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67" r:id="rId3"/>
    <p:sldId id="308" r:id="rId4"/>
    <p:sldId id="309" r:id="rId5"/>
    <p:sldId id="299" r:id="rId6"/>
    <p:sldId id="302" r:id="rId7"/>
    <p:sldId id="262" r:id="rId8"/>
    <p:sldId id="303" r:id="rId9"/>
    <p:sldId id="265" r:id="rId10"/>
    <p:sldId id="829" r:id="rId11"/>
    <p:sldId id="266" r:id="rId12"/>
    <p:sldId id="273" r:id="rId13"/>
    <p:sldId id="272" r:id="rId14"/>
    <p:sldId id="832" r:id="rId15"/>
    <p:sldId id="833" r:id="rId16"/>
    <p:sldId id="834" r:id="rId17"/>
    <p:sldId id="835" r:id="rId18"/>
    <p:sldId id="836" r:id="rId19"/>
    <p:sldId id="837" r:id="rId20"/>
    <p:sldId id="838" r:id="rId21"/>
    <p:sldId id="839" r:id="rId22"/>
    <p:sldId id="840" r:id="rId23"/>
    <p:sldId id="841" r:id="rId24"/>
    <p:sldId id="842" r:id="rId25"/>
    <p:sldId id="843" r:id="rId26"/>
    <p:sldId id="845" r:id="rId27"/>
    <p:sldId id="847" r:id="rId28"/>
    <p:sldId id="848" r:id="rId29"/>
    <p:sldId id="844" r:id="rId30"/>
    <p:sldId id="304" r:id="rId31"/>
    <p:sldId id="849" r:id="rId32"/>
    <p:sldId id="831" r:id="rId33"/>
    <p:sldId id="846" r:id="rId34"/>
    <p:sldId id="292"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58" userDrawn="1">
          <p15:clr>
            <a:srgbClr val="A4A3A4"/>
          </p15:clr>
        </p15:guide>
        <p15:guide id="2" pos="3795" userDrawn="1">
          <p15:clr>
            <a:srgbClr val="A4A3A4"/>
          </p15:clr>
        </p15:guide>
        <p15:guide id="3" pos="7061" userDrawn="1">
          <p15:clr>
            <a:srgbClr val="A4A3A4"/>
          </p15:clr>
        </p15:guide>
        <p15:guide id="4" pos="2661" userDrawn="1">
          <p15:clr>
            <a:srgbClr val="A4A3A4"/>
          </p15:clr>
        </p15:guide>
        <p15:guide id="5" orient="horz" pos="595" userDrawn="1">
          <p15:clr>
            <a:srgbClr val="A4A3A4"/>
          </p15:clr>
        </p15:guide>
        <p15:guide id="6" orient="horz" pos="1457" userDrawn="1">
          <p15:clr>
            <a:srgbClr val="A4A3A4"/>
          </p15:clr>
        </p15:guide>
        <p15:guide id="7" orient="horz" pos="20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6090"/>
    <a:srgbClr val="396F9A"/>
    <a:srgbClr val="FFFFFF"/>
    <a:srgbClr val="2F79B7"/>
    <a:srgbClr val="62A2D7"/>
    <a:srgbClr val="031562"/>
    <a:srgbClr val="CBE0F2"/>
    <a:srgbClr val="96C1E4"/>
    <a:srgbClr val="0B338B"/>
    <a:srgbClr val="082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93826" autoAdjust="0"/>
  </p:normalViewPr>
  <p:slideViewPr>
    <p:cSldViewPr snapToGrid="0">
      <p:cViewPr varScale="1">
        <p:scale>
          <a:sx n="63" d="100"/>
          <a:sy n="63" d="100"/>
        </p:scale>
        <p:origin x="716" y="64"/>
      </p:cViewPr>
      <p:guideLst>
        <p:guide orient="horz" pos="3158"/>
        <p:guide pos="3795"/>
        <p:guide pos="7061"/>
        <p:guide pos="2661"/>
        <p:guide orient="horz" pos="595"/>
        <p:guide orient="horz" pos="1457"/>
        <p:guide orient="horz" pos="20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C2037-7BE2-4B55-B730-C4A1A0C58E17}" type="datetimeFigureOut">
              <a:rPr lang="zh-CN" altLang="en-US" smtClean="0"/>
              <a:pPr/>
              <a:t>2020/4/17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05F3E-6C76-4A64-BA24-39CAB9C7848F}" type="slidenum">
              <a:rPr lang="zh-CN" altLang="en-US" smtClean="0"/>
              <a:pPr/>
              <a:t>‹#›</a:t>
            </a:fld>
            <a:endParaRPr lang="zh-CN" altLang="en-US"/>
          </a:p>
        </p:txBody>
      </p:sp>
    </p:spTree>
    <p:extLst>
      <p:ext uri="{BB962C8B-B14F-4D97-AF65-F5344CB8AC3E}">
        <p14:creationId xmlns:p14="http://schemas.microsoft.com/office/powerpoint/2010/main" val="3949375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05F3E-6C76-4A64-BA24-39CAB9C7848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252424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322485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42517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74867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389564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153701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329443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99715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229598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396822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193440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25732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155847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378394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116481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130859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340069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371759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418062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7707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123144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9F32974-5696-4564-A7F5-B41BAFD10BF7}" type="datetimeFigureOut">
              <a:rPr lang="zh-CN" altLang="en-US" smtClean="0"/>
              <a:pPr/>
              <a:t>2020/4/17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243634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chemeClr val="bg1"/>
            </a:gs>
            <a:gs pos="89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542146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32974-5696-4564-A7F5-B41BAFD10BF7}" type="datetimeFigureOut">
              <a:rPr lang="zh-CN" altLang="en-US" smtClean="0"/>
              <a:pPr/>
              <a:t>2020/4/17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1EFAC-C919-42A5-9A3C-2B7F1136987D}" type="slidenum">
              <a:rPr lang="zh-CN" altLang="en-US" smtClean="0"/>
              <a:pPr/>
              <a:t>‹#›</a:t>
            </a:fld>
            <a:endParaRPr lang="zh-CN" altLang="en-US"/>
          </a:p>
        </p:txBody>
      </p:sp>
    </p:spTree>
    <p:extLst>
      <p:ext uri="{BB962C8B-B14F-4D97-AF65-F5344CB8AC3E}">
        <p14:creationId xmlns:p14="http://schemas.microsoft.com/office/powerpoint/2010/main" val="2915979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2.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jpe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png"/><Relationship Id="rId10" Type="http://schemas.openxmlformats.org/officeDocument/2006/relationships/image" Target="../media/image26.jp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1.wdp"/><Relationship Id="rId9"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PA_正五边形 25"/>
          <p:cNvSpPr/>
          <p:nvPr>
            <p:custDataLst>
              <p:tags r:id="rId1"/>
            </p:custDataLst>
          </p:nvPr>
        </p:nvSpPr>
        <p:spPr>
          <a:xfrm rot="18362598">
            <a:off x="4411112" y="1410594"/>
            <a:ext cx="365537" cy="348130"/>
          </a:xfrm>
          <a:prstGeom prst="pentagon">
            <a:avLst/>
          </a:prstGeom>
          <a:noFill/>
          <a:ln w="19050">
            <a:solidFill>
              <a:schemeClr val="accent1">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文细黑" panose="02010600040101010101" pitchFamily="2" charset="-122"/>
              <a:ea typeface="微软雅黑" panose="020B0503020204020204" pitchFamily="34" charset="-122"/>
              <a:cs typeface="+mn-cs"/>
              <a:sym typeface="华文细黑" panose="02010600040101010101" pitchFamily="2" charset="-122"/>
            </a:endParaRPr>
          </a:p>
        </p:txBody>
      </p:sp>
      <p:sp>
        <p:nvSpPr>
          <p:cNvPr id="27" name="PA_菱形 26"/>
          <p:cNvSpPr/>
          <p:nvPr>
            <p:custDataLst>
              <p:tags r:id="rId2"/>
            </p:custDataLst>
          </p:nvPr>
        </p:nvSpPr>
        <p:spPr>
          <a:xfrm rot="4640646">
            <a:off x="4114165" y="4295207"/>
            <a:ext cx="384649" cy="384649"/>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文细黑" panose="02010600040101010101" pitchFamily="2" charset="-122"/>
              <a:ea typeface="微软雅黑" panose="020B0503020204020204" pitchFamily="34" charset="-122"/>
              <a:cs typeface="+mn-cs"/>
              <a:sym typeface="华文细黑" panose="02010600040101010101" pitchFamily="2" charset="-122"/>
            </a:endParaRPr>
          </a:p>
        </p:txBody>
      </p:sp>
      <p:sp>
        <p:nvSpPr>
          <p:cNvPr id="28" name="PA_六边形 27"/>
          <p:cNvSpPr/>
          <p:nvPr>
            <p:custDataLst>
              <p:tags r:id="rId3"/>
            </p:custDataLst>
          </p:nvPr>
        </p:nvSpPr>
        <p:spPr>
          <a:xfrm rot="6538027">
            <a:off x="7165187" y="4685810"/>
            <a:ext cx="627957" cy="541342"/>
          </a:xfrm>
          <a:prstGeom prst="hexagon">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文细黑" panose="02010600040101010101" pitchFamily="2" charset="-122"/>
              <a:ea typeface="微软雅黑" panose="020B0503020204020204" pitchFamily="34" charset="-122"/>
              <a:cs typeface="+mn-cs"/>
              <a:sym typeface="华文细黑" panose="02010600040101010101" pitchFamily="2" charset="-122"/>
            </a:endParaRPr>
          </a:p>
        </p:txBody>
      </p:sp>
      <p:sp>
        <p:nvSpPr>
          <p:cNvPr id="4" name="PA_六边形 3"/>
          <p:cNvSpPr/>
          <p:nvPr>
            <p:custDataLst>
              <p:tags r:id="rId4"/>
            </p:custDataLst>
          </p:nvPr>
        </p:nvSpPr>
        <p:spPr>
          <a:xfrm rot="16200000">
            <a:off x="3980039" y="1334273"/>
            <a:ext cx="4441576" cy="3828946"/>
          </a:xfrm>
          <a:prstGeom prst="hexagon">
            <a:avLst/>
          </a:prstGeom>
          <a:blipFill>
            <a:blip r:embed="rId1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文细黑" panose="02010600040101010101" pitchFamily="2" charset="-122"/>
              <a:ea typeface="微软雅黑" panose="020B0503020204020204" pitchFamily="34" charset="-122"/>
              <a:cs typeface="+mn-cs"/>
              <a:sym typeface="华文细黑" panose="02010600040101010101" pitchFamily="2" charset="-122"/>
            </a:endParaRPr>
          </a:p>
        </p:txBody>
      </p:sp>
      <p:sp>
        <p:nvSpPr>
          <p:cNvPr id="2" name="PA_文本框 1"/>
          <p:cNvSpPr txBox="1"/>
          <p:nvPr>
            <p:custDataLst>
              <p:tags r:id="rId5"/>
            </p:custDataLst>
          </p:nvPr>
        </p:nvSpPr>
        <p:spPr>
          <a:xfrm>
            <a:off x="4383833" y="1903974"/>
            <a:ext cx="34243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uLnTx/>
                <a:uFillTx/>
                <a:latin typeface="华文细黑" panose="02010600040101010101" pitchFamily="2" charset="-122"/>
                <a:ea typeface="微软雅黑" panose="020B0503020204020204" pitchFamily="34" charset="-122"/>
                <a:cs typeface="+mn-cs"/>
                <a:sym typeface="华文细黑" panose="02010600040101010101" pitchFamily="2" charset="-122"/>
              </a:rPr>
              <a:t>2020</a:t>
            </a:r>
            <a:endParaRPr kumimoji="0" lang="zh-CN" altLang="en-US" sz="8000" b="0" i="0" u="none" strike="noStrike" kern="1200" cap="none" spc="0" normalizeH="0" baseline="0" noProof="0" dirty="0">
              <a:ln>
                <a:noFill/>
              </a:ln>
              <a:solidFill>
                <a:prstClr val="white"/>
              </a:solidFill>
              <a:effectLst/>
              <a:uLnTx/>
              <a:uFillTx/>
              <a:latin typeface="华文细黑" panose="02010600040101010101" pitchFamily="2" charset="-122"/>
              <a:ea typeface="微软雅黑" panose="020B0503020204020204" pitchFamily="34" charset="-122"/>
              <a:cs typeface="+mn-cs"/>
              <a:sym typeface="华文细黑" panose="02010600040101010101" pitchFamily="2" charset="-122"/>
            </a:endParaRPr>
          </a:p>
        </p:txBody>
      </p:sp>
      <p:sp>
        <p:nvSpPr>
          <p:cNvPr id="3" name="PA_文本框 2"/>
          <p:cNvSpPr txBox="1"/>
          <p:nvPr>
            <p:custDataLst>
              <p:tags r:id="rId6"/>
            </p:custDataLst>
          </p:nvPr>
        </p:nvSpPr>
        <p:spPr>
          <a:xfrm>
            <a:off x="1534160" y="3248746"/>
            <a:ext cx="96621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鹤壁国家经济技术开发区</a:t>
            </a:r>
            <a:endParaRPr kumimoji="0" lang="en-US" altLang="zh-CN" sz="4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PA_直接连接符 20"/>
          <p:cNvCxnSpPr/>
          <p:nvPr>
            <p:custDataLst>
              <p:tags r:id="rId7"/>
            </p:custDataLst>
          </p:nvPr>
        </p:nvCxnSpPr>
        <p:spPr>
          <a:xfrm flipV="1">
            <a:off x="8407400" y="2362200"/>
            <a:ext cx="256562" cy="100198"/>
          </a:xfrm>
          <a:prstGeom prst="line">
            <a:avLst/>
          </a:prstGeom>
          <a:ln w="12700">
            <a:solidFill>
              <a:srgbClr val="082667"/>
            </a:solidFill>
          </a:ln>
        </p:spPr>
        <p:style>
          <a:lnRef idx="1">
            <a:schemeClr val="accent1"/>
          </a:lnRef>
          <a:fillRef idx="0">
            <a:schemeClr val="accent1"/>
          </a:fillRef>
          <a:effectRef idx="0">
            <a:schemeClr val="accent1"/>
          </a:effectRef>
          <a:fontRef idx="minor">
            <a:schemeClr val="tx1"/>
          </a:fontRef>
        </p:style>
      </p:cxnSp>
      <p:cxnSp>
        <p:nvCxnSpPr>
          <p:cNvPr id="22" name="PA_直接连接符 21"/>
          <p:cNvCxnSpPr/>
          <p:nvPr>
            <p:custDataLst>
              <p:tags r:id="rId8"/>
            </p:custDataLst>
          </p:nvPr>
        </p:nvCxnSpPr>
        <p:spPr>
          <a:xfrm flipH="1">
            <a:off x="1742243" y="4576863"/>
            <a:ext cx="2091929" cy="816984"/>
          </a:xfrm>
          <a:prstGeom prst="line">
            <a:avLst/>
          </a:prstGeom>
          <a:ln w="25400">
            <a:solidFill>
              <a:srgbClr val="082667">
                <a:alpha val="67000"/>
              </a:srgbClr>
            </a:solidFill>
          </a:ln>
        </p:spPr>
        <p:style>
          <a:lnRef idx="1">
            <a:schemeClr val="accent1"/>
          </a:lnRef>
          <a:fillRef idx="0">
            <a:schemeClr val="accent1"/>
          </a:fillRef>
          <a:effectRef idx="0">
            <a:schemeClr val="accent1"/>
          </a:effectRef>
          <a:fontRef idx="minor">
            <a:schemeClr val="tx1"/>
          </a:fontRef>
        </p:style>
      </p:cxnSp>
      <p:cxnSp>
        <p:nvCxnSpPr>
          <p:cNvPr id="23" name="PA_直接连接符 22"/>
          <p:cNvCxnSpPr/>
          <p:nvPr>
            <p:custDataLst>
              <p:tags r:id="rId9"/>
            </p:custDataLst>
          </p:nvPr>
        </p:nvCxnSpPr>
        <p:spPr>
          <a:xfrm flipH="1">
            <a:off x="8550406" y="1420826"/>
            <a:ext cx="1782806" cy="696259"/>
          </a:xfrm>
          <a:prstGeom prst="line">
            <a:avLst/>
          </a:prstGeom>
          <a:ln w="19050">
            <a:solidFill>
              <a:srgbClr val="082667">
                <a:alpha val="45000"/>
              </a:srgbClr>
            </a:solidFill>
          </a:ln>
        </p:spPr>
        <p:style>
          <a:lnRef idx="1">
            <a:schemeClr val="accent1"/>
          </a:lnRef>
          <a:fillRef idx="0">
            <a:schemeClr val="accent1"/>
          </a:fillRef>
          <a:effectRef idx="0">
            <a:schemeClr val="accent1"/>
          </a:effectRef>
          <a:fontRef idx="minor">
            <a:schemeClr val="tx1"/>
          </a:fontRef>
        </p:style>
      </p:cxnSp>
      <p:sp>
        <p:nvSpPr>
          <p:cNvPr id="24" name="PA_等腰三角形 23"/>
          <p:cNvSpPr/>
          <p:nvPr>
            <p:custDataLst>
              <p:tags r:id="rId10"/>
            </p:custDataLst>
          </p:nvPr>
        </p:nvSpPr>
        <p:spPr>
          <a:xfrm rot="18900000">
            <a:off x="8258651" y="1665869"/>
            <a:ext cx="239162" cy="206174"/>
          </a:xfrm>
          <a:prstGeom prst="triangle">
            <a:avLst/>
          </a:prstGeom>
          <a:noFill/>
          <a:ln w="25400">
            <a:solidFill>
              <a:schemeClr val="accent2">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文细黑" panose="02010600040101010101" pitchFamily="2" charset="-122"/>
              <a:ea typeface="微软雅黑" panose="020B0503020204020204" pitchFamily="34" charset="-122"/>
              <a:cs typeface="+mn-cs"/>
              <a:sym typeface="华文细黑" panose="02010600040101010101" pitchFamily="2" charset="-122"/>
            </a:endParaRPr>
          </a:p>
        </p:txBody>
      </p:sp>
      <p:sp>
        <p:nvSpPr>
          <p:cNvPr id="25" name="PA_矩形 24"/>
          <p:cNvSpPr/>
          <p:nvPr>
            <p:custDataLst>
              <p:tags r:id="rId11"/>
            </p:custDataLst>
          </p:nvPr>
        </p:nvSpPr>
        <p:spPr>
          <a:xfrm rot="9626161">
            <a:off x="3012080" y="4253676"/>
            <a:ext cx="460297" cy="97970"/>
          </a:xfrm>
          <a:prstGeom prst="rect">
            <a:avLst/>
          </a:prstGeom>
          <a:noFill/>
          <a:ln w="12700">
            <a:solidFill>
              <a:srgbClr val="0826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文细黑" panose="02010600040101010101" pitchFamily="2" charset="-122"/>
              <a:ea typeface="微软雅黑" panose="020B0503020204020204" pitchFamily="34" charset="-122"/>
              <a:cs typeface="+mn-cs"/>
              <a:sym typeface="华文细黑" panose="02010600040101010101" pitchFamily="2" charset="-122"/>
            </a:endParaRPr>
          </a:p>
        </p:txBody>
      </p:sp>
      <p:sp>
        <p:nvSpPr>
          <p:cNvPr id="30" name="PA_矩形 29"/>
          <p:cNvSpPr/>
          <p:nvPr>
            <p:custDataLst>
              <p:tags r:id="rId12"/>
            </p:custDataLst>
          </p:nvPr>
        </p:nvSpPr>
        <p:spPr>
          <a:xfrm>
            <a:off x="2207160" y="4008588"/>
            <a:ext cx="8316157" cy="40011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Hebi</a:t>
            </a:r>
            <a:r>
              <a:rPr kumimoji="0" lang="zh-CN" alt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kumimoji="0" lang="pt-BR" altLang="zh-CN"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2473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decel="50000" fill="hold" grpId="1" nodeType="withEffect">
                                  <p:stCondLst>
                                    <p:cond delay="0"/>
                                  </p:stCondLst>
                                  <p:childTnLst>
                                    <p:animMotion origin="layout" path="M -0.01562 -3.7037E-6 L 0.11081 -3.7037E-6 " pathEditMode="relative" rAng="0" ptsTypes="AA">
                                      <p:cBhvr>
                                        <p:cTn id="9" dur="1000" spd="-100000" fill="hold"/>
                                        <p:tgtEl>
                                          <p:spTgt spid="2"/>
                                        </p:tgtEl>
                                        <p:attrNameLst>
                                          <p:attrName>ppt_x</p:attrName>
                                          <p:attrName>ppt_y</p:attrName>
                                        </p:attrNameLst>
                                      </p:cBhvr>
                                      <p:rCtr x="6315" y="0"/>
                                    </p:animMotion>
                                  </p:childTnLst>
                                </p:cTn>
                              </p:par>
                              <p:par>
                                <p:cTn id="10" presetID="35" presetClass="path" presetSubtype="0" accel="50000" decel="50000" fill="hold" grpId="2" nodeType="withEffect">
                                  <p:stCondLst>
                                    <p:cond delay="1000"/>
                                  </p:stCondLst>
                                  <p:childTnLst>
                                    <p:animMotion origin="layout" path="M -0.01562 -3.7037E-6 L -2.29167E-6 -3.7037E-6 " pathEditMode="relative" rAng="0" ptsTypes="AA">
                                      <p:cBhvr>
                                        <p:cTn id="11" dur="750" fill="hold"/>
                                        <p:tgtEl>
                                          <p:spTgt spid="2"/>
                                        </p:tgtEl>
                                        <p:attrNameLst>
                                          <p:attrName>ppt_x</p:attrName>
                                          <p:attrName>ppt_y</p:attrName>
                                        </p:attrNameLst>
                                      </p:cBhvr>
                                      <p:rCtr x="781" y="0"/>
                                    </p:animMotion>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35" presetClass="path" presetSubtype="0" decel="40000" fill="hold" grpId="1" nodeType="withEffect">
                                  <p:stCondLst>
                                    <p:cond delay="0"/>
                                  </p:stCondLst>
                                  <p:childTnLst>
                                    <p:animMotion origin="layout" path="M 0.03073 1.11111E-6 L -0.15924 1.11111E-6 " pathEditMode="relative" rAng="0" ptsTypes="AA">
                                      <p:cBhvr>
                                        <p:cTn id="16" dur="1000" spd="-100000" fill="hold"/>
                                        <p:tgtEl>
                                          <p:spTgt spid="4"/>
                                        </p:tgtEl>
                                        <p:attrNameLst>
                                          <p:attrName>ppt_x</p:attrName>
                                          <p:attrName>ppt_y</p:attrName>
                                        </p:attrNameLst>
                                      </p:cBhvr>
                                      <p:rCtr x="-9505" y="0"/>
                                    </p:animMotion>
                                  </p:childTnLst>
                                </p:cTn>
                              </p:par>
                              <p:par>
                                <p:cTn id="17" presetID="35" presetClass="path" presetSubtype="0" accel="40000" decel="40000" fill="hold" grpId="2" nodeType="withEffect">
                                  <p:stCondLst>
                                    <p:cond delay="1000"/>
                                  </p:stCondLst>
                                  <p:childTnLst>
                                    <p:animMotion origin="layout" path="M 0.03073 7.40741E-7 L -6.25E-7 7.40741E-7 " pathEditMode="relative" rAng="0" ptsTypes="AA">
                                      <p:cBhvr>
                                        <p:cTn id="18" dur="750" fill="hold"/>
                                        <p:tgtEl>
                                          <p:spTgt spid="4"/>
                                        </p:tgtEl>
                                        <p:attrNameLst>
                                          <p:attrName>ppt_x</p:attrName>
                                          <p:attrName>ppt_y</p:attrName>
                                        </p:attrNameLst>
                                      </p:cBhvr>
                                      <p:rCtr x="-1536" y="0"/>
                                    </p:animMotion>
                                  </p:childTnLst>
                                </p:cTn>
                              </p:par>
                              <p:par>
                                <p:cTn id="19" presetID="10" presetClass="entr" presetSubtype="0" fill="hold" grpId="0" nodeType="withEffect">
                                  <p:stCondLst>
                                    <p:cond delay="150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childTnLst>
                                </p:cTn>
                              </p:par>
                              <p:par>
                                <p:cTn id="22" presetID="42" presetClass="path" presetSubtype="0" decel="100000" fill="hold" grpId="1" nodeType="withEffect">
                                  <p:stCondLst>
                                    <p:cond delay="1500"/>
                                  </p:stCondLst>
                                  <p:childTnLst>
                                    <p:animMotion origin="layout" path="M -0.01433 -0.01389 L 0.08894 0.08518 " pathEditMode="relative" rAng="0" ptsTypes="AA">
                                      <p:cBhvr>
                                        <p:cTn id="23" dur="1000" spd="-100000" fill="hold"/>
                                        <p:tgtEl>
                                          <p:spTgt spid="26"/>
                                        </p:tgtEl>
                                        <p:attrNameLst>
                                          <p:attrName>ppt_x</p:attrName>
                                          <p:attrName>ppt_y</p:attrName>
                                        </p:attrNameLst>
                                      </p:cBhvr>
                                      <p:rCtr x="5078" y="4861"/>
                                    </p:animMotion>
                                  </p:childTnLst>
                                </p:cTn>
                              </p:par>
                              <p:par>
                                <p:cTn id="24" presetID="42" presetClass="path" presetSubtype="0" accel="50000" decel="50000" fill="hold" grpId="2" nodeType="withEffect">
                                  <p:stCondLst>
                                    <p:cond delay="2500"/>
                                  </p:stCondLst>
                                  <p:childTnLst>
                                    <p:animMotion origin="layout" path="M -2.91667E-6 1.48148E-6 L -0.01432 -0.01389 " pathEditMode="relative" rAng="0" ptsTypes="AA">
                                      <p:cBhvr>
                                        <p:cTn id="25" dur="750" spd="-100000" fill="hold"/>
                                        <p:tgtEl>
                                          <p:spTgt spid="26"/>
                                        </p:tgtEl>
                                        <p:attrNameLst>
                                          <p:attrName>ppt_x</p:attrName>
                                          <p:attrName>ppt_y</p:attrName>
                                        </p:attrNameLst>
                                      </p:cBhvr>
                                      <p:rCtr x="-716" y="-694"/>
                                    </p:animMotion>
                                  </p:childTnLst>
                                </p:cTn>
                              </p:par>
                              <p:par>
                                <p:cTn id="26" presetID="10" presetClass="entr" presetSubtype="0" fill="hold" grpId="0" nodeType="withEffect">
                                  <p:stCondLst>
                                    <p:cond delay="17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childTnLst>
                                </p:cTn>
                              </p:par>
                              <p:par>
                                <p:cTn id="29" presetID="42" presetClass="path" presetSubtype="0" decel="100000" fill="hold" grpId="1" nodeType="withEffect">
                                  <p:stCondLst>
                                    <p:cond delay="1700"/>
                                  </p:stCondLst>
                                  <p:childTnLst>
                                    <p:animMotion origin="layout" path="M -0.01888 0.01875 L 0.10221 -0.13472 " pathEditMode="relative" rAng="0" ptsTypes="AA">
                                      <p:cBhvr>
                                        <p:cTn id="30" dur="1000" spd="-100000" fill="hold"/>
                                        <p:tgtEl>
                                          <p:spTgt spid="27"/>
                                        </p:tgtEl>
                                        <p:attrNameLst>
                                          <p:attrName>ppt_x</p:attrName>
                                          <p:attrName>ppt_y</p:attrName>
                                        </p:attrNameLst>
                                      </p:cBhvr>
                                      <p:rCtr x="6055" y="-7662"/>
                                    </p:animMotion>
                                  </p:childTnLst>
                                </p:cTn>
                              </p:par>
                              <p:par>
                                <p:cTn id="31" presetID="42" presetClass="path" presetSubtype="0" accel="50000" decel="50000" fill="hold" grpId="2" nodeType="withEffect">
                                  <p:stCondLst>
                                    <p:cond delay="2700"/>
                                  </p:stCondLst>
                                  <p:childTnLst>
                                    <p:animMotion origin="layout" path="M 4.79167E-6 1.85185E-6 L -0.01888 0.01875 " pathEditMode="relative" rAng="0" ptsTypes="AA">
                                      <p:cBhvr>
                                        <p:cTn id="32" dur="750" spd="-100000" fill="hold"/>
                                        <p:tgtEl>
                                          <p:spTgt spid="27"/>
                                        </p:tgtEl>
                                        <p:attrNameLst>
                                          <p:attrName>ppt_x</p:attrName>
                                          <p:attrName>ppt_y</p:attrName>
                                        </p:attrNameLst>
                                      </p:cBhvr>
                                      <p:rCtr x="-951" y="926"/>
                                    </p:animMotion>
                                  </p:childTnLst>
                                </p:cTn>
                              </p:par>
                              <p:par>
                                <p:cTn id="33" presetID="10" presetClass="entr" presetSubtype="0" fill="hold" grpId="0" nodeType="withEffect">
                                  <p:stCondLst>
                                    <p:cond delay="170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par>
                                <p:cTn id="36" presetID="42" presetClass="path" presetSubtype="0" decel="100000" fill="hold" grpId="1" nodeType="withEffect">
                                  <p:stCondLst>
                                    <p:cond delay="1700"/>
                                  </p:stCondLst>
                                  <p:childTnLst>
                                    <p:animMotion origin="layout" path="M 0.01354 0.02824 L -0.10534 -0.22825 " pathEditMode="relative" rAng="0" ptsTypes="AA">
                                      <p:cBhvr>
                                        <p:cTn id="37" dur="1000" spd="-100000" fill="hold"/>
                                        <p:tgtEl>
                                          <p:spTgt spid="28"/>
                                        </p:tgtEl>
                                        <p:attrNameLst>
                                          <p:attrName>ppt_x</p:attrName>
                                          <p:attrName>ppt_y</p:attrName>
                                        </p:attrNameLst>
                                      </p:cBhvr>
                                      <p:rCtr x="-6003" y="-12824"/>
                                    </p:animMotion>
                                  </p:childTnLst>
                                </p:cTn>
                              </p:par>
                              <p:par>
                                <p:cTn id="38" presetID="42" presetClass="path" presetSubtype="0" accel="50000" decel="50000" fill="hold" grpId="2" nodeType="withEffect">
                                  <p:stCondLst>
                                    <p:cond delay="2700"/>
                                  </p:stCondLst>
                                  <p:childTnLst>
                                    <p:animMotion origin="layout" path="M -1.45833E-6 4.81481E-6 L 0.01354 0.02824 " pathEditMode="relative" rAng="0" ptsTypes="AA">
                                      <p:cBhvr>
                                        <p:cTn id="39" dur="750" spd="-100000" fill="hold"/>
                                        <p:tgtEl>
                                          <p:spTgt spid="28"/>
                                        </p:tgtEl>
                                        <p:attrNameLst>
                                          <p:attrName>ppt_x</p:attrName>
                                          <p:attrName>ppt_y</p:attrName>
                                        </p:attrNameLst>
                                      </p:cBhvr>
                                      <p:rCtr x="677" y="1412"/>
                                    </p:animMotion>
                                  </p:childTnLst>
                                </p:cTn>
                              </p:par>
                              <p:par>
                                <p:cTn id="40" presetID="10" presetClass="entr" presetSubtype="0" fill="hold" grpId="0" nodeType="withEffect">
                                  <p:stCondLst>
                                    <p:cond delay="16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childTnLst>
                                </p:cTn>
                              </p:par>
                              <p:par>
                                <p:cTn id="43" presetID="42" presetClass="path" presetSubtype="0" decel="100000" fill="hold" grpId="1" nodeType="withEffect">
                                  <p:stCondLst>
                                    <p:cond delay="1600"/>
                                  </p:stCondLst>
                                  <p:childTnLst>
                                    <p:animMotion origin="layout" path="M 0.01562 -0.0162 L -0.08958 0.08657 " pathEditMode="relative" rAng="0" ptsTypes="AA">
                                      <p:cBhvr>
                                        <p:cTn id="44" dur="1000" spd="-100000" fill="hold"/>
                                        <p:tgtEl>
                                          <p:spTgt spid="24"/>
                                        </p:tgtEl>
                                        <p:attrNameLst>
                                          <p:attrName>ppt_x</p:attrName>
                                          <p:attrName>ppt_y</p:attrName>
                                        </p:attrNameLst>
                                      </p:cBhvr>
                                      <p:rCtr x="-5260" y="5116"/>
                                    </p:animMotion>
                                  </p:childTnLst>
                                </p:cTn>
                              </p:par>
                              <p:par>
                                <p:cTn id="45" presetID="42" presetClass="path" presetSubtype="0" accel="50000" decel="50000" fill="hold" grpId="2" nodeType="withEffect">
                                  <p:stCondLst>
                                    <p:cond delay="2600"/>
                                  </p:stCondLst>
                                  <p:childTnLst>
                                    <p:animMotion origin="layout" path="M 6.25E-7 -3.7037E-7 L 0.01562 -0.0162 " pathEditMode="relative" rAng="0" ptsTypes="AA">
                                      <p:cBhvr>
                                        <p:cTn id="46" dur="750" spd="-100000" fill="hold"/>
                                        <p:tgtEl>
                                          <p:spTgt spid="24"/>
                                        </p:tgtEl>
                                        <p:attrNameLst>
                                          <p:attrName>ppt_x</p:attrName>
                                          <p:attrName>ppt_y</p:attrName>
                                        </p:attrNameLst>
                                      </p:cBhvr>
                                      <p:rCtr x="781" y="-810"/>
                                    </p:animMotion>
                                  </p:childTnLst>
                                </p:cTn>
                              </p:par>
                              <p:par>
                                <p:cTn id="47" presetID="10" presetClass="entr" presetSubtype="0" fill="hold" grpId="0" nodeType="withEffect">
                                  <p:stCondLst>
                                    <p:cond delay="170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childTnLst>
                                </p:cTn>
                              </p:par>
                              <p:par>
                                <p:cTn id="50" presetID="42" presetClass="path" presetSubtype="0" decel="100000" fill="hold" grpId="1" nodeType="withEffect">
                                  <p:stCondLst>
                                    <p:cond delay="1700"/>
                                  </p:stCondLst>
                                  <p:childTnLst>
                                    <p:animMotion origin="layout" path="M -0.02214 0.01389 L 0.13125 -0.11273 " pathEditMode="relative" rAng="0" ptsTypes="AA">
                                      <p:cBhvr>
                                        <p:cTn id="51" dur="1000" spd="-100000" fill="hold"/>
                                        <p:tgtEl>
                                          <p:spTgt spid="25"/>
                                        </p:tgtEl>
                                        <p:attrNameLst>
                                          <p:attrName>ppt_x</p:attrName>
                                          <p:attrName>ppt_y</p:attrName>
                                        </p:attrNameLst>
                                      </p:cBhvr>
                                      <p:rCtr x="7513" y="-6343"/>
                                    </p:animMotion>
                                  </p:childTnLst>
                                </p:cTn>
                              </p:par>
                              <p:par>
                                <p:cTn id="52" presetID="42" presetClass="path" presetSubtype="0" accel="50000" decel="50000" fill="hold" grpId="2" nodeType="withEffect">
                                  <p:stCondLst>
                                    <p:cond delay="2750"/>
                                  </p:stCondLst>
                                  <p:childTnLst>
                                    <p:animMotion origin="layout" path="M 4.58333E-6 -4.81481E-6 L -0.02214 0.01389 " pathEditMode="relative" rAng="0" ptsTypes="AA">
                                      <p:cBhvr>
                                        <p:cTn id="53" dur="750" spd="-100000" fill="hold"/>
                                        <p:tgtEl>
                                          <p:spTgt spid="25"/>
                                        </p:tgtEl>
                                        <p:attrNameLst>
                                          <p:attrName>ppt_x</p:attrName>
                                          <p:attrName>ppt_y</p:attrName>
                                        </p:attrNameLst>
                                      </p:cBhvr>
                                      <p:rCtr x="-1107" y="694"/>
                                    </p:animMotion>
                                  </p:childTnLst>
                                </p:cTn>
                              </p:par>
                              <p:par>
                                <p:cTn id="54" presetID="22" presetClass="entr" presetSubtype="4" fill="hold" nodeType="withEffect">
                                  <p:stCondLst>
                                    <p:cond delay="170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750"/>
                                        <p:tgtEl>
                                          <p:spTgt spid="22"/>
                                        </p:tgtEl>
                                      </p:cBhvr>
                                    </p:animEffect>
                                  </p:childTnLst>
                                </p:cTn>
                              </p:par>
                              <p:par>
                                <p:cTn id="57" presetID="22" presetClass="entr" presetSubtype="1" fill="hold" nodeType="withEffect">
                                  <p:stCondLst>
                                    <p:cond delay="1700"/>
                                  </p:stCondLst>
                                  <p:childTnLst>
                                    <p:set>
                                      <p:cBhvr>
                                        <p:cTn id="58" dur="1" fill="hold">
                                          <p:stCondLst>
                                            <p:cond delay="0"/>
                                          </p:stCondLst>
                                        </p:cTn>
                                        <p:tgtEl>
                                          <p:spTgt spid="23"/>
                                        </p:tgtEl>
                                        <p:attrNameLst>
                                          <p:attrName>style.visibility</p:attrName>
                                        </p:attrNameLst>
                                      </p:cBhvr>
                                      <p:to>
                                        <p:strVal val="visible"/>
                                      </p:to>
                                    </p:set>
                                    <p:animEffect transition="in" filter="wipe(up)">
                                      <p:cBhvr>
                                        <p:cTn id="59" dur="750"/>
                                        <p:tgtEl>
                                          <p:spTgt spid="23"/>
                                        </p:tgtEl>
                                      </p:cBhvr>
                                    </p:animEffect>
                                  </p:childTnLst>
                                </p:cTn>
                              </p:par>
                              <p:par>
                                <p:cTn id="60" presetID="22" presetClass="entr" presetSubtype="1" fill="hold" nodeType="withEffect">
                                  <p:stCondLst>
                                    <p:cond delay="170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750"/>
                                        <p:tgtEl>
                                          <p:spTgt spid="21"/>
                                        </p:tgtEl>
                                      </p:cBhvr>
                                    </p:animEffect>
                                  </p:childTnLst>
                                </p:cTn>
                              </p:par>
                              <p:par>
                                <p:cTn id="63" presetID="16" presetClass="entr" presetSubtype="37" fill="hold" grpId="0" nodeType="withEffect">
                                  <p:stCondLst>
                                    <p:cond delay="1700"/>
                                  </p:stCondLst>
                                  <p:childTnLst>
                                    <p:set>
                                      <p:cBhvr>
                                        <p:cTn id="64" dur="1" fill="hold">
                                          <p:stCondLst>
                                            <p:cond delay="0"/>
                                          </p:stCondLst>
                                        </p:cTn>
                                        <p:tgtEl>
                                          <p:spTgt spid="3"/>
                                        </p:tgtEl>
                                        <p:attrNameLst>
                                          <p:attrName>style.visibility</p:attrName>
                                        </p:attrNameLst>
                                      </p:cBhvr>
                                      <p:to>
                                        <p:strVal val="visible"/>
                                      </p:to>
                                    </p:set>
                                    <p:animEffect transition="in" filter="barn(outVertical)">
                                      <p:cBhvr>
                                        <p:cTn id="65" dur="750"/>
                                        <p:tgtEl>
                                          <p:spTgt spid="3"/>
                                        </p:tgtEl>
                                      </p:cBhvr>
                                    </p:animEffect>
                                  </p:childTnLst>
                                </p:cTn>
                              </p:par>
                              <p:par>
                                <p:cTn id="66" presetID="10" presetClass="entr" presetSubtype="0" fill="hold" grpId="0" nodeType="withEffect">
                                  <p:stCondLst>
                                    <p:cond delay="250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27" grpId="0" animBg="1"/>
      <p:bldP spid="27" grpId="1" animBg="1"/>
      <p:bldP spid="27" grpId="2" animBg="1"/>
      <p:bldP spid="28" grpId="0" animBg="1"/>
      <p:bldP spid="28" grpId="1" animBg="1"/>
      <p:bldP spid="28" grpId="2" animBg="1"/>
      <p:bldP spid="4" grpId="0" animBg="1"/>
      <p:bldP spid="4" grpId="1" animBg="1"/>
      <p:bldP spid="4" grpId="2" animBg="1"/>
      <p:bldP spid="2" grpId="0"/>
      <p:bldP spid="2" grpId="1"/>
      <p:bldP spid="2" grpId="2"/>
      <p:bldP spid="3" grpId="0"/>
      <p:bldP spid="24" grpId="0" animBg="1"/>
      <p:bldP spid="24" grpId="1" animBg="1"/>
      <p:bldP spid="24" grpId="2" animBg="1"/>
      <p:bldP spid="25" grpId="0" animBg="1"/>
      <p:bldP spid="25" grpId="1" animBg="1"/>
      <p:bldP spid="25" grpId="2" animBg="1"/>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311071" y="664632"/>
            <a:ext cx="5569858" cy="5569858"/>
          </a:xfrm>
          <a:prstGeom prst="ellipse">
            <a:avLst/>
          </a:prstGeom>
          <a:noFill/>
          <a:ln w="19050">
            <a:solidFill>
              <a:schemeClr val="accent2">
                <a:alpha val="5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 name="椭圆 4"/>
          <p:cNvSpPr/>
          <p:nvPr/>
        </p:nvSpPr>
        <p:spPr>
          <a:xfrm>
            <a:off x="2646439" y="0"/>
            <a:ext cx="6899122" cy="6899122"/>
          </a:xfrm>
          <a:prstGeom prst="ellipse">
            <a:avLst/>
          </a:prstGeom>
          <a:noFill/>
          <a:ln w="9525">
            <a:solidFill>
              <a:schemeClr val="accent2">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6" name="椭圆 15"/>
          <p:cNvSpPr/>
          <p:nvPr/>
        </p:nvSpPr>
        <p:spPr>
          <a:xfrm>
            <a:off x="1906210" y="-740229"/>
            <a:ext cx="8379580" cy="8379580"/>
          </a:xfrm>
          <a:prstGeom prst="ellipse">
            <a:avLst/>
          </a:prstGeom>
          <a:noFill/>
          <a:ln w="9525">
            <a:solidFill>
              <a:schemeClr val="accent2">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0" name="椭圆 9"/>
          <p:cNvSpPr/>
          <p:nvPr/>
        </p:nvSpPr>
        <p:spPr>
          <a:xfrm>
            <a:off x="8016433" y="422136"/>
            <a:ext cx="785551" cy="785551"/>
          </a:xfrm>
          <a:prstGeom prst="ellipse">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华文细黑" panose="02010600040101010101" pitchFamily="2" charset="-122"/>
                <a:ea typeface="微软雅黑" panose="020B0503020204020204" pitchFamily="34" charset="-122"/>
                <a:sym typeface="华文细黑" panose="02010600040101010101" pitchFamily="2" charset="-122"/>
              </a:rPr>
              <a:t>02</a:t>
            </a:r>
            <a:endParaRPr lang="zh-CN" altLang="en-US" sz="2400"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1" name="椭圆 10"/>
          <p:cNvSpPr/>
          <p:nvPr/>
        </p:nvSpPr>
        <p:spPr>
          <a:xfrm>
            <a:off x="9377646" y="5127373"/>
            <a:ext cx="785551" cy="785551"/>
          </a:xfrm>
          <a:prstGeom prst="ellipse">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华文细黑" panose="02010600040101010101" pitchFamily="2" charset="-122"/>
                <a:ea typeface="微软雅黑" panose="020B0503020204020204" pitchFamily="34" charset="-122"/>
                <a:sym typeface="华文细黑" panose="02010600040101010101" pitchFamily="2" charset="-122"/>
              </a:rPr>
              <a:t>03</a:t>
            </a:r>
            <a:endParaRPr lang="zh-CN" altLang="en-US" sz="2400"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2" name="椭圆 11"/>
          <p:cNvSpPr/>
          <p:nvPr/>
        </p:nvSpPr>
        <p:spPr>
          <a:xfrm>
            <a:off x="2891774" y="3269955"/>
            <a:ext cx="785551" cy="785551"/>
          </a:xfrm>
          <a:prstGeom prst="ellipse">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华文细黑" panose="02010600040101010101" pitchFamily="2" charset="-122"/>
                <a:ea typeface="微软雅黑" panose="020B0503020204020204" pitchFamily="34" charset="-122"/>
                <a:sym typeface="华文细黑" panose="02010600040101010101" pitchFamily="2" charset="-122"/>
              </a:rPr>
              <a:t>01</a:t>
            </a:r>
            <a:endParaRPr lang="zh-CN" altLang="en-US" sz="2400"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0" name="文本框 19"/>
          <p:cNvSpPr txBox="1"/>
          <p:nvPr/>
        </p:nvSpPr>
        <p:spPr>
          <a:xfrm>
            <a:off x="8474736" y="5873906"/>
            <a:ext cx="2881878" cy="461665"/>
          </a:xfrm>
          <a:prstGeom prst="rect">
            <a:avLst/>
          </a:prstGeom>
          <a:noFill/>
        </p:spPr>
        <p:txBody>
          <a:bodyPr wrap="square" rtlCol="0">
            <a:spAutoFit/>
          </a:bodyPr>
          <a:lstStyle/>
          <a:p>
            <a:pPr eaLnBrk="0" hangingPunct="0"/>
            <a:r>
              <a:rPr lang="zh-CN" altLang="en-US" sz="2400" dirty="0">
                <a:solidFill>
                  <a:srgbClr val="256090"/>
                </a:solidFill>
                <a:latin typeface="微软雅黑" panose="020B0503020204020204" pitchFamily="34" charset="-122"/>
                <a:ea typeface="微软雅黑" panose="020B0503020204020204" pitchFamily="34" charset="-122"/>
              </a:rPr>
              <a:t>镁精深加工</a:t>
            </a:r>
            <a:endParaRPr lang="zh-CN" altLang="en-US" sz="2800" dirty="0">
              <a:solidFill>
                <a:srgbClr val="256090"/>
              </a:solidFill>
            </a:endParaRPr>
          </a:p>
        </p:txBody>
      </p:sp>
      <p:sp>
        <p:nvSpPr>
          <p:cNvPr id="22" name="文本框 21"/>
          <p:cNvSpPr txBox="1"/>
          <p:nvPr/>
        </p:nvSpPr>
        <p:spPr>
          <a:xfrm>
            <a:off x="73130" y="2883806"/>
            <a:ext cx="3356829" cy="830997"/>
          </a:xfrm>
          <a:prstGeom prst="rect">
            <a:avLst/>
          </a:prstGeom>
          <a:noFill/>
        </p:spPr>
        <p:txBody>
          <a:bodyPr wrap="square" rtlCol="0">
            <a:spAutoFit/>
          </a:bodyPr>
          <a:lstStyle/>
          <a:p>
            <a:pPr eaLnBrk="0" hangingPunct="0"/>
            <a:r>
              <a:rPr lang="zh-CN" altLang="en-US" sz="2400" dirty="0">
                <a:solidFill>
                  <a:srgbClr val="256090"/>
                </a:solidFill>
                <a:latin typeface="微软雅黑" panose="020B0503020204020204" pitchFamily="34" charset="-122"/>
                <a:ea typeface="微软雅黑" panose="020B0503020204020204" pitchFamily="34" charset="-122"/>
                <a:sym typeface="宋体" panose="02010600030101010101" pitchFamily="2" charset="-122"/>
              </a:rPr>
              <a:t>汽车零部件与电子电器</a:t>
            </a:r>
          </a:p>
          <a:p>
            <a:pPr eaLnBrk="0" hangingPunct="0"/>
            <a:endParaRPr lang="zh-CN" altLang="en-US" sz="2400" dirty="0">
              <a:solidFill>
                <a:srgbClr val="256090"/>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8654676" y="1105081"/>
            <a:ext cx="2881878" cy="461665"/>
          </a:xfrm>
          <a:prstGeom prst="rect">
            <a:avLst/>
          </a:prstGeom>
          <a:noFill/>
        </p:spPr>
        <p:txBody>
          <a:bodyPr wrap="square" rtlCol="0">
            <a:spAutoFit/>
          </a:bodyPr>
          <a:lstStyle/>
          <a:p>
            <a:pPr eaLnBrk="0" hangingPunct="0"/>
            <a:r>
              <a:rPr lang="zh-CN" altLang="en-US" sz="2400" dirty="0">
                <a:solidFill>
                  <a:srgbClr val="256090"/>
                </a:solidFill>
                <a:latin typeface="微软雅黑" panose="020B0503020204020204" pitchFamily="34" charset="-122"/>
                <a:ea typeface="微软雅黑" panose="020B0503020204020204" pitchFamily="34" charset="-122"/>
              </a:rPr>
              <a:t>光电子</a:t>
            </a:r>
            <a:endParaRPr lang="zh-CN" altLang="en-US" sz="2400" dirty="0">
              <a:solidFill>
                <a:srgbClr val="25609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4" name="椭圆 23"/>
          <p:cNvSpPr/>
          <p:nvPr/>
        </p:nvSpPr>
        <p:spPr>
          <a:xfrm>
            <a:off x="3880620" y="1234182"/>
            <a:ext cx="4430760" cy="4430758"/>
          </a:xfrm>
          <a:prstGeom prst="ellipse">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8" name="椭圆 7"/>
          <p:cNvSpPr/>
          <p:nvPr/>
        </p:nvSpPr>
        <p:spPr>
          <a:xfrm>
            <a:off x="4530291" y="1827007"/>
            <a:ext cx="3131418" cy="3131416"/>
          </a:xfrm>
          <a:prstGeom prst="ellipse">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9" name="文本框 41"/>
          <p:cNvSpPr txBox="1"/>
          <p:nvPr/>
        </p:nvSpPr>
        <p:spPr>
          <a:xfrm>
            <a:off x="4668972" y="2664731"/>
            <a:ext cx="2957301"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kern="100" dirty="0">
                <a:solidFill>
                  <a:schemeClr val="bg1"/>
                </a:solidFill>
                <a:latin typeface="黑体" panose="02010609060101010101" pitchFamily="49" charset="-122"/>
                <a:ea typeface="黑体" panose="02010609060101010101" pitchFamily="49" charset="-122"/>
                <a:cs typeface="Times New Roman" panose="02020603050405020304" pitchFamily="18" charset="0"/>
              </a:rPr>
              <a:t>按照打造独具特色的高端制造业基地目标重点培育和发展壮大三大主导产业</a:t>
            </a:r>
            <a:endParaRPr lang="en-US" altLang="zh-CN" sz="2400" kern="100" dirty="0">
              <a:solidFill>
                <a:schemeClr val="bg1"/>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3" name="矩形 22">
            <a:extLst>
              <a:ext uri="{FF2B5EF4-FFF2-40B4-BE49-F238E27FC236}">
                <a16:creationId xmlns:a16="http://schemas.microsoft.com/office/drawing/2014/main" id="{39248DC0-0B31-4AF2-B279-74808C5C4C01}"/>
              </a:ext>
            </a:extLst>
          </p:cNvPr>
          <p:cNvSpPr/>
          <p:nvPr/>
        </p:nvSpPr>
        <p:spPr>
          <a:xfrm rot="13500000">
            <a:off x="118089" y="3022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5" name="矩形 24">
            <a:extLst>
              <a:ext uri="{FF2B5EF4-FFF2-40B4-BE49-F238E27FC236}">
                <a16:creationId xmlns:a16="http://schemas.microsoft.com/office/drawing/2014/main" id="{604C2D5E-F931-4195-BB94-5B385FA514CA}"/>
              </a:ext>
            </a:extLst>
          </p:cNvPr>
          <p:cNvSpPr/>
          <p:nvPr/>
        </p:nvSpPr>
        <p:spPr>
          <a:xfrm rot="13500000">
            <a:off x="371546" y="3361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26" name="组合 25">
            <a:extLst>
              <a:ext uri="{FF2B5EF4-FFF2-40B4-BE49-F238E27FC236}">
                <a16:creationId xmlns:a16="http://schemas.microsoft.com/office/drawing/2014/main" id="{EFF7AE13-930E-43E5-9F90-1265AC83F1FB}"/>
              </a:ext>
            </a:extLst>
          </p:cNvPr>
          <p:cNvGrpSpPr/>
          <p:nvPr/>
        </p:nvGrpSpPr>
        <p:grpSpPr>
          <a:xfrm>
            <a:off x="236601" y="142252"/>
            <a:ext cx="4007291" cy="562570"/>
            <a:chOff x="-148730" y="328712"/>
            <a:chExt cx="4007291" cy="562570"/>
          </a:xfrm>
        </p:grpSpPr>
        <p:sp>
          <p:nvSpPr>
            <p:cNvPr id="29" name="TextBox 62">
              <a:extLst>
                <a:ext uri="{FF2B5EF4-FFF2-40B4-BE49-F238E27FC236}">
                  <a16:creationId xmlns:a16="http://schemas.microsoft.com/office/drawing/2014/main" id="{EBEA52B7-B108-4BA1-B8FB-B879DD464CB3}"/>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矩形 29">
              <a:extLst>
                <a:ext uri="{FF2B5EF4-FFF2-40B4-BE49-F238E27FC236}">
                  <a16:creationId xmlns:a16="http://schemas.microsoft.com/office/drawing/2014/main" id="{F04DE1C1-E170-42FA-A0B6-7E20519B5CCB}"/>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3" name="图片 6" descr="微信图片_20190612202852">
            <a:extLst>
              <a:ext uri="{FF2B5EF4-FFF2-40B4-BE49-F238E27FC236}">
                <a16:creationId xmlns:a16="http://schemas.microsoft.com/office/drawing/2014/main" id="{BA404818-1DB5-4313-803C-6D4D31AFC592}"/>
              </a:ext>
            </a:extLst>
          </p:cNvPr>
          <p:cNvPicPr>
            <a:picLocks noChangeAspect="1"/>
          </p:cNvPicPr>
          <p:nvPr/>
        </p:nvPicPr>
        <p:blipFill>
          <a:blip r:embed="rId2"/>
          <a:stretch>
            <a:fillRect/>
          </a:stretch>
        </p:blipFill>
        <p:spPr>
          <a:xfrm>
            <a:off x="183581" y="4055506"/>
            <a:ext cx="2735607" cy="1430894"/>
          </a:xfrm>
          <a:prstGeom prst="rect">
            <a:avLst/>
          </a:prstGeom>
          <a:no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图片 2">
            <a:extLst>
              <a:ext uri="{FF2B5EF4-FFF2-40B4-BE49-F238E27FC236}">
                <a16:creationId xmlns:a16="http://schemas.microsoft.com/office/drawing/2014/main" id="{4682E611-5C17-4DF2-BC39-D6F6D0522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913" y="64591"/>
            <a:ext cx="1987651" cy="1457611"/>
          </a:xfrm>
          <a:prstGeom prst="rect">
            <a:avLst/>
          </a:prstGeom>
          <a:ln>
            <a:noFill/>
          </a:ln>
          <a:effectLst>
            <a:outerShdw blurRad="190500" algn="tl" rotWithShape="0">
              <a:srgbClr val="000000">
                <a:alpha val="70000"/>
              </a:srgbClr>
            </a:outerShdw>
          </a:effectLst>
        </p:spPr>
      </p:pic>
      <p:pic>
        <p:nvPicPr>
          <p:cNvPr id="35" name="图片 34" descr="开发区版面05改">
            <a:extLst>
              <a:ext uri="{FF2B5EF4-FFF2-40B4-BE49-F238E27FC236}">
                <a16:creationId xmlns:a16="http://schemas.microsoft.com/office/drawing/2014/main" id="{B142B746-BF77-4A3E-9E78-28C959DA62F9}"/>
              </a:ext>
            </a:extLst>
          </p:cNvPr>
          <p:cNvPicPr>
            <a:picLocks noChangeAspect="1"/>
          </p:cNvPicPr>
          <p:nvPr/>
        </p:nvPicPr>
        <p:blipFill>
          <a:blip r:embed="rId4"/>
          <a:stretch>
            <a:fillRect/>
          </a:stretch>
        </p:blipFill>
        <p:spPr>
          <a:xfrm>
            <a:off x="10173638" y="4789124"/>
            <a:ext cx="1945232" cy="1394552"/>
          </a:xfrm>
          <a:prstGeom prst="rect">
            <a:avLst/>
          </a:prstGeom>
          <a:no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18510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63" presetClass="path" presetSubtype="0" decel="50000" fill="hold" grpId="1" nodeType="withEffect">
                                  <p:stCondLst>
                                    <p:cond delay="0"/>
                                  </p:stCondLst>
                                  <p:childTnLst>
                                    <p:animMotion origin="layout" path="M 0.01523 4.07407E-6 L -0.10885 4.07407E-6 " pathEditMode="relative" rAng="0" ptsTypes="AA">
                                      <p:cBhvr>
                                        <p:cTn id="9" dur="750" spd="-100000" fill="hold"/>
                                        <p:tgtEl>
                                          <p:spTgt spid="8"/>
                                        </p:tgtEl>
                                        <p:attrNameLst>
                                          <p:attrName>ppt_x</p:attrName>
                                          <p:attrName>ppt_y</p:attrName>
                                        </p:attrNameLst>
                                      </p:cBhvr>
                                      <p:rCtr x="-6211" y="0"/>
                                    </p:animMotion>
                                  </p:childTnLst>
                                </p:cTn>
                              </p:par>
                              <p:par>
                                <p:cTn id="10" presetID="35" presetClass="path" presetSubtype="0" accel="50000" decel="50000" fill="hold" grpId="2" nodeType="withEffect">
                                  <p:stCondLst>
                                    <p:cond delay="750"/>
                                  </p:stCondLst>
                                  <p:childTnLst>
                                    <p:animMotion origin="layout" path="M 0.01602 4.07407E-6 L 0 4.07407E-6 " pathEditMode="relative" rAng="0" ptsTypes="AA">
                                      <p:cBhvr>
                                        <p:cTn id="11" dur="750" fill="hold"/>
                                        <p:tgtEl>
                                          <p:spTgt spid="8"/>
                                        </p:tgtEl>
                                        <p:attrNameLst>
                                          <p:attrName>ppt_x</p:attrName>
                                          <p:attrName>ppt_y</p:attrName>
                                        </p:attrNameLst>
                                      </p:cBhvr>
                                      <p:rCtr x="-807" y="0"/>
                                    </p:animMotion>
                                  </p:childTnLst>
                                </p:cTn>
                              </p:par>
                              <p:par>
                                <p:cTn id="12" presetID="10" presetClass="entr" presetSubtype="0" fill="hold" grpId="0" nodeType="withEffect">
                                  <p:stCondLst>
                                    <p:cond delay="85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750"/>
                                        <p:tgtEl>
                                          <p:spTgt spid="24"/>
                                        </p:tgtEl>
                                      </p:cBhvr>
                                    </p:animEffect>
                                  </p:childTnLst>
                                </p:cTn>
                              </p:par>
                              <p:par>
                                <p:cTn id="15" presetID="26" presetClass="emph" presetSubtype="0" fill="hold" grpId="1" nodeType="withEffect">
                                  <p:stCondLst>
                                    <p:cond delay="850"/>
                                  </p:stCondLst>
                                  <p:childTnLst>
                                    <p:animEffect transition="out" filter="fade">
                                      <p:cBhvr>
                                        <p:cTn id="16" dur="1000" tmFilter="0, 0; .2, .5; .8, .5; 1, 0"/>
                                        <p:tgtEl>
                                          <p:spTgt spid="24"/>
                                        </p:tgtEl>
                                      </p:cBhvr>
                                    </p:animEffect>
                                    <p:animScale>
                                      <p:cBhvr>
                                        <p:cTn id="17" dur="500" autoRev="1" fill="hold"/>
                                        <p:tgtEl>
                                          <p:spTgt spid="24"/>
                                        </p:tgtEl>
                                      </p:cBhvr>
                                      <p:by x="105000" y="105000"/>
                                    </p:animScale>
                                  </p:childTnLst>
                                </p:cTn>
                              </p:par>
                              <p:par>
                                <p:cTn id="18" presetID="10"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par>
                                <p:cTn id="21" presetID="26" presetClass="emph" presetSubtype="0" fill="hold" grpId="1" nodeType="withEffect">
                                  <p:stCondLst>
                                    <p:cond delay="1000"/>
                                  </p:stCondLst>
                                  <p:childTnLst>
                                    <p:animEffect transition="out" filter="fade">
                                      <p:cBhvr>
                                        <p:cTn id="22" dur="1000" tmFilter="0, 0; .2, .5; .8, .5; 1, 0"/>
                                        <p:tgtEl>
                                          <p:spTgt spid="4"/>
                                        </p:tgtEl>
                                      </p:cBhvr>
                                    </p:animEffect>
                                    <p:animScale>
                                      <p:cBhvr>
                                        <p:cTn id="23" dur="500" autoRev="1" fill="hold"/>
                                        <p:tgtEl>
                                          <p:spTgt spid="4"/>
                                        </p:tgtEl>
                                      </p:cBhvr>
                                      <p:by x="105000" y="105000"/>
                                    </p:animScale>
                                  </p:childTnLst>
                                </p:cTn>
                              </p:par>
                              <p:par>
                                <p:cTn id="24" presetID="10" presetClass="entr" presetSubtype="0" fill="hold" grpId="0" nodeType="withEffect">
                                  <p:stCondLst>
                                    <p:cond delay="115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childTnLst>
                                </p:cTn>
                              </p:par>
                              <p:par>
                                <p:cTn id="27" presetID="26" presetClass="emph" presetSubtype="0" fill="hold" grpId="1" nodeType="withEffect">
                                  <p:stCondLst>
                                    <p:cond delay="1150"/>
                                  </p:stCondLst>
                                  <p:childTnLst>
                                    <p:animEffect transition="out" filter="fade">
                                      <p:cBhvr>
                                        <p:cTn id="28" dur="1000" tmFilter="0, 0; .2, .5; .8, .5; 1, 0"/>
                                        <p:tgtEl>
                                          <p:spTgt spid="5"/>
                                        </p:tgtEl>
                                      </p:cBhvr>
                                    </p:animEffect>
                                    <p:animScale>
                                      <p:cBhvr>
                                        <p:cTn id="29" dur="500" autoRev="1" fill="hold"/>
                                        <p:tgtEl>
                                          <p:spTgt spid="5"/>
                                        </p:tgtEl>
                                      </p:cBhvr>
                                      <p:by x="105000" y="105000"/>
                                    </p:animScale>
                                  </p:childTnLst>
                                </p:cTn>
                              </p:par>
                              <p:par>
                                <p:cTn id="30" presetID="10" presetClass="entr" presetSubtype="0" fill="hold" grpId="0" nodeType="withEffect">
                                  <p:stCondLst>
                                    <p:cond delay="13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750"/>
                                        <p:tgtEl>
                                          <p:spTgt spid="16"/>
                                        </p:tgtEl>
                                      </p:cBhvr>
                                    </p:animEffect>
                                  </p:childTnLst>
                                </p:cTn>
                              </p:par>
                              <p:par>
                                <p:cTn id="33" presetID="26" presetClass="emph" presetSubtype="0" fill="hold" grpId="1" nodeType="withEffect">
                                  <p:stCondLst>
                                    <p:cond delay="1300"/>
                                  </p:stCondLst>
                                  <p:childTnLst>
                                    <p:animEffect transition="out" filter="fade">
                                      <p:cBhvr>
                                        <p:cTn id="34" dur="1000" tmFilter="0, 0; .2, .5; .8, .5; 1, 0"/>
                                        <p:tgtEl>
                                          <p:spTgt spid="16"/>
                                        </p:tgtEl>
                                      </p:cBhvr>
                                    </p:animEffect>
                                    <p:animScale>
                                      <p:cBhvr>
                                        <p:cTn id="35" dur="500" autoRev="1" fill="hold"/>
                                        <p:tgtEl>
                                          <p:spTgt spid="16"/>
                                        </p:tgtEl>
                                      </p:cBhvr>
                                      <p:by x="105000" y="105000"/>
                                    </p:animScale>
                                  </p:childTnLst>
                                </p:cTn>
                              </p:par>
                              <p:par>
                                <p:cTn id="36" presetID="53" presetClass="entr" presetSubtype="16" fill="hold" grpId="0" nodeType="withEffect">
                                  <p:stCondLst>
                                    <p:cond delay="1250"/>
                                  </p:stCondLst>
                                  <p:childTnLst>
                                    <p:set>
                                      <p:cBhvr>
                                        <p:cTn id="37" dur="1" fill="hold">
                                          <p:stCondLst>
                                            <p:cond delay="0"/>
                                          </p:stCondLst>
                                        </p:cTn>
                                        <p:tgtEl>
                                          <p:spTgt spid="9"/>
                                        </p:tgtEl>
                                        <p:attrNameLst>
                                          <p:attrName>style.visibility</p:attrName>
                                        </p:attrNameLst>
                                      </p:cBhvr>
                                      <p:to>
                                        <p:strVal val="visible"/>
                                      </p:to>
                                    </p:set>
                                    <p:anim calcmode="lin" valueType="num">
                                      <p:cBhvr>
                                        <p:cTn id="38" dur="750" fill="hold"/>
                                        <p:tgtEl>
                                          <p:spTgt spid="9"/>
                                        </p:tgtEl>
                                        <p:attrNameLst>
                                          <p:attrName>ppt_w</p:attrName>
                                        </p:attrNameLst>
                                      </p:cBhvr>
                                      <p:tavLst>
                                        <p:tav tm="0">
                                          <p:val>
                                            <p:fltVal val="0"/>
                                          </p:val>
                                        </p:tav>
                                        <p:tav tm="100000">
                                          <p:val>
                                            <p:strVal val="#ppt_w"/>
                                          </p:val>
                                        </p:tav>
                                      </p:tavLst>
                                    </p:anim>
                                    <p:anim calcmode="lin" valueType="num">
                                      <p:cBhvr>
                                        <p:cTn id="39" dur="750" fill="hold"/>
                                        <p:tgtEl>
                                          <p:spTgt spid="9"/>
                                        </p:tgtEl>
                                        <p:attrNameLst>
                                          <p:attrName>ppt_h</p:attrName>
                                        </p:attrNameLst>
                                      </p:cBhvr>
                                      <p:tavLst>
                                        <p:tav tm="0">
                                          <p:val>
                                            <p:fltVal val="0"/>
                                          </p:val>
                                        </p:tav>
                                        <p:tav tm="100000">
                                          <p:val>
                                            <p:strVal val="#ppt_h"/>
                                          </p:val>
                                        </p:tav>
                                      </p:tavLst>
                                    </p:anim>
                                    <p:animEffect transition="in" filter="fade">
                                      <p:cBhvr>
                                        <p:cTn id="40" dur="750"/>
                                        <p:tgtEl>
                                          <p:spTgt spid="9"/>
                                        </p:tgtEl>
                                      </p:cBhvr>
                                    </p:animEffect>
                                  </p:childTnLst>
                                </p:cTn>
                              </p:par>
                              <p:par>
                                <p:cTn id="41" presetID="10" presetClass="entr" presetSubtype="0" fill="hold" grpId="1" nodeType="withEffect">
                                  <p:stCondLst>
                                    <p:cond delay="2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750"/>
                                        <p:tgtEl>
                                          <p:spTgt spid="10"/>
                                        </p:tgtEl>
                                      </p:cBhvr>
                                    </p:animEffect>
                                  </p:childTnLst>
                                </p:cTn>
                              </p:par>
                              <p:par>
                                <p:cTn id="44" presetID="10" presetClass="entr" presetSubtype="0" fill="hold" grpId="1" nodeType="withEffect">
                                  <p:stCondLst>
                                    <p:cond delay="2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750"/>
                                        <p:tgtEl>
                                          <p:spTgt spid="11"/>
                                        </p:tgtEl>
                                      </p:cBhvr>
                                    </p:animEffect>
                                  </p:childTnLst>
                                </p:cTn>
                              </p:par>
                              <p:par>
                                <p:cTn id="47" presetID="10" presetClass="entr" presetSubtype="0" fill="hold" grpId="1" nodeType="withEffect">
                                  <p:stCondLst>
                                    <p:cond delay="200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750"/>
                                        <p:tgtEl>
                                          <p:spTgt spid="12"/>
                                        </p:tgtEl>
                                      </p:cBhvr>
                                    </p:animEffect>
                                  </p:childTnLst>
                                </p:cTn>
                              </p:par>
                              <p:par>
                                <p:cTn id="50" presetID="0" presetClass="path" presetSubtype="0" decel="50000" fill="hold" grpId="0" nodeType="withEffect">
                                  <p:stCondLst>
                                    <p:cond delay="2000"/>
                                  </p:stCondLst>
                                  <p:childTnLst>
                                    <p:animMotion origin="layout" path="M -0.25989 0.19375 L 0.02657 0.19375 C 0.02409 0.15764 0.02409 0.12222 0.01953 0.08611 C 0.01602 0.06065 0.0069 0.0287 0.00052 0.00116 " pathEditMode="relative" rAng="0" ptsTypes="AAAA">
                                      <p:cBhvr>
                                        <p:cTn id="51" dur="1500" fill="hold"/>
                                        <p:tgtEl>
                                          <p:spTgt spid="10"/>
                                        </p:tgtEl>
                                        <p:attrNameLst>
                                          <p:attrName>ppt_x</p:attrName>
                                          <p:attrName>ppt_y</p:attrName>
                                        </p:attrNameLst>
                                      </p:cBhvr>
                                      <p:rCtr x="14323" y="-9630"/>
                                    </p:animMotion>
                                  </p:childTnLst>
                                </p:cTn>
                              </p:par>
                              <p:par>
                                <p:cTn id="52" presetID="0" presetClass="path" presetSubtype="0" decel="50000" fill="hold" grpId="0" nodeType="withEffect">
                                  <p:stCondLst>
                                    <p:cond delay="2000"/>
                                  </p:stCondLst>
                                  <p:childTnLst>
                                    <p:animMotion origin="layout" path="M -0.2595 -0.19305 L 0.02696 -0.19305 C 0.02448 -0.15671 0.02448 -0.12083 0.01992 -0.08426 C 0.01641 -0.05856 0.00729 -0.02616 0.00091 0.00185 " pathEditMode="relative" rAng="0" ptsTypes="AAAA">
                                      <p:cBhvr>
                                        <p:cTn id="53" dur="1500" fill="hold"/>
                                        <p:tgtEl>
                                          <p:spTgt spid="11"/>
                                        </p:tgtEl>
                                        <p:attrNameLst>
                                          <p:attrName>ppt_x</p:attrName>
                                          <p:attrName>ppt_y</p:attrName>
                                        </p:attrNameLst>
                                      </p:cBhvr>
                                      <p:rCtr x="14323" y="9745"/>
                                    </p:animMotion>
                                  </p:childTnLst>
                                </p:cTn>
                              </p:par>
                              <p:par>
                                <p:cTn id="54" presetID="0" presetClass="path" presetSubtype="0" decel="50000" fill="hold" grpId="0" nodeType="withEffect">
                                  <p:stCondLst>
                                    <p:cond delay="2000"/>
                                  </p:stCondLst>
                                  <p:childTnLst>
                                    <p:animMotion origin="layout" path="M 0.26068 0.19514 L -0.02226 0.19514 C -0.01992 0.15903 -0.01992 0.12361 -0.01536 0.0875 C -0.01198 0.06203 -0.00299 0.03009 0.00326 0.00254 " pathEditMode="relative" rAng="0" ptsTypes="AAAA">
                                      <p:cBhvr>
                                        <p:cTn id="55" dur="1500" fill="hold"/>
                                        <p:tgtEl>
                                          <p:spTgt spid="12"/>
                                        </p:tgtEl>
                                        <p:attrNameLst>
                                          <p:attrName>ppt_x</p:attrName>
                                          <p:attrName>ppt_y</p:attrName>
                                        </p:attrNameLst>
                                      </p:cBhvr>
                                      <p:rCtr x="-14154" y="-9630"/>
                                    </p:animMotion>
                                  </p:childTnLst>
                                </p:cTn>
                              </p:par>
                              <p:par>
                                <p:cTn id="56" presetID="16" presetClass="entr" presetSubtype="37" fill="hold" grpId="0" nodeType="withEffect">
                                  <p:stCondLst>
                                    <p:cond delay="3500"/>
                                  </p:stCondLst>
                                  <p:childTnLst>
                                    <p:set>
                                      <p:cBhvr>
                                        <p:cTn id="57" dur="1" fill="hold">
                                          <p:stCondLst>
                                            <p:cond delay="0"/>
                                          </p:stCondLst>
                                        </p:cTn>
                                        <p:tgtEl>
                                          <p:spTgt spid="22"/>
                                        </p:tgtEl>
                                        <p:attrNameLst>
                                          <p:attrName>style.visibility</p:attrName>
                                        </p:attrNameLst>
                                      </p:cBhvr>
                                      <p:to>
                                        <p:strVal val="visible"/>
                                      </p:to>
                                    </p:set>
                                    <p:animEffect transition="in" filter="barn(outVertical)">
                                      <p:cBhvr>
                                        <p:cTn id="58" dur="750"/>
                                        <p:tgtEl>
                                          <p:spTgt spid="22"/>
                                        </p:tgtEl>
                                      </p:cBhvr>
                                    </p:animEffect>
                                  </p:childTnLst>
                                </p:cTn>
                              </p:par>
                              <p:par>
                                <p:cTn id="59" presetID="16" presetClass="entr" presetSubtype="37" fill="hold" grpId="0" nodeType="withEffect">
                                  <p:stCondLst>
                                    <p:cond delay="3500"/>
                                  </p:stCondLst>
                                  <p:childTnLst>
                                    <p:set>
                                      <p:cBhvr>
                                        <p:cTn id="60" dur="1" fill="hold">
                                          <p:stCondLst>
                                            <p:cond delay="0"/>
                                          </p:stCondLst>
                                        </p:cTn>
                                        <p:tgtEl>
                                          <p:spTgt spid="28"/>
                                        </p:tgtEl>
                                        <p:attrNameLst>
                                          <p:attrName>style.visibility</p:attrName>
                                        </p:attrNameLst>
                                      </p:cBhvr>
                                      <p:to>
                                        <p:strVal val="visible"/>
                                      </p:to>
                                    </p:set>
                                    <p:animEffect transition="in" filter="barn(outVertical)">
                                      <p:cBhvr>
                                        <p:cTn id="61" dur="750"/>
                                        <p:tgtEl>
                                          <p:spTgt spid="28"/>
                                        </p:tgtEl>
                                      </p:cBhvr>
                                    </p:animEffect>
                                  </p:childTnLst>
                                </p:cTn>
                              </p:par>
                              <p:par>
                                <p:cTn id="62" presetID="16" presetClass="entr" presetSubtype="37" fill="hold" grpId="0" nodeType="withEffect">
                                  <p:stCondLst>
                                    <p:cond delay="3500"/>
                                  </p:stCondLst>
                                  <p:childTnLst>
                                    <p:set>
                                      <p:cBhvr>
                                        <p:cTn id="63" dur="1" fill="hold">
                                          <p:stCondLst>
                                            <p:cond delay="0"/>
                                          </p:stCondLst>
                                        </p:cTn>
                                        <p:tgtEl>
                                          <p:spTgt spid="20"/>
                                        </p:tgtEl>
                                        <p:attrNameLst>
                                          <p:attrName>style.visibility</p:attrName>
                                        </p:attrNameLst>
                                      </p:cBhvr>
                                      <p:to>
                                        <p:strVal val="visible"/>
                                      </p:to>
                                    </p:set>
                                    <p:animEffect transition="in" filter="barn(outVertical)">
                                      <p:cBhvr>
                                        <p:cTn id="64" dur="750"/>
                                        <p:tgtEl>
                                          <p:spTgt spid="20"/>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par>
                                <p:cTn id="80" presetID="22" presetClass="entr" presetSubtype="4" fill="hold" nodeType="withEffect">
                                  <p:stCondLst>
                                    <p:cond delay="3500"/>
                                  </p:stCondLst>
                                  <p:childTnLst>
                                    <p:set>
                                      <p:cBhvr>
                                        <p:cTn id="81" dur="1" fill="hold">
                                          <p:stCondLst>
                                            <p:cond delay="0"/>
                                          </p:stCondLst>
                                        </p:cTn>
                                        <p:tgtEl>
                                          <p:spTgt spid="33"/>
                                        </p:tgtEl>
                                        <p:attrNameLst>
                                          <p:attrName>style.visibility</p:attrName>
                                        </p:attrNameLst>
                                      </p:cBhvr>
                                      <p:to>
                                        <p:strVal val="visible"/>
                                      </p:to>
                                    </p:set>
                                    <p:animEffect transition="in" filter="wipe(down)">
                                      <p:cBhvr>
                                        <p:cTn id="82" dur="500"/>
                                        <p:tgtEl>
                                          <p:spTgt spid="33"/>
                                        </p:tgtEl>
                                      </p:cBhvr>
                                    </p:animEffect>
                                  </p:childTnLst>
                                </p:cTn>
                              </p:par>
                              <p:par>
                                <p:cTn id="83" presetID="22" presetClass="entr" presetSubtype="4" fill="hold" nodeType="withEffect">
                                  <p:stCondLst>
                                    <p:cond delay="3500"/>
                                  </p:stCondLst>
                                  <p:childTnLst>
                                    <p:set>
                                      <p:cBhvr>
                                        <p:cTn id="84" dur="1" fill="hold">
                                          <p:stCondLst>
                                            <p:cond delay="0"/>
                                          </p:stCondLst>
                                        </p:cTn>
                                        <p:tgtEl>
                                          <p:spTgt spid="35"/>
                                        </p:tgtEl>
                                        <p:attrNameLst>
                                          <p:attrName>style.visibility</p:attrName>
                                        </p:attrNameLst>
                                      </p:cBhvr>
                                      <p:to>
                                        <p:strVal val="visible"/>
                                      </p:to>
                                    </p:set>
                                    <p:animEffect transition="in" filter="wipe(down)">
                                      <p:cBhvr>
                                        <p:cTn id="85" dur="500"/>
                                        <p:tgtEl>
                                          <p:spTgt spid="35"/>
                                        </p:tgtEl>
                                      </p:cBhvr>
                                    </p:animEffect>
                                  </p:childTnLst>
                                </p:cTn>
                              </p:par>
                              <p:par>
                                <p:cTn id="86" presetID="22" presetClass="entr" presetSubtype="4" fill="hold" nodeType="withEffect">
                                  <p:stCondLst>
                                    <p:cond delay="3500"/>
                                  </p:stCondLst>
                                  <p:childTnLst>
                                    <p:set>
                                      <p:cBhvr>
                                        <p:cTn id="87" dur="1" fill="hold">
                                          <p:stCondLst>
                                            <p:cond delay="0"/>
                                          </p:stCondLst>
                                        </p:cTn>
                                        <p:tgtEl>
                                          <p:spTgt spid="3"/>
                                        </p:tgtEl>
                                        <p:attrNameLst>
                                          <p:attrName>style.visibility</p:attrName>
                                        </p:attrNameLst>
                                      </p:cBhvr>
                                      <p:to>
                                        <p:strVal val="visible"/>
                                      </p:to>
                                    </p:set>
                                    <p:animEffect transition="in" filter="wipe(down)">
                                      <p:cBhvr>
                                        <p:cTn id="8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16" grpId="0" animBg="1"/>
      <p:bldP spid="16" grpId="1" animBg="1"/>
      <p:bldP spid="10" grpId="0" animBg="1"/>
      <p:bldP spid="10" grpId="1" animBg="1"/>
      <p:bldP spid="11" grpId="0" animBg="1"/>
      <p:bldP spid="11" grpId="1" animBg="1"/>
      <p:bldP spid="12" grpId="0" animBg="1"/>
      <p:bldP spid="12" grpId="1" animBg="1"/>
      <p:bldP spid="20" grpId="0"/>
      <p:bldP spid="22" grpId="0"/>
      <p:bldP spid="28" grpId="0"/>
      <p:bldP spid="24" grpId="0" animBg="1"/>
      <p:bldP spid="24" grpId="1" animBg="1"/>
      <p:bldP spid="8" grpId="0" animBg="1"/>
      <p:bldP spid="8" grpId="1" animBg="1"/>
      <p:bldP spid="8" grpId="2" animBg="1"/>
      <p:bldP spid="9" grpId="0"/>
      <p:bldP spid="23"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283424" y="3223779"/>
            <a:ext cx="3627120" cy="1207822"/>
          </a:xfrm>
          <a:prstGeom prst="rect">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0" name="矩形 9"/>
          <p:cNvSpPr>
            <a:spLocks noChangeArrowheads="1"/>
          </p:cNvSpPr>
          <p:nvPr/>
        </p:nvSpPr>
        <p:spPr bwMode="auto">
          <a:xfrm>
            <a:off x="4474490" y="1519071"/>
            <a:ext cx="3254190" cy="462145"/>
          </a:xfrm>
          <a:prstGeom prst="rect">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3765" fontAlgn="ctr"/>
            <a:r>
              <a:rPr lang="zh-CN" altLang="en-US" sz="1600" dirty="0">
                <a:solidFill>
                  <a:schemeClr val="bg1"/>
                </a:solidFill>
                <a:latin typeface="微软雅黑" panose="020B0503020204020204" pitchFamily="34" charset="-122"/>
                <a:ea typeface="微软雅黑" panose="020B0503020204020204" pitchFamily="34" charset="-122"/>
              </a:rPr>
              <a:t>国家金属镁产品质量提升示范区</a:t>
            </a:r>
          </a:p>
        </p:txBody>
      </p:sp>
      <p:sp>
        <p:nvSpPr>
          <p:cNvPr id="11" name="矩形 10"/>
          <p:cNvSpPr>
            <a:spLocks noChangeArrowheads="1"/>
          </p:cNvSpPr>
          <p:nvPr/>
        </p:nvSpPr>
        <p:spPr bwMode="auto">
          <a:xfrm>
            <a:off x="4704409" y="5674164"/>
            <a:ext cx="2783173" cy="506254"/>
          </a:xfrm>
          <a:prstGeom prst="rect">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3765" fontAlgn="ctr"/>
            <a:r>
              <a:rPr lang="zh-CN" altLang="en-US" sz="1600" dirty="0">
                <a:solidFill>
                  <a:schemeClr val="bg1"/>
                </a:solidFill>
                <a:latin typeface="微软雅黑" panose="020B0503020204020204" pitchFamily="34" charset="-122"/>
                <a:ea typeface="微软雅黑" panose="020B0503020204020204" pitchFamily="34" charset="-122"/>
              </a:rPr>
              <a:t>河南省镁材料加工产业专利导航实验区      </a:t>
            </a:r>
          </a:p>
        </p:txBody>
      </p:sp>
      <p:sp>
        <p:nvSpPr>
          <p:cNvPr id="12" name="矩形 12"/>
          <p:cNvSpPr>
            <a:spLocks noChangeArrowheads="1"/>
          </p:cNvSpPr>
          <p:nvPr/>
        </p:nvSpPr>
        <p:spPr bwMode="auto">
          <a:xfrm>
            <a:off x="8326393" y="5258971"/>
            <a:ext cx="3373819" cy="485716"/>
          </a:xfrm>
          <a:prstGeom prst="rect">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3765" fontAlgn="ctr"/>
            <a:r>
              <a:rPr lang="zh-CN" altLang="en-US" sz="1600" dirty="0">
                <a:solidFill>
                  <a:schemeClr val="bg1"/>
                </a:solidFill>
                <a:latin typeface="微软雅黑" panose="020B0503020204020204" pitchFamily="34" charset="-122"/>
                <a:ea typeface="微软雅黑" panose="020B0503020204020204" pitchFamily="34" charset="-122"/>
              </a:rPr>
              <a:t>河南省</a:t>
            </a:r>
            <a:r>
              <a:rPr lang="en-US" altLang="zh-CN" sz="1600" dirty="0">
                <a:solidFill>
                  <a:schemeClr val="bg1"/>
                </a:solidFill>
                <a:latin typeface="微软雅黑" panose="020B0503020204020204" pitchFamily="34" charset="-122"/>
                <a:ea typeface="微软雅黑" panose="020B0503020204020204" pitchFamily="34" charset="-122"/>
              </a:rPr>
              <a:t>5A</a:t>
            </a:r>
            <a:r>
              <a:rPr lang="zh-CN" altLang="en-US" sz="1600" dirty="0">
                <a:solidFill>
                  <a:schemeClr val="bg1"/>
                </a:solidFill>
                <a:latin typeface="微软雅黑" panose="020B0503020204020204" pitchFamily="34" charset="-122"/>
                <a:ea typeface="微软雅黑" panose="020B0503020204020204" pitchFamily="34" charset="-122"/>
              </a:rPr>
              <a:t>最佳投资环境产业集聚区</a:t>
            </a:r>
          </a:p>
        </p:txBody>
      </p:sp>
      <p:sp>
        <p:nvSpPr>
          <p:cNvPr id="13" name="矩形 13"/>
          <p:cNvSpPr>
            <a:spLocks noChangeArrowheads="1"/>
          </p:cNvSpPr>
          <p:nvPr/>
        </p:nvSpPr>
        <p:spPr bwMode="auto">
          <a:xfrm>
            <a:off x="8326395" y="1910689"/>
            <a:ext cx="3540155" cy="485716"/>
          </a:xfrm>
          <a:prstGeom prst="rect">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3765" fontAlgn="ctr"/>
            <a:r>
              <a:rPr lang="zh-CN" altLang="en-US" sz="1600" dirty="0">
                <a:solidFill>
                  <a:schemeClr val="bg1"/>
                </a:solidFill>
                <a:latin typeface="微软雅黑" panose="020B0503020204020204" pitchFamily="34" charset="-122"/>
                <a:ea typeface="微软雅黑" panose="020B0503020204020204" pitchFamily="34" charset="-122"/>
              </a:rPr>
              <a:t>国家外贸转型升级基地（电子信息类</a:t>
            </a:r>
            <a:r>
              <a:rPr lang="en-US" altLang="zh-CN" sz="1600" dirty="0">
                <a:solidFill>
                  <a:schemeClr val="bg1"/>
                </a:solidFill>
                <a:latin typeface="微软雅黑" panose="020B0503020204020204" pitchFamily="34" charset="-122"/>
                <a:ea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4" name="矩形 8"/>
          <p:cNvSpPr>
            <a:spLocks noChangeArrowheads="1"/>
          </p:cNvSpPr>
          <p:nvPr/>
        </p:nvSpPr>
        <p:spPr bwMode="auto">
          <a:xfrm>
            <a:off x="962819" y="2275333"/>
            <a:ext cx="3083327" cy="415816"/>
          </a:xfrm>
          <a:prstGeom prst="rect">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3765" fontAlgn="ctr"/>
            <a:r>
              <a:rPr lang="zh-CN" altLang="en-US" sz="1600" dirty="0">
                <a:solidFill>
                  <a:schemeClr val="bg1"/>
                </a:solidFill>
                <a:latin typeface="微软雅黑" panose="020B0503020204020204" pitchFamily="34" charset="-122"/>
                <a:ea typeface="微软雅黑" panose="020B0503020204020204" pitchFamily="34" charset="-122"/>
              </a:rPr>
              <a:t>国家金属镁加工产业示范基地</a:t>
            </a:r>
            <a:r>
              <a:rPr lang="zh-CN" altLang="en-US" sz="800" dirty="0">
                <a:solidFill>
                  <a:srgbClr val="0070C0"/>
                </a:solidFill>
                <a:latin typeface="微软雅黑" panose="020B0503020204020204" pitchFamily="34" charset="-122"/>
                <a:ea typeface="微软雅黑" panose="020B0503020204020204" pitchFamily="34" charset="-122"/>
              </a:rPr>
              <a:t> </a:t>
            </a:r>
          </a:p>
        </p:txBody>
      </p:sp>
      <p:sp>
        <p:nvSpPr>
          <p:cNvPr id="15" name="矩形 12"/>
          <p:cNvSpPr>
            <a:spLocks noChangeArrowheads="1"/>
          </p:cNvSpPr>
          <p:nvPr/>
        </p:nvSpPr>
        <p:spPr bwMode="auto">
          <a:xfrm>
            <a:off x="615926" y="5238437"/>
            <a:ext cx="3249678" cy="506254"/>
          </a:xfrm>
          <a:prstGeom prst="rect">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3765" fontAlgn="ctr"/>
            <a:r>
              <a:rPr lang="zh-CN" altLang="en-US" sz="1600" dirty="0">
                <a:solidFill>
                  <a:schemeClr val="bg1"/>
                </a:solidFill>
                <a:latin typeface="微软雅黑" panose="020B0503020204020204" pitchFamily="34" charset="-122"/>
                <a:ea typeface="微软雅黑" panose="020B0503020204020204" pitchFamily="34" charset="-122"/>
              </a:rPr>
              <a:t>省重点支持的电子信息、</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defTabSz="913765" fontAlgn="ctr"/>
            <a:r>
              <a:rPr lang="zh-CN" altLang="en-US" sz="1600" dirty="0">
                <a:solidFill>
                  <a:schemeClr val="bg1"/>
                </a:solidFill>
                <a:latin typeface="微软雅黑" panose="020B0503020204020204" pitchFamily="34" charset="-122"/>
                <a:ea typeface="微软雅黑" panose="020B0503020204020204" pitchFamily="34" charset="-122"/>
              </a:rPr>
              <a:t>镁精深加工产业基地、出口基地</a:t>
            </a:r>
          </a:p>
        </p:txBody>
      </p:sp>
      <p:cxnSp>
        <p:nvCxnSpPr>
          <p:cNvPr id="16" name="直接箭头连接符 15"/>
          <p:cNvCxnSpPr>
            <a:cxnSpLocks/>
            <a:endCxn id="11" idx="0"/>
          </p:cNvCxnSpPr>
          <p:nvPr/>
        </p:nvCxnSpPr>
        <p:spPr>
          <a:xfrm>
            <a:off x="6095996" y="4634031"/>
            <a:ext cx="0" cy="1040133"/>
          </a:xfrm>
          <a:prstGeom prst="straightConnector1">
            <a:avLst/>
          </a:prstGeom>
          <a:noFill/>
          <a:ln w="12700">
            <a:solidFill>
              <a:schemeClr val="accent2">
                <a:alpha val="67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17" name="直接箭头连接符 16"/>
          <p:cNvCxnSpPr>
            <a:cxnSpLocks/>
          </p:cNvCxnSpPr>
          <p:nvPr/>
        </p:nvCxnSpPr>
        <p:spPr>
          <a:xfrm flipH="1" flipV="1">
            <a:off x="6095999" y="2090479"/>
            <a:ext cx="1" cy="930870"/>
          </a:xfrm>
          <a:prstGeom prst="straightConnector1">
            <a:avLst/>
          </a:prstGeom>
          <a:noFill/>
          <a:ln w="12700">
            <a:solidFill>
              <a:schemeClr val="accent2">
                <a:alpha val="67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18" name="直接箭头连接符 17"/>
          <p:cNvCxnSpPr/>
          <p:nvPr/>
        </p:nvCxnSpPr>
        <p:spPr>
          <a:xfrm flipV="1">
            <a:off x="7347321" y="2691149"/>
            <a:ext cx="757989" cy="411034"/>
          </a:xfrm>
          <a:prstGeom prst="straightConnector1">
            <a:avLst/>
          </a:prstGeom>
          <a:noFill/>
          <a:ln w="12700">
            <a:solidFill>
              <a:schemeClr val="accent2">
                <a:alpha val="67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19" name="直接箭头连接符 18"/>
          <p:cNvCxnSpPr/>
          <p:nvPr/>
        </p:nvCxnSpPr>
        <p:spPr>
          <a:xfrm flipH="1" flipV="1">
            <a:off x="4085336" y="2691149"/>
            <a:ext cx="765774" cy="415816"/>
          </a:xfrm>
          <a:prstGeom prst="straightConnector1">
            <a:avLst/>
          </a:prstGeom>
          <a:noFill/>
          <a:ln w="12700">
            <a:solidFill>
              <a:schemeClr val="accent2">
                <a:alpha val="67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20" name="直接箭头连接符 19"/>
          <p:cNvCxnSpPr/>
          <p:nvPr/>
        </p:nvCxnSpPr>
        <p:spPr>
          <a:xfrm flipH="1" flipV="1">
            <a:off x="7340891" y="4581127"/>
            <a:ext cx="764419" cy="415079"/>
          </a:xfrm>
          <a:prstGeom prst="straightConnector1">
            <a:avLst/>
          </a:prstGeom>
          <a:noFill/>
          <a:ln w="12700">
            <a:solidFill>
              <a:schemeClr val="accent2">
                <a:alpha val="67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cxnSp>
      <p:cxnSp>
        <p:nvCxnSpPr>
          <p:cNvPr id="21" name="直接箭头连接符 20"/>
          <p:cNvCxnSpPr/>
          <p:nvPr/>
        </p:nvCxnSpPr>
        <p:spPr>
          <a:xfrm flipV="1">
            <a:off x="4079875" y="4558342"/>
            <a:ext cx="771235" cy="418217"/>
          </a:xfrm>
          <a:prstGeom prst="straightConnector1">
            <a:avLst/>
          </a:prstGeom>
          <a:noFill/>
          <a:ln w="12700">
            <a:solidFill>
              <a:schemeClr val="accent2">
                <a:alpha val="67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cxnSp>
      <p:sp>
        <p:nvSpPr>
          <p:cNvPr id="23" name="文本框 41"/>
          <p:cNvSpPr txBox="1"/>
          <p:nvPr/>
        </p:nvSpPr>
        <p:spPr>
          <a:xfrm>
            <a:off x="5092581" y="3504524"/>
            <a:ext cx="2123351"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600" dirty="0">
                <a:solidFill>
                  <a:srgbClr val="FFFFFF"/>
                </a:solidFill>
                <a:latin typeface="微软雅黑" panose="020B0503020204020204" pitchFamily="34" charset="-122"/>
                <a:ea typeface="微软雅黑" panose="020B0503020204020204" pitchFamily="34" charset="-122"/>
              </a:rPr>
              <a:t>特色名片</a:t>
            </a:r>
          </a:p>
        </p:txBody>
      </p:sp>
      <p:cxnSp>
        <p:nvCxnSpPr>
          <p:cNvPr id="36" name="直接连接符 35"/>
          <p:cNvCxnSpPr/>
          <p:nvPr/>
        </p:nvCxnSpPr>
        <p:spPr>
          <a:xfrm>
            <a:off x="8105310" y="3827690"/>
            <a:ext cx="4086692" cy="0"/>
          </a:xfrm>
          <a:prstGeom prst="line">
            <a:avLst/>
          </a:prstGeom>
          <a:ln>
            <a:solidFill>
              <a:schemeClr val="accent2">
                <a:alpha val="23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0" y="3827690"/>
            <a:ext cx="4086692" cy="0"/>
          </a:xfrm>
          <a:prstGeom prst="line">
            <a:avLst/>
          </a:prstGeom>
          <a:ln>
            <a:solidFill>
              <a:schemeClr val="accent2">
                <a:alpha val="23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1645900" y="3021349"/>
            <a:ext cx="0" cy="954521"/>
          </a:xfrm>
          <a:prstGeom prst="line">
            <a:avLst/>
          </a:prstGeom>
          <a:ln>
            <a:solidFill>
              <a:schemeClr val="accent2">
                <a:alpha val="23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48068" y="3626606"/>
            <a:ext cx="0" cy="954521"/>
          </a:xfrm>
          <a:prstGeom prst="line">
            <a:avLst/>
          </a:prstGeom>
          <a:ln>
            <a:solidFill>
              <a:schemeClr val="accent2">
                <a:alpha val="23000"/>
              </a:schemeClr>
            </a:solidFil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11700213" y="3870823"/>
            <a:ext cx="166351" cy="1663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4" name="矩形 43"/>
          <p:cNvSpPr/>
          <p:nvPr/>
        </p:nvSpPr>
        <p:spPr>
          <a:xfrm>
            <a:off x="615926" y="3606290"/>
            <a:ext cx="166351" cy="1663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0" name="任意多边形 29"/>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1" name="任意多边形 30"/>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4" name="任意多边形 33"/>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cxnSp>
        <p:nvCxnSpPr>
          <p:cNvPr id="38" name="直接箭头连接符 37">
            <a:extLst>
              <a:ext uri="{FF2B5EF4-FFF2-40B4-BE49-F238E27FC236}">
                <a16:creationId xmlns:a16="http://schemas.microsoft.com/office/drawing/2014/main" id="{CFE7F852-6C91-473D-B62E-E3E9C7636DC2}"/>
              </a:ext>
            </a:extLst>
          </p:cNvPr>
          <p:cNvCxnSpPr>
            <a:cxnSpLocks/>
          </p:cNvCxnSpPr>
          <p:nvPr/>
        </p:nvCxnSpPr>
        <p:spPr>
          <a:xfrm flipV="1">
            <a:off x="3166671" y="3769570"/>
            <a:ext cx="1069108" cy="3071"/>
          </a:xfrm>
          <a:prstGeom prst="straightConnector1">
            <a:avLst/>
          </a:prstGeom>
          <a:noFill/>
          <a:ln w="12700">
            <a:solidFill>
              <a:schemeClr val="accent2">
                <a:alpha val="67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cxnSp>
      <p:sp>
        <p:nvSpPr>
          <p:cNvPr id="39" name="矩形 12">
            <a:extLst>
              <a:ext uri="{FF2B5EF4-FFF2-40B4-BE49-F238E27FC236}">
                <a16:creationId xmlns:a16="http://schemas.microsoft.com/office/drawing/2014/main" id="{073334A6-E8D6-4DC4-9320-D409D400F51D}"/>
              </a:ext>
            </a:extLst>
          </p:cNvPr>
          <p:cNvSpPr>
            <a:spLocks noChangeArrowheads="1"/>
          </p:cNvSpPr>
          <p:nvPr/>
        </p:nvSpPr>
        <p:spPr bwMode="auto">
          <a:xfrm>
            <a:off x="587626" y="3567420"/>
            <a:ext cx="2524729" cy="463612"/>
          </a:xfrm>
          <a:prstGeom prst="rect">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3765" fontAlgn="ctr"/>
            <a:r>
              <a:rPr lang="zh-CN" altLang="en-US" sz="1600" dirty="0">
                <a:solidFill>
                  <a:schemeClr val="bg1"/>
                </a:solidFill>
                <a:latin typeface="微软雅黑" panose="020B0503020204020204" pitchFamily="34" charset="-122"/>
                <a:ea typeface="微软雅黑" panose="020B0503020204020204" pitchFamily="34" charset="-122"/>
              </a:rPr>
              <a:t>河南省高新技术产业基地</a:t>
            </a:r>
          </a:p>
        </p:txBody>
      </p:sp>
      <p:cxnSp>
        <p:nvCxnSpPr>
          <p:cNvPr id="42" name="直接箭头连接符 41">
            <a:extLst>
              <a:ext uri="{FF2B5EF4-FFF2-40B4-BE49-F238E27FC236}">
                <a16:creationId xmlns:a16="http://schemas.microsoft.com/office/drawing/2014/main" id="{67B9D117-F489-425B-BFA4-5649B37EB117}"/>
              </a:ext>
            </a:extLst>
          </p:cNvPr>
          <p:cNvCxnSpPr>
            <a:cxnSpLocks/>
          </p:cNvCxnSpPr>
          <p:nvPr/>
        </p:nvCxnSpPr>
        <p:spPr>
          <a:xfrm flipH="1">
            <a:off x="7989095" y="3780411"/>
            <a:ext cx="1083503" cy="18179"/>
          </a:xfrm>
          <a:prstGeom prst="straightConnector1">
            <a:avLst/>
          </a:prstGeom>
          <a:noFill/>
          <a:ln w="12700">
            <a:solidFill>
              <a:schemeClr val="accent2">
                <a:alpha val="67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cxnSp>
      <p:sp>
        <p:nvSpPr>
          <p:cNvPr id="45" name="矩形 12">
            <a:extLst>
              <a:ext uri="{FF2B5EF4-FFF2-40B4-BE49-F238E27FC236}">
                <a16:creationId xmlns:a16="http://schemas.microsoft.com/office/drawing/2014/main" id="{BE25A492-7E6C-487A-945F-2CCD25B933CD}"/>
              </a:ext>
            </a:extLst>
          </p:cNvPr>
          <p:cNvSpPr>
            <a:spLocks noChangeArrowheads="1"/>
          </p:cNvSpPr>
          <p:nvPr/>
        </p:nvSpPr>
        <p:spPr bwMode="auto">
          <a:xfrm>
            <a:off x="9050760" y="3537553"/>
            <a:ext cx="2914819" cy="485716"/>
          </a:xfrm>
          <a:prstGeom prst="rect">
            <a:avLst/>
          </a:pr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3765" fontAlgn="ctr"/>
            <a:r>
              <a:rPr lang="zh-CN" altLang="en-US" sz="1600" dirty="0">
                <a:solidFill>
                  <a:schemeClr val="bg1"/>
                </a:solidFill>
                <a:latin typeface="微软雅黑" panose="020B0503020204020204" pitchFamily="34" charset="-122"/>
                <a:ea typeface="微软雅黑" panose="020B0503020204020204" pitchFamily="34" charset="-122"/>
              </a:rPr>
              <a:t>河南省科技成果转化示范基地</a:t>
            </a:r>
          </a:p>
        </p:txBody>
      </p:sp>
      <p:sp>
        <p:nvSpPr>
          <p:cNvPr id="29" name="矩形 28">
            <a:extLst>
              <a:ext uri="{FF2B5EF4-FFF2-40B4-BE49-F238E27FC236}">
                <a16:creationId xmlns:a16="http://schemas.microsoft.com/office/drawing/2014/main" id="{8076825E-0168-475A-B977-428EABC09CD3}"/>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2" name="矩形 31">
            <a:extLst>
              <a:ext uri="{FF2B5EF4-FFF2-40B4-BE49-F238E27FC236}">
                <a16:creationId xmlns:a16="http://schemas.microsoft.com/office/drawing/2014/main" id="{0567AC06-C5C8-4153-8179-98050F95BC35}"/>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33" name="组合 32">
            <a:extLst>
              <a:ext uri="{FF2B5EF4-FFF2-40B4-BE49-F238E27FC236}">
                <a16:creationId xmlns:a16="http://schemas.microsoft.com/office/drawing/2014/main" id="{AE6BAF52-411F-4A5F-8FF0-6607670428D4}"/>
              </a:ext>
            </a:extLst>
          </p:cNvPr>
          <p:cNvGrpSpPr/>
          <p:nvPr/>
        </p:nvGrpSpPr>
        <p:grpSpPr>
          <a:xfrm>
            <a:off x="653161" y="91452"/>
            <a:ext cx="4007291" cy="562570"/>
            <a:chOff x="-148730" y="328712"/>
            <a:chExt cx="4007291" cy="562570"/>
          </a:xfrm>
        </p:grpSpPr>
        <p:sp>
          <p:nvSpPr>
            <p:cNvPr id="35" name="TextBox 62">
              <a:extLst>
                <a:ext uri="{FF2B5EF4-FFF2-40B4-BE49-F238E27FC236}">
                  <a16:creationId xmlns:a16="http://schemas.microsoft.com/office/drawing/2014/main" id="{BEEA4511-DD63-436F-92C0-8D149993539C}"/>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矩形 45">
              <a:extLst>
                <a:ext uri="{FF2B5EF4-FFF2-40B4-BE49-F238E27FC236}">
                  <a16:creationId xmlns:a16="http://schemas.microsoft.com/office/drawing/2014/main" id="{6BC6158E-354A-472B-A485-5FC4EE8A05FC}"/>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9252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31"/>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31"/>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3.7037E-6 L -0.10885 -3.7037E-6 " pathEditMode="relative" rAng="0" ptsTypes="AA">
                                      <p:cBhvr>
                                        <p:cTn id="14" dur="750" spd="-100000" fill="hold"/>
                                        <p:tgtEl>
                                          <p:spTgt spid="30"/>
                                        </p:tgtEl>
                                        <p:attrNameLst>
                                          <p:attrName>ppt_x</p:attrName>
                                          <p:attrName>ppt_y</p:attrName>
                                        </p:attrNameLst>
                                      </p:cBhvr>
                                      <p:rCtr x="-6211" y="0"/>
                                    </p:animMotion>
                                  </p:childTnLst>
                                </p:cTn>
                              </p:par>
                              <p:par>
                                <p:cTn id="15" presetID="35" presetClass="path" presetSubtype="0" accel="50000" decel="50000" fill="hold" grpId="2" nodeType="withEffect">
                                  <p:stCondLst>
                                    <p:cond delay="750"/>
                                  </p:stCondLst>
                                  <p:childTnLst>
                                    <p:animMotion origin="layout" path="M 0.01601 -3.7037E-6 L 8.33333E-7 -3.7037E-6 " pathEditMode="relative" rAng="0" ptsTypes="AA">
                                      <p:cBhvr>
                                        <p:cTn id="16" dur="750" fill="hold"/>
                                        <p:tgtEl>
                                          <p:spTgt spid="30"/>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34"/>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34"/>
                                        </p:tgtEl>
                                        <p:attrNameLst>
                                          <p:attrName>ppt_x</p:attrName>
                                          <p:attrName>ppt_y</p:attrName>
                                        </p:attrNameLst>
                                      </p:cBhvr>
                                      <p:rCtr x="781"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42" presetClass="path" presetSubtype="0" decel="30000" fill="hold" grpId="1" nodeType="withEffect">
                                  <p:stCondLst>
                                    <p:cond delay="0"/>
                                  </p:stCondLst>
                                  <p:childTnLst>
                                    <p:animMotion origin="layout" path="M 3.125E-6 -0.03981 L 3.125E-6 0.14815 " pathEditMode="relative" rAng="0" ptsTypes="AA">
                                      <p:cBhvr>
                                        <p:cTn id="27" dur="750" spd="-100000" fill="hold"/>
                                        <p:tgtEl>
                                          <p:spTgt spid="8"/>
                                        </p:tgtEl>
                                        <p:attrNameLst>
                                          <p:attrName>ppt_x</p:attrName>
                                          <p:attrName>ppt_y</p:attrName>
                                        </p:attrNameLst>
                                      </p:cBhvr>
                                      <p:rCtr x="0" y="9398"/>
                                    </p:animMotion>
                                  </p:childTnLst>
                                </p:cTn>
                              </p:par>
                              <p:par>
                                <p:cTn id="28" presetID="42" presetClass="path" presetSubtype="0" accel="30000" decel="30000" fill="hold" grpId="2" nodeType="withEffect">
                                  <p:stCondLst>
                                    <p:cond delay="750"/>
                                  </p:stCondLst>
                                  <p:childTnLst>
                                    <p:animMotion origin="layout" path="M 3.125E-6 -0.03981 L 3.125E-6 -3.7037E-6 " pathEditMode="relative" rAng="0" ptsTypes="AA">
                                      <p:cBhvr>
                                        <p:cTn id="29" dur="750" fill="hold"/>
                                        <p:tgtEl>
                                          <p:spTgt spid="8"/>
                                        </p:tgtEl>
                                        <p:attrNameLst>
                                          <p:attrName>ppt_x</p:attrName>
                                          <p:attrName>ppt_y</p:attrName>
                                        </p:attrNameLst>
                                      </p:cBhvr>
                                      <p:rCtr x="0" y="1991"/>
                                    </p:animMotion>
                                  </p:childTnLst>
                                </p:cTn>
                              </p:par>
                              <p:par>
                                <p:cTn id="30" presetID="22" presetClass="entr" presetSubtype="4" fill="hold" nodeType="withEffect">
                                  <p:stCondLst>
                                    <p:cond delay="75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750"/>
                                        <p:tgtEl>
                                          <p:spTgt spid="41"/>
                                        </p:tgtEl>
                                      </p:cBhvr>
                                    </p:animEffect>
                                  </p:childTnLst>
                                </p:cTn>
                              </p:par>
                              <p:par>
                                <p:cTn id="33" presetID="22" presetClass="entr" presetSubtype="1" fill="hold" nodeType="withEffect">
                                  <p:stCondLst>
                                    <p:cond delay="75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750"/>
                                        <p:tgtEl>
                                          <p:spTgt spid="40"/>
                                        </p:tgtEl>
                                      </p:cBhvr>
                                    </p:animEffect>
                                  </p:childTnLst>
                                </p:cTn>
                              </p:par>
                              <p:par>
                                <p:cTn id="36" presetID="22" presetClass="entr" presetSubtype="2" fill="hold" nodeType="withEffect">
                                  <p:stCondLst>
                                    <p:cond delay="750"/>
                                  </p:stCondLst>
                                  <p:childTnLst>
                                    <p:set>
                                      <p:cBhvr>
                                        <p:cTn id="37" dur="1" fill="hold">
                                          <p:stCondLst>
                                            <p:cond delay="0"/>
                                          </p:stCondLst>
                                        </p:cTn>
                                        <p:tgtEl>
                                          <p:spTgt spid="36"/>
                                        </p:tgtEl>
                                        <p:attrNameLst>
                                          <p:attrName>style.visibility</p:attrName>
                                        </p:attrNameLst>
                                      </p:cBhvr>
                                      <p:to>
                                        <p:strVal val="visible"/>
                                      </p:to>
                                    </p:set>
                                    <p:animEffect transition="in" filter="wipe(right)">
                                      <p:cBhvr>
                                        <p:cTn id="38" dur="750"/>
                                        <p:tgtEl>
                                          <p:spTgt spid="36"/>
                                        </p:tgtEl>
                                      </p:cBhvr>
                                    </p:animEffect>
                                  </p:childTnLst>
                                </p:cTn>
                              </p:par>
                              <p:par>
                                <p:cTn id="39" presetID="22" presetClass="entr" presetSubtype="8" fill="hold" nodeType="withEffect">
                                  <p:stCondLst>
                                    <p:cond delay="75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750"/>
                                        <p:tgtEl>
                                          <p:spTgt spid="37"/>
                                        </p:tgtEl>
                                      </p:cBhvr>
                                    </p:animEffect>
                                  </p:childTnLst>
                                </p:cTn>
                              </p:par>
                              <p:par>
                                <p:cTn id="42" presetID="53" presetClass="entr" presetSubtype="16" fill="hold" grpId="0" nodeType="withEffect">
                                  <p:stCondLst>
                                    <p:cond delay="750"/>
                                  </p:stCondLst>
                                  <p:childTnLst>
                                    <p:set>
                                      <p:cBhvr>
                                        <p:cTn id="43" dur="1" fill="hold">
                                          <p:stCondLst>
                                            <p:cond delay="0"/>
                                          </p:stCondLst>
                                        </p:cTn>
                                        <p:tgtEl>
                                          <p:spTgt spid="44"/>
                                        </p:tgtEl>
                                        <p:attrNameLst>
                                          <p:attrName>style.visibility</p:attrName>
                                        </p:attrNameLst>
                                      </p:cBhvr>
                                      <p:to>
                                        <p:strVal val="visible"/>
                                      </p:to>
                                    </p:set>
                                    <p:anim calcmode="lin" valueType="num">
                                      <p:cBhvr>
                                        <p:cTn id="44" dur="750" fill="hold"/>
                                        <p:tgtEl>
                                          <p:spTgt spid="44"/>
                                        </p:tgtEl>
                                        <p:attrNameLst>
                                          <p:attrName>ppt_w</p:attrName>
                                        </p:attrNameLst>
                                      </p:cBhvr>
                                      <p:tavLst>
                                        <p:tav tm="0">
                                          <p:val>
                                            <p:fltVal val="0"/>
                                          </p:val>
                                        </p:tav>
                                        <p:tav tm="100000">
                                          <p:val>
                                            <p:strVal val="#ppt_w"/>
                                          </p:val>
                                        </p:tav>
                                      </p:tavLst>
                                    </p:anim>
                                    <p:anim calcmode="lin" valueType="num">
                                      <p:cBhvr>
                                        <p:cTn id="45" dur="750" fill="hold"/>
                                        <p:tgtEl>
                                          <p:spTgt spid="44"/>
                                        </p:tgtEl>
                                        <p:attrNameLst>
                                          <p:attrName>ppt_h</p:attrName>
                                        </p:attrNameLst>
                                      </p:cBhvr>
                                      <p:tavLst>
                                        <p:tav tm="0">
                                          <p:val>
                                            <p:fltVal val="0"/>
                                          </p:val>
                                        </p:tav>
                                        <p:tav tm="100000">
                                          <p:val>
                                            <p:strVal val="#ppt_h"/>
                                          </p:val>
                                        </p:tav>
                                      </p:tavLst>
                                    </p:anim>
                                    <p:animEffect transition="in" filter="fade">
                                      <p:cBhvr>
                                        <p:cTn id="46" dur="750"/>
                                        <p:tgtEl>
                                          <p:spTgt spid="44"/>
                                        </p:tgtEl>
                                      </p:cBhvr>
                                    </p:animEffect>
                                  </p:childTnLst>
                                </p:cTn>
                              </p:par>
                              <p:par>
                                <p:cTn id="47" presetID="53" presetClass="entr" presetSubtype="16" fill="hold" grpId="0" nodeType="withEffect">
                                  <p:stCondLst>
                                    <p:cond delay="750"/>
                                  </p:stCondLst>
                                  <p:childTnLst>
                                    <p:set>
                                      <p:cBhvr>
                                        <p:cTn id="48" dur="1" fill="hold">
                                          <p:stCondLst>
                                            <p:cond delay="0"/>
                                          </p:stCondLst>
                                        </p:cTn>
                                        <p:tgtEl>
                                          <p:spTgt spid="43"/>
                                        </p:tgtEl>
                                        <p:attrNameLst>
                                          <p:attrName>style.visibility</p:attrName>
                                        </p:attrNameLst>
                                      </p:cBhvr>
                                      <p:to>
                                        <p:strVal val="visible"/>
                                      </p:to>
                                    </p:set>
                                    <p:anim calcmode="lin" valueType="num">
                                      <p:cBhvr>
                                        <p:cTn id="49" dur="750" fill="hold"/>
                                        <p:tgtEl>
                                          <p:spTgt spid="43"/>
                                        </p:tgtEl>
                                        <p:attrNameLst>
                                          <p:attrName>ppt_w</p:attrName>
                                        </p:attrNameLst>
                                      </p:cBhvr>
                                      <p:tavLst>
                                        <p:tav tm="0">
                                          <p:val>
                                            <p:fltVal val="0"/>
                                          </p:val>
                                        </p:tav>
                                        <p:tav tm="100000">
                                          <p:val>
                                            <p:strVal val="#ppt_w"/>
                                          </p:val>
                                        </p:tav>
                                      </p:tavLst>
                                    </p:anim>
                                    <p:anim calcmode="lin" valueType="num">
                                      <p:cBhvr>
                                        <p:cTn id="50" dur="750" fill="hold"/>
                                        <p:tgtEl>
                                          <p:spTgt spid="43"/>
                                        </p:tgtEl>
                                        <p:attrNameLst>
                                          <p:attrName>ppt_h</p:attrName>
                                        </p:attrNameLst>
                                      </p:cBhvr>
                                      <p:tavLst>
                                        <p:tav tm="0">
                                          <p:val>
                                            <p:fltVal val="0"/>
                                          </p:val>
                                        </p:tav>
                                        <p:tav tm="100000">
                                          <p:val>
                                            <p:strVal val="#ppt_h"/>
                                          </p:val>
                                        </p:tav>
                                      </p:tavLst>
                                    </p:anim>
                                    <p:animEffect transition="in" filter="fade">
                                      <p:cBhvr>
                                        <p:cTn id="51" dur="750"/>
                                        <p:tgtEl>
                                          <p:spTgt spid="43"/>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750" fill="hold"/>
                                        <p:tgtEl>
                                          <p:spTgt spid="23"/>
                                        </p:tgtEl>
                                        <p:attrNameLst>
                                          <p:attrName>ppt_w</p:attrName>
                                        </p:attrNameLst>
                                      </p:cBhvr>
                                      <p:tavLst>
                                        <p:tav tm="0">
                                          <p:val>
                                            <p:fltVal val="0"/>
                                          </p:val>
                                        </p:tav>
                                        <p:tav tm="100000">
                                          <p:val>
                                            <p:strVal val="#ppt_w"/>
                                          </p:val>
                                        </p:tav>
                                      </p:tavLst>
                                    </p:anim>
                                    <p:anim calcmode="lin" valueType="num">
                                      <p:cBhvr>
                                        <p:cTn id="55" dur="750" fill="hold"/>
                                        <p:tgtEl>
                                          <p:spTgt spid="23"/>
                                        </p:tgtEl>
                                        <p:attrNameLst>
                                          <p:attrName>ppt_h</p:attrName>
                                        </p:attrNameLst>
                                      </p:cBhvr>
                                      <p:tavLst>
                                        <p:tav tm="0">
                                          <p:val>
                                            <p:fltVal val="0"/>
                                          </p:val>
                                        </p:tav>
                                        <p:tav tm="100000">
                                          <p:val>
                                            <p:strVal val="#ppt_h"/>
                                          </p:val>
                                        </p:tav>
                                      </p:tavLst>
                                    </p:anim>
                                    <p:animEffect transition="in" filter="fade">
                                      <p:cBhvr>
                                        <p:cTn id="56" dur="750"/>
                                        <p:tgtEl>
                                          <p:spTgt spid="23"/>
                                        </p:tgtEl>
                                      </p:cBhvr>
                                    </p:animEffect>
                                  </p:childTnLst>
                                </p:cTn>
                              </p:par>
                              <p:par>
                                <p:cTn id="57" presetID="22" presetClass="entr" presetSubtype="4" fill="hold" nodeType="withEffect">
                                  <p:stCondLst>
                                    <p:cond delay="225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750"/>
                                        <p:tgtEl>
                                          <p:spTgt spid="17"/>
                                        </p:tgtEl>
                                      </p:cBhvr>
                                    </p:animEffect>
                                  </p:childTnLst>
                                </p:cTn>
                              </p:par>
                              <p:par>
                                <p:cTn id="60" presetID="22" presetClass="entr" presetSubtype="4" fill="hold" nodeType="withEffect">
                                  <p:stCondLst>
                                    <p:cond delay="225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750"/>
                                        <p:tgtEl>
                                          <p:spTgt spid="19"/>
                                        </p:tgtEl>
                                      </p:cBhvr>
                                    </p:animEffect>
                                  </p:childTnLst>
                                </p:cTn>
                              </p:par>
                              <p:par>
                                <p:cTn id="63" presetID="22" presetClass="entr" presetSubtype="4" fill="hold" nodeType="withEffect">
                                  <p:stCondLst>
                                    <p:cond delay="2250"/>
                                  </p:stCondLst>
                                  <p:childTnLst>
                                    <p:set>
                                      <p:cBhvr>
                                        <p:cTn id="64" dur="1" fill="hold">
                                          <p:stCondLst>
                                            <p:cond delay="0"/>
                                          </p:stCondLst>
                                        </p:cTn>
                                        <p:tgtEl>
                                          <p:spTgt spid="18"/>
                                        </p:tgtEl>
                                        <p:attrNameLst>
                                          <p:attrName>style.visibility</p:attrName>
                                        </p:attrNameLst>
                                      </p:cBhvr>
                                      <p:to>
                                        <p:strVal val="visible"/>
                                      </p:to>
                                    </p:set>
                                    <p:animEffect transition="in" filter="wipe(down)">
                                      <p:cBhvr>
                                        <p:cTn id="65" dur="750"/>
                                        <p:tgtEl>
                                          <p:spTgt spid="18"/>
                                        </p:tgtEl>
                                      </p:cBhvr>
                                    </p:animEffect>
                                  </p:childTnLst>
                                </p:cTn>
                              </p:par>
                              <p:par>
                                <p:cTn id="66" presetID="22" presetClass="entr" presetSubtype="1" fill="hold" nodeType="withEffect">
                                  <p:stCondLst>
                                    <p:cond delay="2250"/>
                                  </p:stCondLst>
                                  <p:childTnLst>
                                    <p:set>
                                      <p:cBhvr>
                                        <p:cTn id="67" dur="1" fill="hold">
                                          <p:stCondLst>
                                            <p:cond delay="0"/>
                                          </p:stCondLst>
                                        </p:cTn>
                                        <p:tgtEl>
                                          <p:spTgt spid="20"/>
                                        </p:tgtEl>
                                        <p:attrNameLst>
                                          <p:attrName>style.visibility</p:attrName>
                                        </p:attrNameLst>
                                      </p:cBhvr>
                                      <p:to>
                                        <p:strVal val="visible"/>
                                      </p:to>
                                    </p:set>
                                    <p:animEffect transition="in" filter="wipe(up)">
                                      <p:cBhvr>
                                        <p:cTn id="68" dur="750"/>
                                        <p:tgtEl>
                                          <p:spTgt spid="20"/>
                                        </p:tgtEl>
                                      </p:cBhvr>
                                    </p:animEffect>
                                  </p:childTnLst>
                                </p:cTn>
                              </p:par>
                              <p:par>
                                <p:cTn id="69" presetID="22" presetClass="entr" presetSubtype="1" fill="hold" nodeType="withEffect">
                                  <p:stCondLst>
                                    <p:cond delay="2250"/>
                                  </p:stCondLst>
                                  <p:childTnLst>
                                    <p:set>
                                      <p:cBhvr>
                                        <p:cTn id="70" dur="1" fill="hold">
                                          <p:stCondLst>
                                            <p:cond delay="0"/>
                                          </p:stCondLst>
                                        </p:cTn>
                                        <p:tgtEl>
                                          <p:spTgt spid="16"/>
                                        </p:tgtEl>
                                        <p:attrNameLst>
                                          <p:attrName>style.visibility</p:attrName>
                                        </p:attrNameLst>
                                      </p:cBhvr>
                                      <p:to>
                                        <p:strVal val="visible"/>
                                      </p:to>
                                    </p:set>
                                    <p:animEffect transition="in" filter="wipe(up)">
                                      <p:cBhvr>
                                        <p:cTn id="71" dur="750"/>
                                        <p:tgtEl>
                                          <p:spTgt spid="16"/>
                                        </p:tgtEl>
                                      </p:cBhvr>
                                    </p:animEffect>
                                  </p:childTnLst>
                                </p:cTn>
                              </p:par>
                              <p:par>
                                <p:cTn id="72" presetID="22" presetClass="entr" presetSubtype="1" fill="hold" nodeType="withEffect">
                                  <p:stCondLst>
                                    <p:cond delay="225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750"/>
                                        <p:tgtEl>
                                          <p:spTgt spid="21"/>
                                        </p:tgtEl>
                                      </p:cBhvr>
                                    </p:animEffect>
                                  </p:childTnLst>
                                </p:cTn>
                              </p:par>
                              <p:par>
                                <p:cTn id="75" presetID="22" presetClass="entr" presetSubtype="1" fill="hold" nodeType="withEffect">
                                  <p:stCondLst>
                                    <p:cond delay="2250"/>
                                  </p:stCondLst>
                                  <p:childTnLst>
                                    <p:set>
                                      <p:cBhvr>
                                        <p:cTn id="76" dur="1" fill="hold">
                                          <p:stCondLst>
                                            <p:cond delay="0"/>
                                          </p:stCondLst>
                                        </p:cTn>
                                        <p:tgtEl>
                                          <p:spTgt spid="38"/>
                                        </p:tgtEl>
                                        <p:attrNameLst>
                                          <p:attrName>style.visibility</p:attrName>
                                        </p:attrNameLst>
                                      </p:cBhvr>
                                      <p:to>
                                        <p:strVal val="visible"/>
                                      </p:to>
                                    </p:set>
                                    <p:animEffect transition="in" filter="wipe(up)">
                                      <p:cBhvr>
                                        <p:cTn id="77" dur="750"/>
                                        <p:tgtEl>
                                          <p:spTgt spid="38"/>
                                        </p:tgtEl>
                                      </p:cBhvr>
                                    </p:animEffect>
                                  </p:childTnLst>
                                </p:cTn>
                              </p:par>
                              <p:par>
                                <p:cTn id="78" presetID="22" presetClass="entr" presetSubtype="1" fill="hold" nodeType="withEffect">
                                  <p:stCondLst>
                                    <p:cond delay="2250"/>
                                  </p:stCondLst>
                                  <p:childTnLst>
                                    <p:set>
                                      <p:cBhvr>
                                        <p:cTn id="79" dur="1" fill="hold">
                                          <p:stCondLst>
                                            <p:cond delay="0"/>
                                          </p:stCondLst>
                                        </p:cTn>
                                        <p:tgtEl>
                                          <p:spTgt spid="42"/>
                                        </p:tgtEl>
                                        <p:attrNameLst>
                                          <p:attrName>style.visibility</p:attrName>
                                        </p:attrNameLst>
                                      </p:cBhvr>
                                      <p:to>
                                        <p:strVal val="visible"/>
                                      </p:to>
                                    </p:set>
                                    <p:animEffect transition="in" filter="wipe(up)">
                                      <p:cBhvr>
                                        <p:cTn id="80" dur="750"/>
                                        <p:tgtEl>
                                          <p:spTgt spid="42"/>
                                        </p:tgtEl>
                                      </p:cBhvr>
                                    </p:animEffect>
                                  </p:childTnLst>
                                </p:cTn>
                              </p:par>
                              <p:par>
                                <p:cTn id="81" presetID="53" presetClass="entr" presetSubtype="16" fill="hold" grpId="0" nodeType="withEffect">
                                  <p:stCondLst>
                                    <p:cond delay="3000"/>
                                  </p:stCondLst>
                                  <p:childTnLst>
                                    <p:set>
                                      <p:cBhvr>
                                        <p:cTn id="82" dur="1" fill="hold">
                                          <p:stCondLst>
                                            <p:cond delay="0"/>
                                          </p:stCondLst>
                                        </p:cTn>
                                        <p:tgtEl>
                                          <p:spTgt spid="10"/>
                                        </p:tgtEl>
                                        <p:attrNameLst>
                                          <p:attrName>style.visibility</p:attrName>
                                        </p:attrNameLst>
                                      </p:cBhvr>
                                      <p:to>
                                        <p:strVal val="visible"/>
                                      </p:to>
                                    </p:set>
                                    <p:anim calcmode="lin" valueType="num">
                                      <p:cBhvr>
                                        <p:cTn id="83" dur="750" fill="hold"/>
                                        <p:tgtEl>
                                          <p:spTgt spid="10"/>
                                        </p:tgtEl>
                                        <p:attrNameLst>
                                          <p:attrName>ppt_w</p:attrName>
                                        </p:attrNameLst>
                                      </p:cBhvr>
                                      <p:tavLst>
                                        <p:tav tm="0">
                                          <p:val>
                                            <p:fltVal val="0"/>
                                          </p:val>
                                        </p:tav>
                                        <p:tav tm="100000">
                                          <p:val>
                                            <p:strVal val="#ppt_w"/>
                                          </p:val>
                                        </p:tav>
                                      </p:tavLst>
                                    </p:anim>
                                    <p:anim calcmode="lin" valueType="num">
                                      <p:cBhvr>
                                        <p:cTn id="84" dur="750" fill="hold"/>
                                        <p:tgtEl>
                                          <p:spTgt spid="10"/>
                                        </p:tgtEl>
                                        <p:attrNameLst>
                                          <p:attrName>ppt_h</p:attrName>
                                        </p:attrNameLst>
                                      </p:cBhvr>
                                      <p:tavLst>
                                        <p:tav tm="0">
                                          <p:val>
                                            <p:fltVal val="0"/>
                                          </p:val>
                                        </p:tav>
                                        <p:tav tm="100000">
                                          <p:val>
                                            <p:strVal val="#ppt_h"/>
                                          </p:val>
                                        </p:tav>
                                      </p:tavLst>
                                    </p:anim>
                                    <p:animEffect transition="in" filter="fade">
                                      <p:cBhvr>
                                        <p:cTn id="85" dur="750"/>
                                        <p:tgtEl>
                                          <p:spTgt spid="10"/>
                                        </p:tgtEl>
                                      </p:cBhvr>
                                    </p:animEffect>
                                  </p:childTnLst>
                                </p:cTn>
                              </p:par>
                            </p:childTnLst>
                          </p:cTn>
                        </p:par>
                        <p:par>
                          <p:cTn id="86" fill="hold">
                            <p:stCondLst>
                              <p:cond delay="3750"/>
                            </p:stCondLst>
                            <p:childTnLst>
                              <p:par>
                                <p:cTn id="87" presetID="53" presetClass="entr" presetSubtype="16" fill="hold" grpId="0" nodeType="after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750" fill="hold"/>
                                        <p:tgtEl>
                                          <p:spTgt spid="13"/>
                                        </p:tgtEl>
                                        <p:attrNameLst>
                                          <p:attrName>ppt_w</p:attrName>
                                        </p:attrNameLst>
                                      </p:cBhvr>
                                      <p:tavLst>
                                        <p:tav tm="0">
                                          <p:val>
                                            <p:fltVal val="0"/>
                                          </p:val>
                                        </p:tav>
                                        <p:tav tm="100000">
                                          <p:val>
                                            <p:strVal val="#ppt_w"/>
                                          </p:val>
                                        </p:tav>
                                      </p:tavLst>
                                    </p:anim>
                                    <p:anim calcmode="lin" valueType="num">
                                      <p:cBhvr>
                                        <p:cTn id="90" dur="750" fill="hold"/>
                                        <p:tgtEl>
                                          <p:spTgt spid="13"/>
                                        </p:tgtEl>
                                        <p:attrNameLst>
                                          <p:attrName>ppt_h</p:attrName>
                                        </p:attrNameLst>
                                      </p:cBhvr>
                                      <p:tavLst>
                                        <p:tav tm="0">
                                          <p:val>
                                            <p:fltVal val="0"/>
                                          </p:val>
                                        </p:tav>
                                        <p:tav tm="100000">
                                          <p:val>
                                            <p:strVal val="#ppt_h"/>
                                          </p:val>
                                        </p:tav>
                                      </p:tavLst>
                                    </p:anim>
                                    <p:animEffect transition="in" filter="fade">
                                      <p:cBhvr>
                                        <p:cTn id="91" dur="750"/>
                                        <p:tgtEl>
                                          <p:spTgt spid="13"/>
                                        </p:tgtEl>
                                      </p:cBhvr>
                                    </p:animEffect>
                                  </p:childTnLst>
                                </p:cTn>
                              </p:par>
                            </p:childTnLst>
                          </p:cTn>
                        </p:par>
                        <p:par>
                          <p:cTn id="92" fill="hold">
                            <p:stCondLst>
                              <p:cond delay="4500"/>
                            </p:stCondLst>
                            <p:childTnLst>
                              <p:par>
                                <p:cTn id="93" presetID="53" presetClass="entr" presetSubtype="16" fill="hold" grpId="0" nodeType="after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p:cTn id="95" dur="750" fill="hold"/>
                                        <p:tgtEl>
                                          <p:spTgt spid="45"/>
                                        </p:tgtEl>
                                        <p:attrNameLst>
                                          <p:attrName>ppt_w</p:attrName>
                                        </p:attrNameLst>
                                      </p:cBhvr>
                                      <p:tavLst>
                                        <p:tav tm="0">
                                          <p:val>
                                            <p:fltVal val="0"/>
                                          </p:val>
                                        </p:tav>
                                        <p:tav tm="100000">
                                          <p:val>
                                            <p:strVal val="#ppt_w"/>
                                          </p:val>
                                        </p:tav>
                                      </p:tavLst>
                                    </p:anim>
                                    <p:anim calcmode="lin" valueType="num">
                                      <p:cBhvr>
                                        <p:cTn id="96" dur="750" fill="hold"/>
                                        <p:tgtEl>
                                          <p:spTgt spid="45"/>
                                        </p:tgtEl>
                                        <p:attrNameLst>
                                          <p:attrName>ppt_h</p:attrName>
                                        </p:attrNameLst>
                                      </p:cBhvr>
                                      <p:tavLst>
                                        <p:tav tm="0">
                                          <p:val>
                                            <p:fltVal val="0"/>
                                          </p:val>
                                        </p:tav>
                                        <p:tav tm="100000">
                                          <p:val>
                                            <p:strVal val="#ppt_h"/>
                                          </p:val>
                                        </p:tav>
                                      </p:tavLst>
                                    </p:anim>
                                    <p:animEffect transition="in" filter="fade">
                                      <p:cBhvr>
                                        <p:cTn id="97" dur="750"/>
                                        <p:tgtEl>
                                          <p:spTgt spid="45"/>
                                        </p:tgtEl>
                                      </p:cBhvr>
                                    </p:animEffect>
                                  </p:childTnLst>
                                </p:cTn>
                              </p:par>
                            </p:childTnLst>
                          </p:cTn>
                        </p:par>
                        <p:par>
                          <p:cTn id="98" fill="hold">
                            <p:stCondLst>
                              <p:cond delay="5250"/>
                            </p:stCondLst>
                            <p:childTnLst>
                              <p:par>
                                <p:cTn id="99" presetID="53" presetClass="entr" presetSubtype="16"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p:cTn id="101" dur="750" fill="hold"/>
                                        <p:tgtEl>
                                          <p:spTgt spid="12"/>
                                        </p:tgtEl>
                                        <p:attrNameLst>
                                          <p:attrName>ppt_w</p:attrName>
                                        </p:attrNameLst>
                                      </p:cBhvr>
                                      <p:tavLst>
                                        <p:tav tm="0">
                                          <p:val>
                                            <p:fltVal val="0"/>
                                          </p:val>
                                        </p:tav>
                                        <p:tav tm="100000">
                                          <p:val>
                                            <p:strVal val="#ppt_w"/>
                                          </p:val>
                                        </p:tav>
                                      </p:tavLst>
                                    </p:anim>
                                    <p:anim calcmode="lin" valueType="num">
                                      <p:cBhvr>
                                        <p:cTn id="102" dur="750" fill="hold"/>
                                        <p:tgtEl>
                                          <p:spTgt spid="12"/>
                                        </p:tgtEl>
                                        <p:attrNameLst>
                                          <p:attrName>ppt_h</p:attrName>
                                        </p:attrNameLst>
                                      </p:cBhvr>
                                      <p:tavLst>
                                        <p:tav tm="0">
                                          <p:val>
                                            <p:fltVal val="0"/>
                                          </p:val>
                                        </p:tav>
                                        <p:tav tm="100000">
                                          <p:val>
                                            <p:strVal val="#ppt_h"/>
                                          </p:val>
                                        </p:tav>
                                      </p:tavLst>
                                    </p:anim>
                                    <p:animEffect transition="in" filter="fade">
                                      <p:cBhvr>
                                        <p:cTn id="103" dur="750"/>
                                        <p:tgtEl>
                                          <p:spTgt spid="12"/>
                                        </p:tgtEl>
                                      </p:cBhvr>
                                    </p:animEffect>
                                  </p:childTnLst>
                                </p:cTn>
                              </p:par>
                            </p:childTnLst>
                          </p:cTn>
                        </p:par>
                        <p:par>
                          <p:cTn id="104" fill="hold">
                            <p:stCondLst>
                              <p:cond delay="6000"/>
                            </p:stCondLst>
                            <p:childTnLst>
                              <p:par>
                                <p:cTn id="105" presetID="53" presetClass="entr" presetSubtype="16" fill="hold" grpId="0" nodeType="afterEffect">
                                  <p:stCondLst>
                                    <p:cond delay="0"/>
                                  </p:stCondLst>
                                  <p:childTnLst>
                                    <p:set>
                                      <p:cBhvr>
                                        <p:cTn id="106" dur="1" fill="hold">
                                          <p:stCondLst>
                                            <p:cond delay="0"/>
                                          </p:stCondLst>
                                        </p:cTn>
                                        <p:tgtEl>
                                          <p:spTgt spid="11"/>
                                        </p:tgtEl>
                                        <p:attrNameLst>
                                          <p:attrName>style.visibility</p:attrName>
                                        </p:attrNameLst>
                                      </p:cBhvr>
                                      <p:to>
                                        <p:strVal val="visible"/>
                                      </p:to>
                                    </p:set>
                                    <p:anim calcmode="lin" valueType="num">
                                      <p:cBhvr>
                                        <p:cTn id="107" dur="750" fill="hold"/>
                                        <p:tgtEl>
                                          <p:spTgt spid="11"/>
                                        </p:tgtEl>
                                        <p:attrNameLst>
                                          <p:attrName>ppt_w</p:attrName>
                                        </p:attrNameLst>
                                      </p:cBhvr>
                                      <p:tavLst>
                                        <p:tav tm="0">
                                          <p:val>
                                            <p:fltVal val="0"/>
                                          </p:val>
                                        </p:tav>
                                        <p:tav tm="100000">
                                          <p:val>
                                            <p:strVal val="#ppt_w"/>
                                          </p:val>
                                        </p:tav>
                                      </p:tavLst>
                                    </p:anim>
                                    <p:anim calcmode="lin" valueType="num">
                                      <p:cBhvr>
                                        <p:cTn id="108" dur="750" fill="hold"/>
                                        <p:tgtEl>
                                          <p:spTgt spid="11"/>
                                        </p:tgtEl>
                                        <p:attrNameLst>
                                          <p:attrName>ppt_h</p:attrName>
                                        </p:attrNameLst>
                                      </p:cBhvr>
                                      <p:tavLst>
                                        <p:tav tm="0">
                                          <p:val>
                                            <p:fltVal val="0"/>
                                          </p:val>
                                        </p:tav>
                                        <p:tav tm="100000">
                                          <p:val>
                                            <p:strVal val="#ppt_h"/>
                                          </p:val>
                                        </p:tav>
                                      </p:tavLst>
                                    </p:anim>
                                    <p:animEffect transition="in" filter="fade">
                                      <p:cBhvr>
                                        <p:cTn id="109" dur="750"/>
                                        <p:tgtEl>
                                          <p:spTgt spid="11"/>
                                        </p:tgtEl>
                                      </p:cBhvr>
                                    </p:animEffect>
                                  </p:childTnLst>
                                </p:cTn>
                              </p:par>
                            </p:childTnLst>
                          </p:cTn>
                        </p:par>
                        <p:par>
                          <p:cTn id="110" fill="hold">
                            <p:stCondLst>
                              <p:cond delay="6750"/>
                            </p:stCondLst>
                            <p:childTnLst>
                              <p:par>
                                <p:cTn id="111" presetID="53" presetClass="entr" presetSubtype="16" fill="hold" grpId="0" nodeType="after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750" fill="hold"/>
                                        <p:tgtEl>
                                          <p:spTgt spid="15"/>
                                        </p:tgtEl>
                                        <p:attrNameLst>
                                          <p:attrName>ppt_w</p:attrName>
                                        </p:attrNameLst>
                                      </p:cBhvr>
                                      <p:tavLst>
                                        <p:tav tm="0">
                                          <p:val>
                                            <p:fltVal val="0"/>
                                          </p:val>
                                        </p:tav>
                                        <p:tav tm="100000">
                                          <p:val>
                                            <p:strVal val="#ppt_w"/>
                                          </p:val>
                                        </p:tav>
                                      </p:tavLst>
                                    </p:anim>
                                    <p:anim calcmode="lin" valueType="num">
                                      <p:cBhvr>
                                        <p:cTn id="114" dur="750" fill="hold"/>
                                        <p:tgtEl>
                                          <p:spTgt spid="15"/>
                                        </p:tgtEl>
                                        <p:attrNameLst>
                                          <p:attrName>ppt_h</p:attrName>
                                        </p:attrNameLst>
                                      </p:cBhvr>
                                      <p:tavLst>
                                        <p:tav tm="0">
                                          <p:val>
                                            <p:fltVal val="0"/>
                                          </p:val>
                                        </p:tav>
                                        <p:tav tm="100000">
                                          <p:val>
                                            <p:strVal val="#ppt_h"/>
                                          </p:val>
                                        </p:tav>
                                      </p:tavLst>
                                    </p:anim>
                                    <p:animEffect transition="in" filter="fade">
                                      <p:cBhvr>
                                        <p:cTn id="115" dur="750"/>
                                        <p:tgtEl>
                                          <p:spTgt spid="15"/>
                                        </p:tgtEl>
                                      </p:cBhvr>
                                    </p:animEffect>
                                  </p:childTnLst>
                                </p:cTn>
                              </p:par>
                            </p:childTnLst>
                          </p:cTn>
                        </p:par>
                        <p:par>
                          <p:cTn id="116" fill="hold">
                            <p:stCondLst>
                              <p:cond delay="7500"/>
                            </p:stCondLst>
                            <p:childTnLst>
                              <p:par>
                                <p:cTn id="117" presetID="53" presetClass="entr" presetSubtype="16" fill="hold" grpId="0" nodeType="afterEffect">
                                  <p:stCondLst>
                                    <p:cond delay="0"/>
                                  </p:stCondLst>
                                  <p:childTnLst>
                                    <p:set>
                                      <p:cBhvr>
                                        <p:cTn id="118" dur="1" fill="hold">
                                          <p:stCondLst>
                                            <p:cond delay="0"/>
                                          </p:stCondLst>
                                        </p:cTn>
                                        <p:tgtEl>
                                          <p:spTgt spid="39"/>
                                        </p:tgtEl>
                                        <p:attrNameLst>
                                          <p:attrName>style.visibility</p:attrName>
                                        </p:attrNameLst>
                                      </p:cBhvr>
                                      <p:to>
                                        <p:strVal val="visible"/>
                                      </p:to>
                                    </p:set>
                                    <p:anim calcmode="lin" valueType="num">
                                      <p:cBhvr>
                                        <p:cTn id="119" dur="750" fill="hold"/>
                                        <p:tgtEl>
                                          <p:spTgt spid="39"/>
                                        </p:tgtEl>
                                        <p:attrNameLst>
                                          <p:attrName>ppt_w</p:attrName>
                                        </p:attrNameLst>
                                      </p:cBhvr>
                                      <p:tavLst>
                                        <p:tav tm="0">
                                          <p:val>
                                            <p:fltVal val="0"/>
                                          </p:val>
                                        </p:tav>
                                        <p:tav tm="100000">
                                          <p:val>
                                            <p:strVal val="#ppt_w"/>
                                          </p:val>
                                        </p:tav>
                                      </p:tavLst>
                                    </p:anim>
                                    <p:anim calcmode="lin" valueType="num">
                                      <p:cBhvr>
                                        <p:cTn id="120" dur="750" fill="hold"/>
                                        <p:tgtEl>
                                          <p:spTgt spid="39"/>
                                        </p:tgtEl>
                                        <p:attrNameLst>
                                          <p:attrName>ppt_h</p:attrName>
                                        </p:attrNameLst>
                                      </p:cBhvr>
                                      <p:tavLst>
                                        <p:tav tm="0">
                                          <p:val>
                                            <p:fltVal val="0"/>
                                          </p:val>
                                        </p:tav>
                                        <p:tav tm="100000">
                                          <p:val>
                                            <p:strVal val="#ppt_h"/>
                                          </p:val>
                                        </p:tav>
                                      </p:tavLst>
                                    </p:anim>
                                    <p:animEffect transition="in" filter="fade">
                                      <p:cBhvr>
                                        <p:cTn id="121" dur="750"/>
                                        <p:tgtEl>
                                          <p:spTgt spid="39"/>
                                        </p:tgtEl>
                                      </p:cBhvr>
                                    </p:animEffect>
                                  </p:childTnLst>
                                </p:cTn>
                              </p:par>
                            </p:childTnLst>
                          </p:cTn>
                        </p:par>
                        <p:par>
                          <p:cTn id="122" fill="hold">
                            <p:stCondLst>
                              <p:cond delay="8250"/>
                            </p:stCondLst>
                            <p:childTnLst>
                              <p:par>
                                <p:cTn id="123" presetID="53" presetClass="entr" presetSubtype="16" fill="hold" grpId="0" nodeType="afterEffect">
                                  <p:stCondLst>
                                    <p:cond delay="0"/>
                                  </p:stCondLst>
                                  <p:childTnLst>
                                    <p:set>
                                      <p:cBhvr>
                                        <p:cTn id="124" dur="1" fill="hold">
                                          <p:stCondLst>
                                            <p:cond delay="0"/>
                                          </p:stCondLst>
                                        </p:cTn>
                                        <p:tgtEl>
                                          <p:spTgt spid="14"/>
                                        </p:tgtEl>
                                        <p:attrNameLst>
                                          <p:attrName>style.visibility</p:attrName>
                                        </p:attrNameLst>
                                      </p:cBhvr>
                                      <p:to>
                                        <p:strVal val="visible"/>
                                      </p:to>
                                    </p:set>
                                    <p:anim calcmode="lin" valueType="num">
                                      <p:cBhvr>
                                        <p:cTn id="125" dur="750" fill="hold"/>
                                        <p:tgtEl>
                                          <p:spTgt spid="14"/>
                                        </p:tgtEl>
                                        <p:attrNameLst>
                                          <p:attrName>ppt_w</p:attrName>
                                        </p:attrNameLst>
                                      </p:cBhvr>
                                      <p:tavLst>
                                        <p:tav tm="0">
                                          <p:val>
                                            <p:fltVal val="0"/>
                                          </p:val>
                                        </p:tav>
                                        <p:tav tm="100000">
                                          <p:val>
                                            <p:strVal val="#ppt_w"/>
                                          </p:val>
                                        </p:tav>
                                      </p:tavLst>
                                    </p:anim>
                                    <p:anim calcmode="lin" valueType="num">
                                      <p:cBhvr>
                                        <p:cTn id="126" dur="750" fill="hold"/>
                                        <p:tgtEl>
                                          <p:spTgt spid="14"/>
                                        </p:tgtEl>
                                        <p:attrNameLst>
                                          <p:attrName>ppt_h</p:attrName>
                                        </p:attrNameLst>
                                      </p:cBhvr>
                                      <p:tavLst>
                                        <p:tav tm="0">
                                          <p:val>
                                            <p:fltVal val="0"/>
                                          </p:val>
                                        </p:tav>
                                        <p:tav tm="100000">
                                          <p:val>
                                            <p:strVal val="#ppt_h"/>
                                          </p:val>
                                        </p:tav>
                                      </p:tavLst>
                                    </p:anim>
                                    <p:animEffect transition="in" filter="fade">
                                      <p:cBhvr>
                                        <p:cTn id="127" dur="750"/>
                                        <p:tgtEl>
                                          <p:spTgt spid="14"/>
                                        </p:tgtEl>
                                      </p:cBhvr>
                                    </p:animEffect>
                                  </p:childTnLst>
                                </p:cTn>
                              </p:par>
                              <p:par>
                                <p:cTn id="128" presetID="42" presetClass="entr" presetSubtype="0"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1000"/>
                                        <p:tgtEl>
                                          <p:spTgt spid="29"/>
                                        </p:tgtEl>
                                      </p:cBhvr>
                                    </p:animEffect>
                                    <p:anim calcmode="lin" valueType="num">
                                      <p:cBhvr>
                                        <p:cTn id="131" dur="1000" fill="hold"/>
                                        <p:tgtEl>
                                          <p:spTgt spid="29"/>
                                        </p:tgtEl>
                                        <p:attrNameLst>
                                          <p:attrName>ppt_x</p:attrName>
                                        </p:attrNameLst>
                                      </p:cBhvr>
                                      <p:tavLst>
                                        <p:tav tm="0">
                                          <p:val>
                                            <p:strVal val="#ppt_x"/>
                                          </p:val>
                                        </p:tav>
                                        <p:tav tm="100000">
                                          <p:val>
                                            <p:strVal val="#ppt_x"/>
                                          </p:val>
                                        </p:tav>
                                      </p:tavLst>
                                    </p:anim>
                                    <p:anim calcmode="lin" valueType="num">
                                      <p:cBhvr>
                                        <p:cTn id="132" dur="1000" fill="hold"/>
                                        <p:tgtEl>
                                          <p:spTgt spid="29"/>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1000"/>
                                        <p:tgtEl>
                                          <p:spTgt spid="32"/>
                                        </p:tgtEl>
                                      </p:cBhvr>
                                    </p:animEffect>
                                    <p:anim calcmode="lin" valueType="num">
                                      <p:cBhvr>
                                        <p:cTn id="136" dur="1000" fill="hold"/>
                                        <p:tgtEl>
                                          <p:spTgt spid="32"/>
                                        </p:tgtEl>
                                        <p:attrNameLst>
                                          <p:attrName>ppt_x</p:attrName>
                                        </p:attrNameLst>
                                      </p:cBhvr>
                                      <p:tavLst>
                                        <p:tav tm="0">
                                          <p:val>
                                            <p:strVal val="#ppt_x"/>
                                          </p:val>
                                        </p:tav>
                                        <p:tav tm="100000">
                                          <p:val>
                                            <p:strVal val="#ppt_x"/>
                                          </p:val>
                                        </p:tav>
                                      </p:tavLst>
                                    </p:anim>
                                    <p:anim calcmode="lin" valueType="num">
                                      <p:cBhvr>
                                        <p:cTn id="137" dur="1000" fill="hold"/>
                                        <p:tgtEl>
                                          <p:spTgt spid="32"/>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fade">
                                      <p:cBhvr>
                                        <p:cTn id="140" dur="1000"/>
                                        <p:tgtEl>
                                          <p:spTgt spid="33"/>
                                        </p:tgtEl>
                                      </p:cBhvr>
                                    </p:animEffect>
                                    <p:anim calcmode="lin" valueType="num">
                                      <p:cBhvr>
                                        <p:cTn id="141" dur="1000" fill="hold"/>
                                        <p:tgtEl>
                                          <p:spTgt spid="33"/>
                                        </p:tgtEl>
                                        <p:attrNameLst>
                                          <p:attrName>ppt_x</p:attrName>
                                        </p:attrNameLst>
                                      </p:cBhvr>
                                      <p:tavLst>
                                        <p:tav tm="0">
                                          <p:val>
                                            <p:strVal val="#ppt_x"/>
                                          </p:val>
                                        </p:tav>
                                        <p:tav tm="100000">
                                          <p:val>
                                            <p:strVal val="#ppt_x"/>
                                          </p:val>
                                        </p:tav>
                                      </p:tavLst>
                                    </p:anim>
                                    <p:anim calcmode="lin" valueType="num">
                                      <p:cBhvr>
                                        <p:cTn id="1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0" grpId="0" animBg="1"/>
      <p:bldP spid="11" grpId="0" animBg="1"/>
      <p:bldP spid="12" grpId="0" animBg="1"/>
      <p:bldP spid="13" grpId="0" animBg="1"/>
      <p:bldP spid="14" grpId="0" animBg="1"/>
      <p:bldP spid="15" grpId="0" animBg="1"/>
      <p:bldP spid="23" grpId="0"/>
      <p:bldP spid="43" grpId="0" animBg="1"/>
      <p:bldP spid="44" grpId="0" animBg="1"/>
      <p:bldP spid="30" grpId="0" animBg="1"/>
      <p:bldP spid="30" grpId="1" animBg="1"/>
      <p:bldP spid="30" grpId="2" animBg="1"/>
      <p:bldP spid="31" grpId="0" animBg="1"/>
      <p:bldP spid="31" grpId="1" animBg="1"/>
      <p:bldP spid="31" grpId="2" animBg="1"/>
      <p:bldP spid="34" grpId="0" animBg="1"/>
      <p:bldP spid="34" grpId="1" animBg="1"/>
      <p:bldP spid="34" grpId="2" animBg="1"/>
      <p:bldP spid="39" grpId="0" animBg="1"/>
      <p:bldP spid="45" grpId="0" animBg="1"/>
      <p:bldP spid="29"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2686050"/>
            <a:ext cx="12192000" cy="2705100"/>
          </a:xfrm>
          <a:custGeom>
            <a:avLst/>
            <a:gdLst>
              <a:gd name="connsiteX0" fmla="*/ 0 w 12192000"/>
              <a:gd name="connsiteY0" fmla="*/ 0 h 2705100"/>
              <a:gd name="connsiteX1" fmla="*/ 12192000 w 12192000"/>
              <a:gd name="connsiteY1" fmla="*/ 0 h 2705100"/>
              <a:gd name="connsiteX2" fmla="*/ 12192000 w 12192000"/>
              <a:gd name="connsiteY2" fmla="*/ 2705100 h 2705100"/>
              <a:gd name="connsiteX3" fmla="*/ 0 w 121920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12192000" h="2705100">
                <a:moveTo>
                  <a:pt x="0" y="0"/>
                </a:moveTo>
                <a:lnTo>
                  <a:pt x="12192000" y="0"/>
                </a:lnTo>
                <a:lnTo>
                  <a:pt x="12192000" y="2705100"/>
                </a:lnTo>
                <a:lnTo>
                  <a:pt x="0" y="2705100"/>
                </a:lnTo>
                <a:close/>
              </a:path>
            </a:pathLst>
          </a:custGeom>
        </p:spPr>
      </p:pic>
      <p:sp>
        <p:nvSpPr>
          <p:cNvPr id="10" name="矩形 9"/>
          <p:cNvSpPr/>
          <p:nvPr/>
        </p:nvSpPr>
        <p:spPr>
          <a:xfrm>
            <a:off x="1619250" y="-1146629"/>
            <a:ext cx="2609850" cy="6537779"/>
          </a:xfrm>
          <a:prstGeom prst="rect">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2" name="文本框 11"/>
          <p:cNvSpPr txBox="1"/>
          <p:nvPr/>
        </p:nvSpPr>
        <p:spPr>
          <a:xfrm>
            <a:off x="1626129" y="120005"/>
            <a:ext cx="2609850" cy="5355312"/>
          </a:xfrm>
          <a:prstGeom prst="rect">
            <a:avLst/>
          </a:prstGeom>
          <a:noFill/>
        </p:spPr>
        <p:txBody>
          <a:bodyPr wrap="square" rtlCol="0">
            <a:spAutoFit/>
          </a:bodyPr>
          <a:lstStyle>
            <a:defPPr>
              <a:defRPr lang="zh-CN"/>
            </a:defPPr>
            <a:lvl1pPr algn="ctr">
              <a:defRPr sz="8000">
                <a:solidFill>
                  <a:schemeClr val="bg1"/>
                </a:solidFill>
                <a:latin typeface="造字工房尚黑 G0v1 常规体" pitchFamily="50" charset="-122"/>
                <a:ea typeface="造字工房尚黑 G0v1 常规体" pitchFamily="50" charset="-122"/>
              </a:defRPr>
            </a:lvl1pPr>
          </a:lstStyle>
          <a:p>
            <a:pPr>
              <a:lnSpc>
                <a:spcPct val="150000"/>
              </a:lnSpc>
            </a:pPr>
            <a:r>
              <a:rPr lang="zh-CN" altLang="en-US" sz="6600" dirty="0">
                <a:latin typeface="华文细黑" panose="02010600040101010101" pitchFamily="2" charset="-122"/>
                <a:ea typeface="微软雅黑" panose="020B0503020204020204" pitchFamily="34" charset="-122"/>
                <a:sym typeface="华文细黑" panose="02010600040101010101" pitchFamily="2" charset="-122"/>
              </a:rPr>
              <a:t>二</a:t>
            </a:r>
            <a:endParaRPr lang="en-US" altLang="zh-CN" sz="6600" dirty="0">
              <a:latin typeface="华文细黑" panose="02010600040101010101" pitchFamily="2" charset="-122"/>
              <a:ea typeface="微软雅黑" panose="020B0503020204020204" pitchFamily="34" charset="-122"/>
              <a:sym typeface="华文细黑" panose="02010600040101010101" pitchFamily="2" charset="-122"/>
            </a:endParaRPr>
          </a:p>
          <a:p>
            <a:pPr>
              <a:lnSpc>
                <a:spcPct val="150000"/>
              </a:lnSpc>
            </a:pPr>
            <a:endParaRPr lang="en-US" altLang="zh-CN" sz="5400" dirty="0"/>
          </a:p>
          <a:p>
            <a:r>
              <a:rPr lang="zh-CN" altLang="zh-CN" sz="5400" dirty="0"/>
              <a:t>开发区产业</a:t>
            </a:r>
            <a:endParaRPr lang="en-US" altLang="zh-CN" sz="5400" dirty="0"/>
          </a:p>
          <a:p>
            <a:r>
              <a:rPr lang="zh-CN" altLang="zh-CN" sz="5400" dirty="0"/>
              <a:t>现状</a:t>
            </a:r>
          </a:p>
        </p:txBody>
      </p:sp>
      <p:sp>
        <p:nvSpPr>
          <p:cNvPr id="9" name="矩形 8">
            <a:extLst>
              <a:ext uri="{FF2B5EF4-FFF2-40B4-BE49-F238E27FC236}">
                <a16:creationId xmlns:a16="http://schemas.microsoft.com/office/drawing/2014/main" id="{9ECCDD27-80D2-4F8E-B7A7-C29169C20D55}"/>
              </a:ext>
            </a:extLst>
          </p:cNvPr>
          <p:cNvSpPr/>
          <p:nvPr/>
        </p:nvSpPr>
        <p:spPr>
          <a:xfrm rot="13500000">
            <a:off x="8420112" y="180361"/>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1" name="矩形 10">
            <a:extLst>
              <a:ext uri="{FF2B5EF4-FFF2-40B4-BE49-F238E27FC236}">
                <a16:creationId xmlns:a16="http://schemas.microsoft.com/office/drawing/2014/main" id="{1EFFEA8A-E0E9-438A-825B-8C9D953CD020}"/>
              </a:ext>
            </a:extLst>
          </p:cNvPr>
          <p:cNvSpPr/>
          <p:nvPr/>
        </p:nvSpPr>
        <p:spPr>
          <a:xfrm rot="13500000">
            <a:off x="8673569" y="214231"/>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15" name="组合 14">
            <a:extLst>
              <a:ext uri="{FF2B5EF4-FFF2-40B4-BE49-F238E27FC236}">
                <a16:creationId xmlns:a16="http://schemas.microsoft.com/office/drawing/2014/main" id="{D8441F67-663D-445A-B699-927653995E80}"/>
              </a:ext>
            </a:extLst>
          </p:cNvPr>
          <p:cNvGrpSpPr/>
          <p:nvPr/>
        </p:nvGrpSpPr>
        <p:grpSpPr>
          <a:xfrm>
            <a:off x="8538624" y="30480"/>
            <a:ext cx="4007291" cy="562570"/>
            <a:chOff x="-148730" y="328712"/>
            <a:chExt cx="4007291" cy="562570"/>
          </a:xfrm>
        </p:grpSpPr>
        <p:sp>
          <p:nvSpPr>
            <p:cNvPr id="17" name="TextBox 62">
              <a:extLst>
                <a:ext uri="{FF2B5EF4-FFF2-40B4-BE49-F238E27FC236}">
                  <a16:creationId xmlns:a16="http://schemas.microsoft.com/office/drawing/2014/main" id="{A6B115C4-8EE6-4149-A1C8-AB990B1E0A64}"/>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矩形 17">
              <a:extLst>
                <a:ext uri="{FF2B5EF4-FFF2-40B4-BE49-F238E27FC236}">
                  <a16:creationId xmlns:a16="http://schemas.microsoft.com/office/drawing/2014/main" id="{6A6FCFC6-5B56-4BD0-96D5-B5B1CC2CE1A0}"/>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34106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64" presetClass="path" presetSubtype="0" decel="30000" fill="hold" grpId="1" nodeType="withEffect">
                                  <p:stCondLst>
                                    <p:cond delay="0"/>
                                  </p:stCondLst>
                                  <p:childTnLst>
                                    <p:animMotion origin="layout" path="M -3.75E-6 0.03889 L -3.75E-6 -0.14815 " pathEditMode="relative" rAng="0" ptsTypes="AA">
                                      <p:cBhvr>
                                        <p:cTn id="8" dur="750" spd="-100000" fill="hold"/>
                                        <p:tgtEl>
                                          <p:spTgt spid="10"/>
                                        </p:tgtEl>
                                        <p:attrNameLst>
                                          <p:attrName>ppt_x</p:attrName>
                                          <p:attrName>ppt_y</p:attrName>
                                        </p:attrNameLst>
                                      </p:cBhvr>
                                      <p:rCtr x="0" y="-9352"/>
                                    </p:animMotion>
                                  </p:childTnLst>
                                </p:cTn>
                              </p:par>
                              <p:par>
                                <p:cTn id="9" presetID="64" presetClass="path" presetSubtype="0" accel="30000" decel="30000" fill="hold" grpId="2" nodeType="withEffect">
                                  <p:stCondLst>
                                    <p:cond delay="750"/>
                                  </p:stCondLst>
                                  <p:childTnLst>
                                    <p:animMotion origin="layout" path="M -3.75E-6 0.03843 L -3.75E-6 -7.40741E-7 " pathEditMode="relative" rAng="0" ptsTypes="AA">
                                      <p:cBhvr>
                                        <p:cTn id="10" dur="750" fill="hold"/>
                                        <p:tgtEl>
                                          <p:spTgt spid="10"/>
                                        </p:tgtEl>
                                        <p:attrNameLst>
                                          <p:attrName>ppt_x</p:attrName>
                                          <p:attrName>ppt_y</p:attrName>
                                        </p:attrNameLst>
                                      </p:cBhvr>
                                      <p:rCtr x="0" y="-1921"/>
                                    </p:animMotion>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42" presetClass="path" presetSubtype="0" decel="30000" fill="hold" nodeType="withEffect">
                                  <p:stCondLst>
                                    <p:cond delay="0"/>
                                  </p:stCondLst>
                                  <p:childTnLst>
                                    <p:animMotion origin="layout" path="M 3.125E-6 -0.03981 L 3.125E-6 0.14815 " pathEditMode="relative" rAng="0" ptsTypes="AA">
                                      <p:cBhvr>
                                        <p:cTn id="14" dur="750" spd="-100000" fill="hold"/>
                                        <p:tgtEl>
                                          <p:spTgt spid="8"/>
                                        </p:tgtEl>
                                        <p:attrNameLst>
                                          <p:attrName>ppt_x</p:attrName>
                                          <p:attrName>ppt_y</p:attrName>
                                        </p:attrNameLst>
                                      </p:cBhvr>
                                      <p:rCtr x="0" y="9398"/>
                                    </p:animMotion>
                                  </p:childTnLst>
                                </p:cTn>
                              </p:par>
                              <p:par>
                                <p:cTn id="15" presetID="42" presetClass="path" presetSubtype="0" accel="30000" decel="30000" fill="hold" nodeType="withEffect">
                                  <p:stCondLst>
                                    <p:cond delay="750"/>
                                  </p:stCondLst>
                                  <p:childTnLst>
                                    <p:animMotion origin="layout" path="M 3.125E-6 -0.03981 L 3.125E-6 -3.7037E-6 " pathEditMode="relative" rAng="0" ptsTypes="AA">
                                      <p:cBhvr>
                                        <p:cTn id="16" dur="750" fill="hold"/>
                                        <p:tgtEl>
                                          <p:spTgt spid="8"/>
                                        </p:tgtEl>
                                        <p:attrNameLst>
                                          <p:attrName>ppt_x</p:attrName>
                                          <p:attrName>ppt_y</p:attrName>
                                        </p:attrNameLst>
                                      </p:cBhvr>
                                      <p:rCtr x="0" y="1991"/>
                                    </p:animMotion>
                                  </p:childTnLst>
                                </p:cTn>
                              </p:par>
                              <p:par>
                                <p:cTn id="17" presetID="10" presetClass="entr" presetSubtype="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64" presetClass="path" presetSubtype="0" accel="30000" decel="30000" fill="hold" grpId="1" nodeType="withEffect">
                                  <p:stCondLst>
                                    <p:cond delay="750"/>
                                  </p:stCondLst>
                                  <p:childTnLst>
                                    <p:animMotion origin="layout" path="M -4.58333E-6 0.03843 L -4.58333E-6 -3.7037E-7 " pathEditMode="relative" rAng="0" ptsTypes="AA">
                                      <p:cBhvr>
                                        <p:cTn id="21" dur="750" fill="hold"/>
                                        <p:tgtEl>
                                          <p:spTgt spid="12"/>
                                        </p:tgtEl>
                                        <p:attrNameLst>
                                          <p:attrName>ppt_x</p:attrName>
                                          <p:attrName>ppt_y</p:attrName>
                                        </p:attrNameLst>
                                      </p:cBhvr>
                                      <p:rCtr x="0" y="-1921"/>
                                    </p:animMotion>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2" grpId="0"/>
      <p:bldP spid="12" grpId="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任意多边形 74"/>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6" name="任意多边形 75"/>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9" name="任意多边形 78"/>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6" name="矩形 65">
            <a:extLst>
              <a:ext uri="{FF2B5EF4-FFF2-40B4-BE49-F238E27FC236}">
                <a16:creationId xmlns:a16="http://schemas.microsoft.com/office/drawing/2014/main" id="{8C2DADB0-4ED3-4B95-8CA2-DDFE45F0EA59}"/>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7" name="矩形 66">
            <a:extLst>
              <a:ext uri="{FF2B5EF4-FFF2-40B4-BE49-F238E27FC236}">
                <a16:creationId xmlns:a16="http://schemas.microsoft.com/office/drawing/2014/main" id="{10CECE5F-6A50-4BE7-AB3B-BAA017CD7BE8}"/>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68" name="组合 67">
            <a:extLst>
              <a:ext uri="{FF2B5EF4-FFF2-40B4-BE49-F238E27FC236}">
                <a16:creationId xmlns:a16="http://schemas.microsoft.com/office/drawing/2014/main" id="{6D1919F0-09C7-49C7-9A26-21E9CAB95D43}"/>
              </a:ext>
            </a:extLst>
          </p:cNvPr>
          <p:cNvGrpSpPr/>
          <p:nvPr/>
        </p:nvGrpSpPr>
        <p:grpSpPr>
          <a:xfrm>
            <a:off x="653161" y="91452"/>
            <a:ext cx="4007291" cy="562570"/>
            <a:chOff x="-148730" y="328712"/>
            <a:chExt cx="4007291" cy="562570"/>
          </a:xfrm>
        </p:grpSpPr>
        <p:sp>
          <p:nvSpPr>
            <p:cNvPr id="69" name="TextBox 62">
              <a:extLst>
                <a:ext uri="{FF2B5EF4-FFF2-40B4-BE49-F238E27FC236}">
                  <a16:creationId xmlns:a16="http://schemas.microsoft.com/office/drawing/2014/main" id="{264A1236-3278-4873-8480-AFA62B78E5F6}"/>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矩形 69">
              <a:extLst>
                <a:ext uri="{FF2B5EF4-FFF2-40B4-BE49-F238E27FC236}">
                  <a16:creationId xmlns:a16="http://schemas.microsoft.com/office/drawing/2014/main" id="{934AE949-699E-4257-B5C0-F8A16594B490}"/>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矩形 12">
            <a:extLst>
              <a:ext uri="{FF2B5EF4-FFF2-40B4-BE49-F238E27FC236}">
                <a16:creationId xmlns:a16="http://schemas.microsoft.com/office/drawing/2014/main" id="{7523BFD9-B0AB-431F-95BB-695BC3ED6646}"/>
              </a:ext>
            </a:extLst>
          </p:cNvPr>
          <p:cNvSpPr/>
          <p:nvPr/>
        </p:nvSpPr>
        <p:spPr>
          <a:xfrm>
            <a:off x="2252640" y="3013501"/>
            <a:ext cx="7686720" cy="830997"/>
          </a:xfrm>
          <a:prstGeom prst="rect">
            <a:avLst/>
          </a:prstGeom>
          <a:noFill/>
        </p:spPr>
        <p:txBody>
          <a:bodyPr wrap="none" lIns="91440" tIns="45720" rIns="91440" bIns="45720">
            <a:spAutoFit/>
          </a:bodyPr>
          <a:lstStyle/>
          <a:p>
            <a:pPr algn="ctr"/>
            <a:r>
              <a:rPr lang="zh-CN" altLang="zh-CN" sz="4800" b="1" kern="100" cap="none" spc="50" dirty="0">
                <a:ln w="0"/>
                <a:solidFill>
                  <a:srgbClr val="2F79B7"/>
                </a:solidFill>
                <a:effectLst>
                  <a:innerShdw blurRad="63500" dist="50800" dir="13500000">
                    <a:srgbClr val="000000">
                      <a:alpha val="50000"/>
                    </a:srgbClr>
                  </a:innerShdw>
                </a:effectLst>
                <a:ea typeface="楷体_GB2312"/>
                <a:cs typeface="楷体_GB2312"/>
              </a:rPr>
              <a:t>汽车零部件与电子电器产业</a:t>
            </a:r>
            <a:endParaRPr lang="zh-CN" altLang="en-US" sz="4800" b="1" cap="none" spc="50" dirty="0">
              <a:ln w="0"/>
              <a:solidFill>
                <a:srgbClr val="2F79B7"/>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36559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76"/>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76"/>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75"/>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75"/>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79"/>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79"/>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1000"/>
                                        <p:tgtEl>
                                          <p:spTgt spid="66"/>
                                        </p:tgtEl>
                                      </p:cBhvr>
                                    </p:animEffect>
                                    <p:anim calcmode="lin" valueType="num">
                                      <p:cBhvr>
                                        <p:cTn id="26" dur="1000" fill="hold"/>
                                        <p:tgtEl>
                                          <p:spTgt spid="66"/>
                                        </p:tgtEl>
                                        <p:attrNameLst>
                                          <p:attrName>ppt_x</p:attrName>
                                        </p:attrNameLst>
                                      </p:cBhvr>
                                      <p:tavLst>
                                        <p:tav tm="0">
                                          <p:val>
                                            <p:strVal val="#ppt_x"/>
                                          </p:val>
                                        </p:tav>
                                        <p:tav tm="100000">
                                          <p:val>
                                            <p:strVal val="#ppt_x"/>
                                          </p:val>
                                        </p:tav>
                                      </p:tavLst>
                                    </p:anim>
                                    <p:anim calcmode="lin" valueType="num">
                                      <p:cBhvr>
                                        <p:cTn id="27" dur="1000" fill="hold"/>
                                        <p:tgtEl>
                                          <p:spTgt spid="6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1000"/>
                                        <p:tgtEl>
                                          <p:spTgt spid="67"/>
                                        </p:tgtEl>
                                      </p:cBhvr>
                                    </p:animEffect>
                                    <p:anim calcmode="lin" valueType="num">
                                      <p:cBhvr>
                                        <p:cTn id="31" dur="1000" fill="hold"/>
                                        <p:tgtEl>
                                          <p:spTgt spid="67"/>
                                        </p:tgtEl>
                                        <p:attrNameLst>
                                          <p:attrName>ppt_x</p:attrName>
                                        </p:attrNameLst>
                                      </p:cBhvr>
                                      <p:tavLst>
                                        <p:tav tm="0">
                                          <p:val>
                                            <p:strVal val="#ppt_x"/>
                                          </p:val>
                                        </p:tav>
                                        <p:tav tm="100000">
                                          <p:val>
                                            <p:strVal val="#ppt_x"/>
                                          </p:val>
                                        </p:tav>
                                      </p:tavLst>
                                    </p:anim>
                                    <p:anim calcmode="lin" valueType="num">
                                      <p:cBhvr>
                                        <p:cTn id="32" dur="1000" fill="hold"/>
                                        <p:tgtEl>
                                          <p:spTgt spid="6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1000" fill="hold"/>
                                        <p:tgtEl>
                                          <p:spTgt spid="13"/>
                                        </p:tgtEl>
                                        <p:attrNameLst>
                                          <p:attrName>ppt_x</p:attrName>
                                        </p:attrNameLst>
                                      </p:cBhvr>
                                      <p:tavLst>
                                        <p:tav tm="0">
                                          <p:val>
                                            <p:strVal val="#ppt_x"/>
                                          </p:val>
                                        </p:tav>
                                        <p:tav tm="100000">
                                          <p:val>
                                            <p:strVal val="#ppt_x"/>
                                          </p:val>
                                        </p:tav>
                                      </p:tavLst>
                                    </p:anim>
                                    <p:anim calcmode="lin" valueType="num">
                                      <p:cBhvr additive="base">
                                        <p:cTn id="4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5" grpId="2" animBg="1"/>
      <p:bldP spid="76" grpId="0" animBg="1"/>
      <p:bldP spid="76" grpId="1" animBg="1"/>
      <p:bldP spid="76" grpId="2" animBg="1"/>
      <p:bldP spid="79" grpId="0" animBg="1"/>
      <p:bldP spid="79" grpId="1" animBg="1"/>
      <p:bldP spid="79" grpId="2" animBg="1"/>
      <p:bldP spid="66" grpId="0" animBg="1"/>
      <p:bldP spid="67"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47">
            <a:extLst>
              <a:ext uri="{FF2B5EF4-FFF2-40B4-BE49-F238E27FC236}">
                <a16:creationId xmlns:a16="http://schemas.microsoft.com/office/drawing/2014/main" id="{D0926963-5DA8-42FE-B8A2-0103E4EE5AE1}"/>
              </a:ext>
            </a:extLst>
          </p:cNvPr>
          <p:cNvSpPr/>
          <p:nvPr/>
        </p:nvSpPr>
        <p:spPr>
          <a:xfrm>
            <a:off x="6895" y="5629950"/>
            <a:ext cx="12192000" cy="2590800"/>
          </a:xfrm>
          <a:custGeom>
            <a:avLst/>
            <a:gdLst>
              <a:gd name="connsiteX0" fmla="*/ 0 w 12192000"/>
              <a:gd name="connsiteY0" fmla="*/ 0 h 2590800"/>
              <a:gd name="connsiteX1" fmla="*/ 12192000 w 12192000"/>
              <a:gd name="connsiteY1" fmla="*/ 0 h 2590800"/>
              <a:gd name="connsiteX2" fmla="*/ 12192000 w 12192000"/>
              <a:gd name="connsiteY2" fmla="*/ 1409698 h 2590800"/>
              <a:gd name="connsiteX3" fmla="*/ 12192000 w 12192000"/>
              <a:gd name="connsiteY3" fmla="*/ 1409700 h 2590800"/>
              <a:gd name="connsiteX4" fmla="*/ 12192000 w 12192000"/>
              <a:gd name="connsiteY4" fmla="*/ 2590800 h 2590800"/>
              <a:gd name="connsiteX5" fmla="*/ 0 w 12192000"/>
              <a:gd name="connsiteY5" fmla="*/ 2590800 h 2590800"/>
              <a:gd name="connsiteX6" fmla="*/ 0 w 12192000"/>
              <a:gd name="connsiteY6" fmla="*/ 1409700 h 2590800"/>
              <a:gd name="connsiteX7" fmla="*/ 0 w 12192000"/>
              <a:gd name="connsiteY7" fmla="*/ 140969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90800">
                <a:moveTo>
                  <a:pt x="0" y="0"/>
                </a:moveTo>
                <a:lnTo>
                  <a:pt x="12192000" y="0"/>
                </a:lnTo>
                <a:lnTo>
                  <a:pt x="12192000" y="1409698"/>
                </a:lnTo>
                <a:lnTo>
                  <a:pt x="12192000" y="1409700"/>
                </a:lnTo>
                <a:lnTo>
                  <a:pt x="12192000" y="2590800"/>
                </a:lnTo>
                <a:lnTo>
                  <a:pt x="0" y="2590800"/>
                </a:lnTo>
                <a:lnTo>
                  <a:pt x="0" y="1409700"/>
                </a:lnTo>
                <a:lnTo>
                  <a:pt x="0" y="1409698"/>
                </a:lnTo>
                <a:close/>
              </a:path>
            </a:pathLst>
          </a:cu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 name="文本框 1">
            <a:extLst>
              <a:ext uri="{FF2B5EF4-FFF2-40B4-BE49-F238E27FC236}">
                <a16:creationId xmlns:a16="http://schemas.microsoft.com/office/drawing/2014/main" id="{12123D70-ECF7-408D-983F-404BCCB5F98C}"/>
              </a:ext>
            </a:extLst>
          </p:cNvPr>
          <p:cNvSpPr txBox="1"/>
          <p:nvPr/>
        </p:nvSpPr>
        <p:spPr>
          <a:xfrm>
            <a:off x="4150677" y="1056269"/>
            <a:ext cx="3890645" cy="523220"/>
          </a:xfrm>
          <a:prstGeom prst="rect">
            <a:avLst/>
          </a:prstGeom>
          <a:noFill/>
        </p:spPr>
        <p:txBody>
          <a:bodyPr wrap="square" rtlCol="0">
            <a:spAutoFit/>
          </a:bodyPr>
          <a:lstStyle/>
          <a:p>
            <a:r>
              <a:rPr lang="en-US" altLang="zh-CN" sz="2800" dirty="0">
                <a:solidFill>
                  <a:srgbClr val="0070C0"/>
                </a:solidFill>
              </a:rPr>
              <a:t>  </a:t>
            </a:r>
            <a:r>
              <a:rPr lang="en-US" altLang="zh-CN" sz="2800" b="1" dirty="0">
                <a:solidFill>
                  <a:srgbClr val="0070C0"/>
                </a:solidFill>
                <a:latin typeface="微软雅黑" panose="020B0503020204020204" pitchFamily="34" charset="-122"/>
                <a:ea typeface="微软雅黑" panose="020B0503020204020204" pitchFamily="34" charset="-122"/>
              </a:rPr>
              <a:t>入驻企业160余家</a:t>
            </a:r>
          </a:p>
        </p:txBody>
      </p:sp>
      <p:grpSp>
        <p:nvGrpSpPr>
          <p:cNvPr id="3" name="组合 2">
            <a:extLst>
              <a:ext uri="{FF2B5EF4-FFF2-40B4-BE49-F238E27FC236}">
                <a16:creationId xmlns:a16="http://schemas.microsoft.com/office/drawing/2014/main" id="{0750AD5D-529A-4176-B50A-C0F8E07BD4DB}"/>
              </a:ext>
            </a:extLst>
          </p:cNvPr>
          <p:cNvGrpSpPr/>
          <p:nvPr/>
        </p:nvGrpSpPr>
        <p:grpSpPr>
          <a:xfrm>
            <a:off x="992796" y="2481518"/>
            <a:ext cx="4492969" cy="557911"/>
            <a:chOff x="264" y="3329"/>
            <a:chExt cx="5908" cy="686"/>
          </a:xfrm>
        </p:grpSpPr>
        <p:cxnSp>
          <p:nvCxnSpPr>
            <p:cNvPr id="4" name="直接连接符 3">
              <a:extLst>
                <a:ext uri="{FF2B5EF4-FFF2-40B4-BE49-F238E27FC236}">
                  <a16:creationId xmlns:a16="http://schemas.microsoft.com/office/drawing/2014/main" id="{5D1E64BB-0E4B-4CD2-A987-9CADABBC7F57}"/>
                </a:ext>
              </a:extLst>
            </p:cNvPr>
            <p:cNvCxnSpPr/>
            <p:nvPr/>
          </p:nvCxnSpPr>
          <p:spPr>
            <a:xfrm flipH="1">
              <a:off x="4454" y="3561"/>
              <a:ext cx="821" cy="23"/>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59386245-0D36-4315-83A1-D0FE307047FE}"/>
                </a:ext>
              </a:extLst>
            </p:cNvPr>
            <p:cNvGrpSpPr/>
            <p:nvPr/>
          </p:nvGrpSpPr>
          <p:grpSpPr>
            <a:xfrm>
              <a:off x="264" y="3329"/>
              <a:ext cx="5908" cy="686"/>
              <a:chOff x="264" y="3329"/>
              <a:chExt cx="5908" cy="686"/>
            </a:xfrm>
          </p:grpSpPr>
          <p:cxnSp>
            <p:nvCxnSpPr>
              <p:cNvPr id="6" name="直接连接符 5">
                <a:extLst>
                  <a:ext uri="{FF2B5EF4-FFF2-40B4-BE49-F238E27FC236}">
                    <a16:creationId xmlns:a16="http://schemas.microsoft.com/office/drawing/2014/main" id="{5F3886AE-81A7-4E31-861E-B829D908A98B}"/>
                  </a:ext>
                </a:extLst>
              </p:cNvPr>
              <p:cNvCxnSpPr/>
              <p:nvPr/>
            </p:nvCxnSpPr>
            <p:spPr>
              <a:xfrm flipH="1" flipV="1">
                <a:off x="5269" y="3561"/>
                <a:ext cx="903" cy="454"/>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CC177C39-9186-4ACC-B035-BC5AAD2F2CDF}"/>
                  </a:ext>
                </a:extLst>
              </p:cNvPr>
              <p:cNvSpPr txBox="1"/>
              <p:nvPr/>
            </p:nvSpPr>
            <p:spPr>
              <a:xfrm>
                <a:off x="264" y="3329"/>
                <a:ext cx="4426" cy="568"/>
              </a:xfrm>
              <a:prstGeom prst="rect">
                <a:avLst/>
              </a:prstGeom>
              <a:noFill/>
            </p:spPr>
            <p:txBody>
              <a:bodyPr wrap="square" rtlCol="0">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其中规模以上企业</a:t>
                </a:r>
                <a:r>
                  <a:rPr lang="en-US" altLang="zh-CN" sz="2400" dirty="0">
                    <a:solidFill>
                      <a:srgbClr val="0070C0"/>
                    </a:solidFill>
                    <a:latin typeface="微软雅黑" panose="020B0503020204020204" pitchFamily="34" charset="-122"/>
                    <a:ea typeface="微软雅黑" panose="020B0503020204020204" pitchFamily="34" charset="-122"/>
                  </a:rPr>
                  <a:t>33</a:t>
                </a:r>
                <a:r>
                  <a:rPr lang="zh-CN" altLang="en-US" sz="2400" dirty="0">
                    <a:solidFill>
                      <a:srgbClr val="0070C0"/>
                    </a:solidFill>
                    <a:latin typeface="微软雅黑" panose="020B0503020204020204" pitchFamily="34" charset="-122"/>
                    <a:ea typeface="微软雅黑" panose="020B0503020204020204" pitchFamily="34" charset="-122"/>
                  </a:rPr>
                  <a:t>家</a:t>
                </a:r>
              </a:p>
            </p:txBody>
          </p:sp>
        </p:grpSp>
      </p:grpSp>
      <p:grpSp>
        <p:nvGrpSpPr>
          <p:cNvPr id="8" name="组合 7">
            <a:extLst>
              <a:ext uri="{FF2B5EF4-FFF2-40B4-BE49-F238E27FC236}">
                <a16:creationId xmlns:a16="http://schemas.microsoft.com/office/drawing/2014/main" id="{590FB93C-7C16-4571-AEFD-2292DAC654D9}"/>
              </a:ext>
            </a:extLst>
          </p:cNvPr>
          <p:cNvGrpSpPr/>
          <p:nvPr/>
        </p:nvGrpSpPr>
        <p:grpSpPr>
          <a:xfrm rot="10800000">
            <a:off x="7489190" y="3289934"/>
            <a:ext cx="3120390" cy="671195"/>
            <a:chOff x="1687" y="7652"/>
            <a:chExt cx="4914" cy="1057"/>
          </a:xfrm>
        </p:grpSpPr>
        <p:sp>
          <p:nvSpPr>
            <p:cNvPr id="9" name="文本框 8">
              <a:extLst>
                <a:ext uri="{FF2B5EF4-FFF2-40B4-BE49-F238E27FC236}">
                  <a16:creationId xmlns:a16="http://schemas.microsoft.com/office/drawing/2014/main" id="{431B415B-C438-4BD8-B7E2-8A211B49EC8C}"/>
                </a:ext>
              </a:extLst>
            </p:cNvPr>
            <p:cNvSpPr txBox="1"/>
            <p:nvPr/>
          </p:nvSpPr>
          <p:spPr>
            <a:xfrm rot="10800000">
              <a:off x="1687" y="7982"/>
              <a:ext cx="2735" cy="727"/>
            </a:xfrm>
            <a:prstGeom prst="rect">
              <a:avLst/>
            </a:prstGeom>
            <a:noFill/>
          </p:spPr>
          <p:txBody>
            <a:bodyPr wrap="square" rtlCol="0">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其它</a:t>
              </a:r>
              <a:r>
                <a:rPr lang="en-US" altLang="zh-CN" sz="2400" dirty="0">
                  <a:solidFill>
                    <a:srgbClr val="0070C0"/>
                  </a:solidFill>
                  <a:latin typeface="微软雅黑" panose="020B0503020204020204" pitchFamily="34" charset="-122"/>
                  <a:ea typeface="微软雅黑" panose="020B0503020204020204" pitchFamily="34" charset="-122"/>
                </a:rPr>
                <a:t>127</a:t>
              </a:r>
              <a:r>
                <a:rPr lang="zh-CN" altLang="en-US" sz="2400" dirty="0">
                  <a:solidFill>
                    <a:srgbClr val="0070C0"/>
                  </a:solidFill>
                  <a:latin typeface="微软雅黑" panose="020B0503020204020204" pitchFamily="34" charset="-122"/>
                  <a:ea typeface="微软雅黑" panose="020B0503020204020204" pitchFamily="34" charset="-122"/>
                </a:rPr>
                <a:t>家</a:t>
              </a:r>
            </a:p>
          </p:txBody>
        </p:sp>
        <p:grpSp>
          <p:nvGrpSpPr>
            <p:cNvPr id="10" name="组合 9">
              <a:extLst>
                <a:ext uri="{FF2B5EF4-FFF2-40B4-BE49-F238E27FC236}">
                  <a16:creationId xmlns:a16="http://schemas.microsoft.com/office/drawing/2014/main" id="{79BEEB3C-AE83-41DF-8366-FA5BB698CED3}"/>
                </a:ext>
              </a:extLst>
            </p:cNvPr>
            <p:cNvGrpSpPr/>
            <p:nvPr/>
          </p:nvGrpSpPr>
          <p:grpSpPr>
            <a:xfrm>
              <a:off x="4434" y="7652"/>
              <a:ext cx="2167" cy="568"/>
              <a:chOff x="1569" y="7867"/>
              <a:chExt cx="2167" cy="568"/>
            </a:xfrm>
          </p:grpSpPr>
          <p:cxnSp>
            <p:nvCxnSpPr>
              <p:cNvPr id="11" name="直接连接符 10">
                <a:extLst>
                  <a:ext uri="{FF2B5EF4-FFF2-40B4-BE49-F238E27FC236}">
                    <a16:creationId xmlns:a16="http://schemas.microsoft.com/office/drawing/2014/main" id="{EA7A1AD2-39D4-46F9-A8EB-A03C204720A7}"/>
                  </a:ext>
                </a:extLst>
              </p:cNvPr>
              <p:cNvCxnSpPr/>
              <p:nvPr/>
            </p:nvCxnSpPr>
            <p:spPr>
              <a:xfrm>
                <a:off x="2332" y="7867"/>
                <a:ext cx="1404" cy="0"/>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563DA064-CBCC-4A95-AA06-27220C3C3B3D}"/>
                  </a:ext>
                </a:extLst>
              </p:cNvPr>
              <p:cNvCxnSpPr/>
              <p:nvPr/>
            </p:nvCxnSpPr>
            <p:spPr>
              <a:xfrm flipV="1">
                <a:off x="1569" y="7867"/>
                <a:ext cx="770" cy="568"/>
              </a:xfrm>
              <a:prstGeom prst="line">
                <a:avLst/>
              </a:prstGeom>
              <a:ln w="28575" cmpd="sng">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grpSp>
      <p:sp>
        <p:nvSpPr>
          <p:cNvPr id="13" name="文本框 12">
            <a:extLst>
              <a:ext uri="{FF2B5EF4-FFF2-40B4-BE49-F238E27FC236}">
                <a16:creationId xmlns:a16="http://schemas.microsoft.com/office/drawing/2014/main" id="{8E188E1F-82F1-43E1-AD30-622D024AD3CE}"/>
              </a:ext>
            </a:extLst>
          </p:cNvPr>
          <p:cNvSpPr txBox="1"/>
          <p:nvPr/>
        </p:nvSpPr>
        <p:spPr>
          <a:xfrm>
            <a:off x="474293" y="5752220"/>
            <a:ext cx="12192000" cy="454099"/>
          </a:xfrm>
          <a:prstGeom prst="rect">
            <a:avLst/>
          </a:prstGeom>
          <a:noFill/>
        </p:spPr>
        <p:txBody>
          <a:bodyPr wrap="square">
            <a:spAutoFit/>
          </a:bodyPr>
          <a:lstStyle/>
          <a:p>
            <a:pPr marL="457200" marR="0" indent="-457200" algn="l" defTabSz="914400" eaLnBrk="0" fontAlgn="auto" hangingPunct="0">
              <a:lnSpc>
                <a:spcPts val="3000"/>
              </a:lnSpc>
              <a:buClrTx/>
              <a:buSzTx/>
              <a:buFontTx/>
              <a:buNone/>
            </a:pPr>
            <a:r>
              <a:rPr lang="zh-CN" altLang="en-US" sz="2400" dirty="0">
                <a:solidFill>
                  <a:schemeClr val="bg1"/>
                </a:solidFill>
                <a:latin typeface="微软雅黑" panose="020B0503020204020204" pitchFamily="34" charset="-122"/>
                <a:ea typeface="微软雅黑" panose="020B0503020204020204" pitchFamily="34" charset="-122"/>
              </a:rPr>
              <a:t>鹤壁国家经济技术开发区，已入驻工业企业</a:t>
            </a:r>
            <a:r>
              <a:rPr lang="en-US" altLang="zh-CN" sz="2400" dirty="0">
                <a:solidFill>
                  <a:schemeClr val="bg1"/>
                </a:solidFill>
                <a:latin typeface="微软雅黑" panose="020B0503020204020204" pitchFamily="34" charset="-122"/>
                <a:ea typeface="微软雅黑" panose="020B0503020204020204" pitchFamily="34" charset="-122"/>
              </a:rPr>
              <a:t>160</a:t>
            </a:r>
            <a:r>
              <a:rPr lang="zh-CN" altLang="en-US" sz="2400" dirty="0">
                <a:solidFill>
                  <a:schemeClr val="bg1"/>
                </a:solidFill>
                <a:latin typeface="微软雅黑" panose="020B0503020204020204" pitchFamily="34" charset="-122"/>
                <a:ea typeface="微软雅黑" panose="020B0503020204020204" pitchFamily="34" charset="-122"/>
              </a:rPr>
              <a:t>余家，其中规模以上工业企业</a:t>
            </a:r>
            <a:r>
              <a:rPr lang="en-US" altLang="zh-CN" sz="2400" dirty="0">
                <a:solidFill>
                  <a:schemeClr val="bg1"/>
                </a:solidFill>
                <a:latin typeface="微软雅黑" panose="020B0503020204020204" pitchFamily="34" charset="-122"/>
                <a:ea typeface="微软雅黑" panose="020B0503020204020204" pitchFamily="34" charset="-122"/>
              </a:rPr>
              <a:t>33</a:t>
            </a:r>
            <a:r>
              <a:rPr lang="zh-CN" altLang="en-US" sz="2400" dirty="0">
                <a:solidFill>
                  <a:schemeClr val="bg1"/>
                </a:solidFill>
                <a:latin typeface="微软雅黑" panose="020B0503020204020204" pitchFamily="34" charset="-122"/>
                <a:ea typeface="微软雅黑" panose="020B0503020204020204" pitchFamily="34" charset="-122"/>
              </a:rPr>
              <a:t>家。</a:t>
            </a:r>
            <a:endParaRPr lang="en-US" altLang="zh-CN" sz="2400" dirty="0">
              <a:solidFill>
                <a:schemeClr val="bg1"/>
              </a:solidFill>
              <a:latin typeface="微软雅黑" panose="020B0503020204020204" pitchFamily="34" charset="-122"/>
              <a:ea typeface="微软雅黑" panose="020B0503020204020204" pitchFamily="34" charset="-122"/>
            </a:endParaRPr>
          </a:p>
        </p:txBody>
      </p:sp>
      <p:grpSp>
        <p:nvGrpSpPr>
          <p:cNvPr id="14" name="组合 13">
            <a:extLst>
              <a:ext uri="{FF2B5EF4-FFF2-40B4-BE49-F238E27FC236}">
                <a16:creationId xmlns:a16="http://schemas.microsoft.com/office/drawing/2014/main" id="{53B427D1-0EAA-4E01-86CE-D7AFD36B44C7}"/>
              </a:ext>
            </a:extLst>
          </p:cNvPr>
          <p:cNvGrpSpPr/>
          <p:nvPr/>
        </p:nvGrpSpPr>
        <p:grpSpPr>
          <a:xfrm>
            <a:off x="4919980" y="2358707"/>
            <a:ext cx="2559685" cy="2532380"/>
            <a:chOff x="6155" y="4447"/>
            <a:chExt cx="4031" cy="3988"/>
          </a:xfrm>
          <a:effectLst>
            <a:outerShdw blurRad="50800" dist="38100" dir="2700000" sx="96000" sy="96000" algn="tl" rotWithShape="0">
              <a:prstClr val="black">
                <a:alpha val="40000"/>
              </a:prstClr>
            </a:outerShdw>
          </a:effectLst>
        </p:grpSpPr>
        <p:pic>
          <p:nvPicPr>
            <p:cNvPr id="15" name="图片 14" descr="图片1副本">
              <a:extLst>
                <a:ext uri="{FF2B5EF4-FFF2-40B4-BE49-F238E27FC236}">
                  <a16:creationId xmlns:a16="http://schemas.microsoft.com/office/drawing/2014/main" id="{49FAC9AA-F29F-47AD-AEDC-122D7CA22A98}"/>
                </a:ext>
              </a:extLst>
            </p:cNvPr>
            <p:cNvPicPr>
              <a:picLocks noChangeAspect="1"/>
            </p:cNvPicPr>
            <p:nvPr/>
          </p:nvPicPr>
          <p:blipFill>
            <a:blip r:embed="rId2"/>
            <a:stretch>
              <a:fillRect/>
            </a:stretch>
          </p:blipFill>
          <p:spPr>
            <a:xfrm>
              <a:off x="6170" y="4576"/>
              <a:ext cx="4016" cy="3859"/>
            </a:xfrm>
            <a:prstGeom prst="rect">
              <a:avLst/>
            </a:prstGeom>
            <a:effectLst>
              <a:outerShdw blurRad="50800" dist="38100" dir="8100000" algn="tr" rotWithShape="0">
                <a:prstClr val="black">
                  <a:alpha val="40000"/>
                </a:prstClr>
              </a:outerShdw>
            </a:effectLst>
          </p:spPr>
        </p:pic>
        <p:pic>
          <p:nvPicPr>
            <p:cNvPr id="16" name="图片 15" descr="图片1副本">
              <a:extLst>
                <a:ext uri="{FF2B5EF4-FFF2-40B4-BE49-F238E27FC236}">
                  <a16:creationId xmlns:a16="http://schemas.microsoft.com/office/drawing/2014/main" id="{42FEE14B-98F6-47AB-836B-9F1D3A2795F8}"/>
                </a:ext>
              </a:extLst>
            </p:cNvPr>
            <p:cNvPicPr>
              <a:picLocks noChangeAspect="1"/>
            </p:cNvPicPr>
            <p:nvPr/>
          </p:nvPicPr>
          <p:blipFill>
            <a:blip r:embed="rId2"/>
            <a:stretch>
              <a:fillRect/>
            </a:stretch>
          </p:blipFill>
          <p:spPr>
            <a:xfrm>
              <a:off x="6155" y="4447"/>
              <a:ext cx="4016" cy="3859"/>
            </a:xfrm>
            <a:prstGeom prst="rect">
              <a:avLst/>
            </a:prstGeom>
            <a:effectLst>
              <a:outerShdw blurRad="50800" dir="2700000" sx="102000" sy="102000" algn="tl" rotWithShape="0">
                <a:prstClr val="black">
                  <a:alpha val="44000"/>
                </a:prstClr>
              </a:outerShdw>
            </a:effectLst>
          </p:spPr>
        </p:pic>
      </p:grpSp>
      <p:sp>
        <p:nvSpPr>
          <p:cNvPr id="17" name="任意多边形 74">
            <a:extLst>
              <a:ext uri="{FF2B5EF4-FFF2-40B4-BE49-F238E27FC236}">
                <a16:creationId xmlns:a16="http://schemas.microsoft.com/office/drawing/2014/main" id="{B92EDB35-1BA4-47EC-AE6B-AB563E8883E2}"/>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8" name="任意多边形 75">
            <a:extLst>
              <a:ext uri="{FF2B5EF4-FFF2-40B4-BE49-F238E27FC236}">
                <a16:creationId xmlns:a16="http://schemas.microsoft.com/office/drawing/2014/main" id="{F7A78823-7A44-4487-9071-E77F5F9B8A57}"/>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9" name="任意多边形 78">
            <a:extLst>
              <a:ext uri="{FF2B5EF4-FFF2-40B4-BE49-F238E27FC236}">
                <a16:creationId xmlns:a16="http://schemas.microsoft.com/office/drawing/2014/main" id="{08C1FEEC-AAE5-47D7-BDE5-8F7578354442}"/>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0" name="矩形 19">
            <a:extLst>
              <a:ext uri="{FF2B5EF4-FFF2-40B4-BE49-F238E27FC236}">
                <a16:creationId xmlns:a16="http://schemas.microsoft.com/office/drawing/2014/main" id="{CB9051EA-4D50-460E-95BB-82C59DF57BA1}"/>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1" name="矩形 20">
            <a:extLst>
              <a:ext uri="{FF2B5EF4-FFF2-40B4-BE49-F238E27FC236}">
                <a16:creationId xmlns:a16="http://schemas.microsoft.com/office/drawing/2014/main" id="{A820D99D-64F4-45E4-9852-DDB1758D9E32}"/>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22" name="组合 21">
            <a:extLst>
              <a:ext uri="{FF2B5EF4-FFF2-40B4-BE49-F238E27FC236}">
                <a16:creationId xmlns:a16="http://schemas.microsoft.com/office/drawing/2014/main" id="{3D354110-0BDF-49B0-B73B-2B267CA12238}"/>
              </a:ext>
            </a:extLst>
          </p:cNvPr>
          <p:cNvGrpSpPr/>
          <p:nvPr/>
        </p:nvGrpSpPr>
        <p:grpSpPr>
          <a:xfrm>
            <a:off x="653161" y="91452"/>
            <a:ext cx="4007291" cy="562570"/>
            <a:chOff x="-148730" y="328712"/>
            <a:chExt cx="4007291" cy="562570"/>
          </a:xfrm>
        </p:grpSpPr>
        <p:sp>
          <p:nvSpPr>
            <p:cNvPr id="23" name="TextBox 62">
              <a:extLst>
                <a:ext uri="{FF2B5EF4-FFF2-40B4-BE49-F238E27FC236}">
                  <a16:creationId xmlns:a16="http://schemas.microsoft.com/office/drawing/2014/main" id="{398573E7-7E86-4670-8D84-3439AC1416D7}"/>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矩形 23">
              <a:extLst>
                <a:ext uri="{FF2B5EF4-FFF2-40B4-BE49-F238E27FC236}">
                  <a16:creationId xmlns:a16="http://schemas.microsoft.com/office/drawing/2014/main" id="{9825E031-47EC-48CE-BCF6-3D0C0A9CC884}"/>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2536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3" nodeType="with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par>
                                <p:cTn id="8" presetID="20" presetClass="entr" presetSubtype="0" fill="hold" nodeType="withEffect">
                                  <p:stCondLst>
                                    <p:cond delay="1500"/>
                                  </p:stCondLst>
                                  <p:childTnLst>
                                    <p:set>
                                      <p:cBhvr>
                                        <p:cTn id="9" dur="1" fill="hold">
                                          <p:stCondLst>
                                            <p:cond delay="0"/>
                                          </p:stCondLst>
                                        </p:cTn>
                                        <p:tgtEl>
                                          <p:spTgt spid="14"/>
                                        </p:tgtEl>
                                        <p:attrNameLst>
                                          <p:attrName>style.visibility</p:attrName>
                                        </p:attrNameLst>
                                      </p:cBhvr>
                                      <p:to>
                                        <p:strVal val="visible"/>
                                      </p:to>
                                    </p:set>
                                    <p:animEffect transition="in" filter="wedge">
                                      <p:cBhvr>
                                        <p:cTn id="10" dur="2000"/>
                                        <p:tgtEl>
                                          <p:spTgt spid="14"/>
                                        </p:tgtEl>
                                      </p:cBhvr>
                                    </p:animEffect>
                                  </p:childTnLst>
                                </p:cTn>
                              </p:par>
                              <p:par>
                                <p:cTn id="11" presetID="18" presetClass="entr" presetSubtype="12"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1000"/>
                                        <p:tgtEl>
                                          <p:spTgt spid="3"/>
                                        </p:tgtEl>
                                      </p:cBhvr>
                                    </p:animEffect>
                                  </p:childTnLst>
                                </p:cTn>
                              </p:par>
                              <p:par>
                                <p:cTn id="14" presetID="18" presetClass="entr" presetSubtype="12" fill="hold" grpId="3"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1200"/>
                                        <p:tgtEl>
                                          <p:spTgt spid="13"/>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23 -3.7037E-6 L -0.10885 -3.7037E-6 " pathEditMode="relative" rAng="0" ptsTypes="AA">
                                      <p:cBhvr>
                                        <p:cTn id="20" dur="750" spd="-100000" fill="hold"/>
                                        <p:tgtEl>
                                          <p:spTgt spid="18"/>
                                        </p:tgtEl>
                                        <p:attrNameLst>
                                          <p:attrName>ppt_x</p:attrName>
                                          <p:attrName>ppt_y</p:attrName>
                                        </p:attrNameLst>
                                      </p:cBhvr>
                                      <p:rCtr x="-6211" y="0"/>
                                    </p:animMotion>
                                  </p:childTnLst>
                                </p:cTn>
                              </p:par>
                              <p:par>
                                <p:cTn id="21" presetID="35" presetClass="path" presetSubtype="0" accel="50000" decel="50000" fill="hold" grpId="2" nodeType="withEffect">
                                  <p:stCondLst>
                                    <p:cond delay="750"/>
                                  </p:stCondLst>
                                  <p:childTnLst>
                                    <p:animMotion origin="layout" path="M 0.01601 -3.7037E-6 L 8.33333E-7 -3.7037E-6 " pathEditMode="relative" rAng="0" ptsTypes="AA">
                                      <p:cBhvr>
                                        <p:cTn id="22" dur="750" fill="hold"/>
                                        <p:tgtEl>
                                          <p:spTgt spid="18"/>
                                        </p:tgtEl>
                                        <p:attrNameLst>
                                          <p:attrName>ppt_x</p:attrName>
                                          <p:attrName>ppt_y</p:attrName>
                                        </p:attrNameLst>
                                      </p:cBhvr>
                                      <p:rCtr x="-807" y="0"/>
                                    </p:animMotion>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63" presetClass="path" presetSubtype="0" decel="50000" fill="hold" grpId="1" nodeType="withEffect">
                                  <p:stCondLst>
                                    <p:cond delay="0"/>
                                  </p:stCondLst>
                                  <p:childTnLst>
                                    <p:animMotion origin="layout" path="M 0.01523 4.07407E-6 L -0.10886 4.07407E-6 " pathEditMode="relative" rAng="0" ptsTypes="AA">
                                      <p:cBhvr>
                                        <p:cTn id="26" dur="750" spd="-100000" fill="hold"/>
                                        <p:tgtEl>
                                          <p:spTgt spid="17"/>
                                        </p:tgtEl>
                                        <p:attrNameLst>
                                          <p:attrName>ppt_x</p:attrName>
                                          <p:attrName>ppt_y</p:attrName>
                                        </p:attrNameLst>
                                      </p:cBhvr>
                                      <p:rCtr x="-6198" y="0"/>
                                    </p:animMotion>
                                  </p:childTnLst>
                                </p:cTn>
                              </p:par>
                              <p:par>
                                <p:cTn id="27" presetID="35" presetClass="path" presetSubtype="0" accel="50000" decel="50000" fill="hold" grpId="2" nodeType="withEffect">
                                  <p:stCondLst>
                                    <p:cond delay="750"/>
                                  </p:stCondLst>
                                  <p:childTnLst>
                                    <p:animMotion origin="layout" path="M 0.01601 4.07407E-6 L 2.08333E-6 4.07407E-6 " pathEditMode="relative" rAng="0" ptsTypes="AA">
                                      <p:cBhvr>
                                        <p:cTn id="28" dur="750" fill="hold"/>
                                        <p:tgtEl>
                                          <p:spTgt spid="17"/>
                                        </p:tgtEl>
                                        <p:attrNameLst>
                                          <p:attrName>ppt_x</p:attrName>
                                          <p:attrName>ppt_y</p:attrName>
                                        </p:attrNameLst>
                                      </p:cBhvr>
                                      <p:rCtr x="-807" y="0"/>
                                    </p:animMotion>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63" presetClass="path" presetSubtype="0" decel="50000" fill="hold" grpId="1" nodeType="withEffect">
                                  <p:stCondLst>
                                    <p:cond delay="0"/>
                                  </p:stCondLst>
                                  <p:childTnLst>
                                    <p:animMotion origin="layout" path="M -0.01562 -3.7037E-6 L 0.11081 -3.7037E-6 " pathEditMode="relative" rAng="0" ptsTypes="AA">
                                      <p:cBhvr>
                                        <p:cTn id="32" dur="750" spd="-100000" fill="hold"/>
                                        <p:tgtEl>
                                          <p:spTgt spid="19"/>
                                        </p:tgtEl>
                                        <p:attrNameLst>
                                          <p:attrName>ppt_x</p:attrName>
                                          <p:attrName>ppt_y</p:attrName>
                                        </p:attrNameLst>
                                      </p:cBhvr>
                                      <p:rCtr x="6315" y="0"/>
                                    </p:animMotion>
                                  </p:childTnLst>
                                </p:cTn>
                              </p:par>
                              <p:par>
                                <p:cTn id="33" presetID="35" presetClass="path" presetSubtype="0" accel="50000" decel="50000" fill="hold" grpId="2" nodeType="withEffect">
                                  <p:stCondLst>
                                    <p:cond delay="750"/>
                                  </p:stCondLst>
                                  <p:childTnLst>
                                    <p:animMotion origin="layout" path="M -0.01562 -3.7037E-6 L -2.29167E-6 -3.7037E-6 " pathEditMode="relative" rAng="0" ptsTypes="AA">
                                      <p:cBhvr>
                                        <p:cTn id="34" dur="750" fill="hold"/>
                                        <p:tgtEl>
                                          <p:spTgt spid="19"/>
                                        </p:tgtEl>
                                        <p:attrNameLst>
                                          <p:attrName>ppt_x</p:attrName>
                                          <p:attrName>ppt_y</p:attrName>
                                        </p:attrNameLst>
                                      </p:cBhvr>
                                      <p:rCtr x="781" y="0"/>
                                    </p:animMotion>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42" presetClass="path" presetSubtype="0" decel="30000" fill="hold" grpId="1" nodeType="withEffect">
                                  <p:stCondLst>
                                    <p:cond delay="0"/>
                                  </p:stCondLst>
                                  <p:childTnLst>
                                    <p:animMotion origin="layout" path="M -8.33333E-7 -0.03981 L -8.33333E-7 0.14815 " pathEditMode="relative" rAng="0" ptsTypes="AA">
                                      <p:cBhvr>
                                        <p:cTn id="54" dur="750" spd="-100000" fill="hold"/>
                                        <p:tgtEl>
                                          <p:spTgt spid="25"/>
                                        </p:tgtEl>
                                        <p:attrNameLst>
                                          <p:attrName>ppt_x</p:attrName>
                                          <p:attrName>ppt_y</p:attrName>
                                        </p:attrNameLst>
                                      </p:cBhvr>
                                      <p:rCtr x="0" y="9398"/>
                                    </p:animMotion>
                                  </p:childTnLst>
                                </p:cTn>
                              </p:par>
                              <p:par>
                                <p:cTn id="55" presetID="42" presetClass="path" presetSubtype="0" accel="30000" decel="30000" fill="hold" grpId="2" nodeType="withEffect">
                                  <p:stCondLst>
                                    <p:cond delay="750"/>
                                  </p:stCondLst>
                                  <p:childTnLst>
                                    <p:animMotion origin="layout" path="M -8.33333E-7 -0.03981 L -8.33333E-7 -2.22222E-6 " pathEditMode="relative" rAng="0" ptsTypes="AA">
                                      <p:cBhvr>
                                        <p:cTn id="56" dur="750" fill="hold"/>
                                        <p:tgtEl>
                                          <p:spTgt spid="25"/>
                                        </p:tgtEl>
                                        <p:attrNameLst>
                                          <p:attrName>ppt_x</p:attrName>
                                          <p:attrName>ppt_y</p:attrName>
                                        </p:attrNameLst>
                                      </p:cBhvr>
                                      <p:rCtr x="0" y="1991"/>
                                    </p:animMotion>
                                  </p:childTnLst>
                                </p:cTn>
                              </p:par>
                              <p:par>
                                <p:cTn id="57" presetID="18" presetClass="entr" presetSubtype="12" fill="hold" nodeType="withEffect">
                                  <p:stCondLst>
                                    <p:cond delay="2500"/>
                                  </p:stCondLst>
                                  <p:childTnLst>
                                    <p:set>
                                      <p:cBhvr>
                                        <p:cTn id="58" dur="1" fill="hold">
                                          <p:stCondLst>
                                            <p:cond delay="0"/>
                                          </p:stCondLst>
                                        </p:cTn>
                                        <p:tgtEl>
                                          <p:spTgt spid="8"/>
                                        </p:tgtEl>
                                        <p:attrNameLst>
                                          <p:attrName>style.visibility</p:attrName>
                                        </p:attrNameLst>
                                      </p:cBhvr>
                                      <p:to>
                                        <p:strVal val="visible"/>
                                      </p:to>
                                    </p:set>
                                    <p:animEffect transition="in" filter="strips(downLeft)">
                                      <p:cBhvr>
                                        <p:cTn id="5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2" grpId="0"/>
      <p:bldP spid="2" grpId="1"/>
      <p:bldP spid="2" grpId="2"/>
      <p:bldP spid="2" grpId="3"/>
      <p:bldP spid="13" grpId="0"/>
      <p:bldP spid="13" grpId="1"/>
      <p:bldP spid="13" grpId="2"/>
      <p:bldP spid="13" grpId="3"/>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任意多边形 47">
            <a:extLst>
              <a:ext uri="{FF2B5EF4-FFF2-40B4-BE49-F238E27FC236}">
                <a16:creationId xmlns:a16="http://schemas.microsoft.com/office/drawing/2014/main" id="{9C8CD198-FF50-4349-8B75-56E0D8FB6202}"/>
              </a:ext>
            </a:extLst>
          </p:cNvPr>
          <p:cNvSpPr/>
          <p:nvPr/>
        </p:nvSpPr>
        <p:spPr>
          <a:xfrm>
            <a:off x="0" y="5371463"/>
            <a:ext cx="12192000" cy="2590800"/>
          </a:xfrm>
          <a:custGeom>
            <a:avLst/>
            <a:gdLst>
              <a:gd name="connsiteX0" fmla="*/ 0 w 12192000"/>
              <a:gd name="connsiteY0" fmla="*/ 0 h 2590800"/>
              <a:gd name="connsiteX1" fmla="*/ 12192000 w 12192000"/>
              <a:gd name="connsiteY1" fmla="*/ 0 h 2590800"/>
              <a:gd name="connsiteX2" fmla="*/ 12192000 w 12192000"/>
              <a:gd name="connsiteY2" fmla="*/ 1409698 h 2590800"/>
              <a:gd name="connsiteX3" fmla="*/ 12192000 w 12192000"/>
              <a:gd name="connsiteY3" fmla="*/ 1409700 h 2590800"/>
              <a:gd name="connsiteX4" fmla="*/ 12192000 w 12192000"/>
              <a:gd name="connsiteY4" fmla="*/ 2590800 h 2590800"/>
              <a:gd name="connsiteX5" fmla="*/ 0 w 12192000"/>
              <a:gd name="connsiteY5" fmla="*/ 2590800 h 2590800"/>
              <a:gd name="connsiteX6" fmla="*/ 0 w 12192000"/>
              <a:gd name="connsiteY6" fmla="*/ 1409700 h 2590800"/>
              <a:gd name="connsiteX7" fmla="*/ 0 w 12192000"/>
              <a:gd name="connsiteY7" fmla="*/ 140969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90800">
                <a:moveTo>
                  <a:pt x="0" y="0"/>
                </a:moveTo>
                <a:lnTo>
                  <a:pt x="12192000" y="0"/>
                </a:lnTo>
                <a:lnTo>
                  <a:pt x="12192000" y="1409698"/>
                </a:lnTo>
                <a:lnTo>
                  <a:pt x="12192000" y="1409700"/>
                </a:lnTo>
                <a:lnTo>
                  <a:pt x="12192000" y="2590800"/>
                </a:lnTo>
                <a:lnTo>
                  <a:pt x="0" y="2590800"/>
                </a:lnTo>
                <a:lnTo>
                  <a:pt x="0" y="1409700"/>
                </a:lnTo>
                <a:lnTo>
                  <a:pt x="0" y="1409698"/>
                </a:lnTo>
                <a:close/>
              </a:path>
            </a:pathLst>
          </a:cu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pic>
        <p:nvPicPr>
          <p:cNvPr id="2" name="图片 15">
            <a:extLst>
              <a:ext uri="{FF2B5EF4-FFF2-40B4-BE49-F238E27FC236}">
                <a16:creationId xmlns:a16="http://schemas.microsoft.com/office/drawing/2014/main" id="{60FA9176-6883-4B1A-A26F-B7E98167D2D0}"/>
              </a:ext>
            </a:extLst>
          </p:cNvPr>
          <p:cNvPicPr>
            <a:picLocks noChangeAspect="1"/>
          </p:cNvPicPr>
          <p:nvPr/>
        </p:nvPicPr>
        <p:blipFill>
          <a:blip r:embed="rId2"/>
          <a:srcRect t="39285"/>
          <a:stretch>
            <a:fillRect/>
          </a:stretch>
        </p:blipFill>
        <p:spPr>
          <a:xfrm>
            <a:off x="345502" y="1005481"/>
            <a:ext cx="5914590" cy="3897422"/>
          </a:xfrm>
          <a:prstGeom prst="rect">
            <a:avLst/>
          </a:prstGeom>
          <a:no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文本框 2">
            <a:extLst>
              <a:ext uri="{FF2B5EF4-FFF2-40B4-BE49-F238E27FC236}">
                <a16:creationId xmlns:a16="http://schemas.microsoft.com/office/drawing/2014/main" id="{D2064DB2-71B0-405D-AD53-F70663432FE6}"/>
              </a:ext>
            </a:extLst>
          </p:cNvPr>
          <p:cNvSpPr txBox="1"/>
          <p:nvPr/>
        </p:nvSpPr>
        <p:spPr>
          <a:xfrm rot="10800000" flipV="1">
            <a:off x="0" y="5497260"/>
            <a:ext cx="12192000" cy="1200329"/>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       </a:t>
            </a:r>
            <a:r>
              <a:rPr lang="zh-CN" altLang="zh-CN" sz="2400" dirty="0">
                <a:solidFill>
                  <a:schemeClr val="bg1"/>
                </a:solidFill>
                <a:latin typeface="微软雅黑" panose="020B0503020204020204" pitchFamily="34" charset="-122"/>
                <a:ea typeface="微软雅黑" panose="020B0503020204020204" pitchFamily="34" charset="-122"/>
              </a:rPr>
              <a:t>以天海集团为代表的</a:t>
            </a:r>
            <a:r>
              <a:rPr lang="en-US" altLang="zh-CN" sz="2400" dirty="0">
                <a:solidFill>
                  <a:schemeClr val="bg1"/>
                </a:solidFill>
                <a:latin typeface="微软雅黑" panose="020B0503020204020204" pitchFamily="34" charset="-122"/>
                <a:ea typeface="微软雅黑" panose="020B0503020204020204" pitchFamily="34" charset="-122"/>
              </a:rPr>
              <a:t>130</a:t>
            </a:r>
            <a:r>
              <a:rPr lang="zh-CN" altLang="zh-CN" sz="2400" dirty="0">
                <a:solidFill>
                  <a:schemeClr val="bg1"/>
                </a:solidFill>
                <a:latin typeface="微软雅黑" panose="020B0503020204020204" pitchFamily="34" charset="-122"/>
                <a:ea typeface="微软雅黑" panose="020B0503020204020204" pitchFamily="34" charset="-122"/>
              </a:rPr>
              <a:t>余家汽车线束、连接器产品覆盖吉利、长安、奇瑞等</a:t>
            </a:r>
            <a:r>
              <a:rPr lang="en-US" altLang="zh-CN" sz="2400" dirty="0">
                <a:solidFill>
                  <a:schemeClr val="bg1"/>
                </a:solidFill>
                <a:latin typeface="微软雅黑" panose="020B0503020204020204" pitchFamily="34" charset="-122"/>
                <a:ea typeface="微软雅黑" panose="020B0503020204020204" pitchFamily="34" charset="-122"/>
              </a:rPr>
              <a:t>40</a:t>
            </a:r>
            <a:r>
              <a:rPr lang="zh-CN" altLang="zh-CN" sz="2400" dirty="0">
                <a:solidFill>
                  <a:schemeClr val="bg1"/>
                </a:solidFill>
                <a:latin typeface="微软雅黑" panose="020B0503020204020204" pitchFamily="34" charset="-122"/>
                <a:ea typeface="微软雅黑" panose="020B0503020204020204" pitchFamily="34" charset="-122"/>
              </a:rPr>
              <a:t>余家国内主流民族品牌，品牌，国内市场占有率保持在</a:t>
            </a:r>
            <a:r>
              <a:rPr lang="en-US" altLang="zh-CN" sz="2400" dirty="0">
                <a:solidFill>
                  <a:schemeClr val="bg1"/>
                </a:solidFill>
                <a:latin typeface="微软雅黑" panose="020B0503020204020204" pitchFamily="34" charset="-122"/>
                <a:ea typeface="微软雅黑" panose="020B0503020204020204" pitchFamily="34" charset="-122"/>
              </a:rPr>
              <a:t>20%</a:t>
            </a:r>
            <a:r>
              <a:rPr lang="zh-CN" altLang="zh-CN" sz="2400" dirty="0">
                <a:solidFill>
                  <a:schemeClr val="bg1"/>
                </a:solidFill>
                <a:latin typeface="微软雅黑" panose="020B0503020204020204" pitchFamily="34" charset="-122"/>
                <a:ea typeface="微软雅黑" panose="020B0503020204020204" pitchFamily="34" charset="-122"/>
              </a:rPr>
              <a:t>以上，并与通用、福特、克莱斯勒等国际品牌实施配套，已成为全国最大的连接器科研生产基地；</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2C8247B1-72E7-452F-A43B-43AD0A846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8952" y="1449313"/>
            <a:ext cx="978265" cy="888766"/>
          </a:xfrm>
          <a:prstGeom prst="rect">
            <a:avLst/>
          </a:prstGeom>
        </p:spPr>
      </p:pic>
      <p:sp>
        <p:nvSpPr>
          <p:cNvPr id="15" name="文本框 14">
            <a:extLst>
              <a:ext uri="{FF2B5EF4-FFF2-40B4-BE49-F238E27FC236}">
                <a16:creationId xmlns:a16="http://schemas.microsoft.com/office/drawing/2014/main" id="{42D6C03B-5F6C-4DB1-825A-049C18F1076A}"/>
              </a:ext>
            </a:extLst>
          </p:cNvPr>
          <p:cNvSpPr txBox="1"/>
          <p:nvPr/>
        </p:nvSpPr>
        <p:spPr>
          <a:xfrm>
            <a:off x="5994400" y="5501658"/>
            <a:ext cx="2946400" cy="369332"/>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        </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任意多边形 74">
            <a:extLst>
              <a:ext uri="{FF2B5EF4-FFF2-40B4-BE49-F238E27FC236}">
                <a16:creationId xmlns:a16="http://schemas.microsoft.com/office/drawing/2014/main" id="{D836899B-22ED-4883-9F5A-B0BAD60776EA}"/>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7" name="任意多边形 75">
            <a:extLst>
              <a:ext uri="{FF2B5EF4-FFF2-40B4-BE49-F238E27FC236}">
                <a16:creationId xmlns:a16="http://schemas.microsoft.com/office/drawing/2014/main" id="{EDB6551E-4976-4ADC-8124-7D42622F8DF5}"/>
              </a:ext>
            </a:extLst>
          </p:cNvPr>
          <p:cNvSpPr/>
          <p:nvPr/>
        </p:nvSpPr>
        <p:spPr>
          <a:xfrm rot="5400000">
            <a:off x="-595007" y="-319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8" name="任意多边形 78">
            <a:extLst>
              <a:ext uri="{FF2B5EF4-FFF2-40B4-BE49-F238E27FC236}">
                <a16:creationId xmlns:a16="http://schemas.microsoft.com/office/drawing/2014/main" id="{D4317742-9CD1-4F2C-9663-70B7D1FD4308}"/>
              </a:ext>
            </a:extLst>
          </p:cNvPr>
          <p:cNvSpPr/>
          <p:nvPr/>
        </p:nvSpPr>
        <p:spPr>
          <a:xfrm rot="5400000" flipH="1" flipV="1">
            <a:off x="11959462" y="-9018"/>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9" name="矩形 18">
            <a:extLst>
              <a:ext uri="{FF2B5EF4-FFF2-40B4-BE49-F238E27FC236}">
                <a16:creationId xmlns:a16="http://schemas.microsoft.com/office/drawing/2014/main" id="{6D613943-340D-49C3-B8DB-DA7020A42F68}"/>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0" name="矩形 19">
            <a:extLst>
              <a:ext uri="{FF2B5EF4-FFF2-40B4-BE49-F238E27FC236}">
                <a16:creationId xmlns:a16="http://schemas.microsoft.com/office/drawing/2014/main" id="{8CF6EFCE-4882-4AC7-B643-59D2D68EAAC8}"/>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21" name="组合 20">
            <a:extLst>
              <a:ext uri="{FF2B5EF4-FFF2-40B4-BE49-F238E27FC236}">
                <a16:creationId xmlns:a16="http://schemas.microsoft.com/office/drawing/2014/main" id="{9FCD5E41-171C-46F5-8B4E-0A046FA9804F}"/>
              </a:ext>
            </a:extLst>
          </p:cNvPr>
          <p:cNvGrpSpPr/>
          <p:nvPr/>
        </p:nvGrpSpPr>
        <p:grpSpPr>
          <a:xfrm>
            <a:off x="653161" y="91452"/>
            <a:ext cx="4007291" cy="562570"/>
            <a:chOff x="-148730" y="328712"/>
            <a:chExt cx="4007291" cy="562570"/>
          </a:xfrm>
        </p:grpSpPr>
        <p:sp>
          <p:nvSpPr>
            <p:cNvPr id="22" name="TextBox 62">
              <a:extLst>
                <a:ext uri="{FF2B5EF4-FFF2-40B4-BE49-F238E27FC236}">
                  <a16:creationId xmlns:a16="http://schemas.microsoft.com/office/drawing/2014/main" id="{1EEB1A55-2182-44B0-AF67-29999733A66B}"/>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矩形 22">
              <a:extLst>
                <a:ext uri="{FF2B5EF4-FFF2-40B4-BE49-F238E27FC236}">
                  <a16:creationId xmlns:a16="http://schemas.microsoft.com/office/drawing/2014/main" id="{323DCE49-0168-4DF1-8063-EDF4D54CDD8F}"/>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5" name="图片 4">
            <a:extLst>
              <a:ext uri="{FF2B5EF4-FFF2-40B4-BE49-F238E27FC236}">
                <a16:creationId xmlns:a16="http://schemas.microsoft.com/office/drawing/2014/main" id="{04D80324-5226-42F3-AF00-7AABAA319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5122" y="1435682"/>
            <a:ext cx="916577" cy="916577"/>
          </a:xfrm>
          <a:prstGeom prst="rect">
            <a:avLst/>
          </a:prstGeom>
        </p:spPr>
      </p:pic>
      <p:pic>
        <p:nvPicPr>
          <p:cNvPr id="7" name="图片 6">
            <a:extLst>
              <a:ext uri="{FF2B5EF4-FFF2-40B4-BE49-F238E27FC236}">
                <a16:creationId xmlns:a16="http://schemas.microsoft.com/office/drawing/2014/main" id="{620DEFD9-E2CA-4ABB-8FA0-7A0392B3F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7752" y="2567329"/>
            <a:ext cx="1265160" cy="784190"/>
          </a:xfrm>
          <a:prstGeom prst="rect">
            <a:avLst/>
          </a:prstGeom>
        </p:spPr>
      </p:pic>
      <p:pic>
        <p:nvPicPr>
          <p:cNvPr id="9" name="图片 8">
            <a:extLst>
              <a:ext uri="{FF2B5EF4-FFF2-40B4-BE49-F238E27FC236}">
                <a16:creationId xmlns:a16="http://schemas.microsoft.com/office/drawing/2014/main" id="{891B8620-4111-4200-A8E4-A9F77261D5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5122" y="2538436"/>
            <a:ext cx="894550" cy="890563"/>
          </a:xfrm>
          <a:prstGeom prst="rect">
            <a:avLst/>
          </a:prstGeom>
        </p:spPr>
      </p:pic>
      <p:pic>
        <p:nvPicPr>
          <p:cNvPr id="11" name="图片 10">
            <a:extLst>
              <a:ext uri="{FF2B5EF4-FFF2-40B4-BE49-F238E27FC236}">
                <a16:creationId xmlns:a16="http://schemas.microsoft.com/office/drawing/2014/main" id="{25D64568-E2D8-4B6F-9BD3-376F8D4A8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7103" y="3714694"/>
            <a:ext cx="831765" cy="784191"/>
          </a:xfrm>
          <a:prstGeom prst="rect">
            <a:avLst/>
          </a:prstGeom>
        </p:spPr>
      </p:pic>
      <p:pic>
        <p:nvPicPr>
          <p:cNvPr id="25" name="图片 24">
            <a:extLst>
              <a:ext uri="{FF2B5EF4-FFF2-40B4-BE49-F238E27FC236}">
                <a16:creationId xmlns:a16="http://schemas.microsoft.com/office/drawing/2014/main" id="{9F81B314-5557-48AE-BD5E-A5A4859E87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7113" y="3633243"/>
            <a:ext cx="1070567" cy="1070567"/>
          </a:xfrm>
          <a:prstGeom prst="rect">
            <a:avLst/>
          </a:prstGeom>
        </p:spPr>
      </p:pic>
      <p:pic>
        <p:nvPicPr>
          <p:cNvPr id="27" name="图片 26">
            <a:extLst>
              <a:ext uri="{FF2B5EF4-FFF2-40B4-BE49-F238E27FC236}">
                <a16:creationId xmlns:a16="http://schemas.microsoft.com/office/drawing/2014/main" id="{BBB644FB-4EBE-45EA-91CD-93FA9A5685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11011" y="3674938"/>
            <a:ext cx="894550" cy="894550"/>
          </a:xfrm>
          <a:prstGeom prst="rect">
            <a:avLst/>
          </a:prstGeom>
        </p:spPr>
      </p:pic>
      <p:pic>
        <p:nvPicPr>
          <p:cNvPr id="29" name="图片 28">
            <a:extLst>
              <a:ext uri="{FF2B5EF4-FFF2-40B4-BE49-F238E27FC236}">
                <a16:creationId xmlns:a16="http://schemas.microsoft.com/office/drawing/2014/main" id="{BAA55D3B-8DA1-40EB-A043-63348DA2F6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3640" y="3709612"/>
            <a:ext cx="831765" cy="784191"/>
          </a:xfrm>
          <a:prstGeom prst="rect">
            <a:avLst/>
          </a:prstGeom>
        </p:spPr>
      </p:pic>
      <p:pic>
        <p:nvPicPr>
          <p:cNvPr id="31" name="图片 30">
            <a:extLst>
              <a:ext uri="{FF2B5EF4-FFF2-40B4-BE49-F238E27FC236}">
                <a16:creationId xmlns:a16="http://schemas.microsoft.com/office/drawing/2014/main" id="{D507434F-88FC-4F00-AB60-586D532058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12247" y="1488214"/>
            <a:ext cx="863158" cy="764740"/>
          </a:xfrm>
          <a:prstGeom prst="rect">
            <a:avLst/>
          </a:prstGeom>
        </p:spPr>
      </p:pic>
      <p:pic>
        <p:nvPicPr>
          <p:cNvPr id="33" name="图片 32">
            <a:extLst>
              <a:ext uri="{FF2B5EF4-FFF2-40B4-BE49-F238E27FC236}">
                <a16:creationId xmlns:a16="http://schemas.microsoft.com/office/drawing/2014/main" id="{B0439B88-3608-4681-9C92-D4F656947E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03555" y="1484468"/>
            <a:ext cx="902006" cy="894551"/>
          </a:xfrm>
          <a:prstGeom prst="rect">
            <a:avLst/>
          </a:prstGeom>
        </p:spPr>
      </p:pic>
      <p:pic>
        <p:nvPicPr>
          <p:cNvPr id="35" name="图片 34">
            <a:extLst>
              <a:ext uri="{FF2B5EF4-FFF2-40B4-BE49-F238E27FC236}">
                <a16:creationId xmlns:a16="http://schemas.microsoft.com/office/drawing/2014/main" id="{43DC253E-7994-4F3E-B006-7EBED0E7B5A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07284" y="2618001"/>
            <a:ext cx="902005" cy="902005"/>
          </a:xfrm>
          <a:prstGeom prst="rect">
            <a:avLst/>
          </a:prstGeom>
        </p:spPr>
      </p:pic>
      <p:pic>
        <p:nvPicPr>
          <p:cNvPr id="37" name="图片 36">
            <a:extLst>
              <a:ext uri="{FF2B5EF4-FFF2-40B4-BE49-F238E27FC236}">
                <a16:creationId xmlns:a16="http://schemas.microsoft.com/office/drawing/2014/main" id="{E713CD96-F9A8-40DF-B5F6-DEA1CA224C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29804" y="2586780"/>
            <a:ext cx="863158" cy="764739"/>
          </a:xfrm>
          <a:prstGeom prst="rect">
            <a:avLst/>
          </a:prstGeom>
        </p:spPr>
      </p:pic>
    </p:spTree>
    <p:extLst>
      <p:ext uri="{BB962C8B-B14F-4D97-AF65-F5344CB8AC3E}">
        <p14:creationId xmlns:p14="http://schemas.microsoft.com/office/powerpoint/2010/main" val="371453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4 2.96296E-6 L -0.10885 2.96296E-6 " pathEditMode="relative" rAng="0" ptsTypes="AA">
                                      <p:cBhvr>
                                        <p:cTn id="8" dur="750" spd="-100000" fill="hold"/>
                                        <p:tgtEl>
                                          <p:spTgt spid="17"/>
                                        </p:tgtEl>
                                        <p:attrNameLst>
                                          <p:attrName>ppt_x</p:attrName>
                                          <p:attrName>ppt_y</p:attrName>
                                        </p:attrNameLst>
                                      </p:cBhvr>
                                      <p:rCtr x="-6198" y="0"/>
                                    </p:animMotion>
                                  </p:childTnLst>
                                </p:cTn>
                              </p:par>
                              <p:par>
                                <p:cTn id="9" presetID="35" presetClass="path" presetSubtype="0" accel="50000" decel="50000" fill="hold" grpId="2" nodeType="withEffect">
                                  <p:stCondLst>
                                    <p:cond delay="750"/>
                                  </p:stCondLst>
                                  <p:childTnLst>
                                    <p:animMotion origin="layout" path="M 0.01602 2.96296E-6 L -4.79167E-6 2.96296E-6 " pathEditMode="relative" rAng="0" ptsTypes="AA">
                                      <p:cBhvr>
                                        <p:cTn id="10" dur="750" fill="hold"/>
                                        <p:tgtEl>
                                          <p:spTgt spid="17"/>
                                        </p:tgtEl>
                                        <p:attrNameLst>
                                          <p:attrName>ppt_x</p:attrName>
                                          <p:attrName>ppt_y</p:attrName>
                                        </p:attrNameLst>
                                      </p:cBhvr>
                                      <p:rCtr x="-794" y="0"/>
                                    </p:animMotion>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16"/>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16"/>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1.38778E-17 L 0.11081 1.38778E-17 " pathEditMode="relative" rAng="0" ptsTypes="AA">
                                      <p:cBhvr>
                                        <p:cTn id="20" dur="750" spd="-100000" fill="hold"/>
                                        <p:tgtEl>
                                          <p:spTgt spid="18"/>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1.38778E-17 L -3.54167E-6 1.38778E-17 " pathEditMode="relative" rAng="0" ptsTypes="AA">
                                      <p:cBhvr>
                                        <p:cTn id="22" dur="750" fill="hold"/>
                                        <p:tgtEl>
                                          <p:spTgt spid="18"/>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Effect transition="in" filter="fade">
                                      <p:cBhvr>
                                        <p:cTn id="42" dur="1000"/>
                                        <p:tgtEl>
                                          <p:spTgt spid="13"/>
                                        </p:tgtEl>
                                      </p:cBhvr>
                                    </p:animEffect>
                                  </p:childTnLst>
                                </p:cTn>
                              </p:par>
                              <p:par>
                                <p:cTn id="43" presetID="53" presetClass="entr" presetSubtype="16"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000" fill="hold"/>
                                        <p:tgtEl>
                                          <p:spTgt spid="5"/>
                                        </p:tgtEl>
                                        <p:attrNameLst>
                                          <p:attrName>ppt_w</p:attrName>
                                        </p:attrNameLst>
                                      </p:cBhvr>
                                      <p:tavLst>
                                        <p:tav tm="0">
                                          <p:val>
                                            <p:fltVal val="0"/>
                                          </p:val>
                                        </p:tav>
                                        <p:tav tm="100000">
                                          <p:val>
                                            <p:strVal val="#ppt_w"/>
                                          </p:val>
                                        </p:tav>
                                      </p:tavLst>
                                    </p:anim>
                                    <p:anim calcmode="lin" valueType="num">
                                      <p:cBhvr>
                                        <p:cTn id="46" dur="1000" fill="hold"/>
                                        <p:tgtEl>
                                          <p:spTgt spid="5"/>
                                        </p:tgtEl>
                                        <p:attrNameLst>
                                          <p:attrName>ppt_h</p:attrName>
                                        </p:attrNameLst>
                                      </p:cBhvr>
                                      <p:tavLst>
                                        <p:tav tm="0">
                                          <p:val>
                                            <p:fltVal val="0"/>
                                          </p:val>
                                        </p:tav>
                                        <p:tav tm="100000">
                                          <p:val>
                                            <p:strVal val="#ppt_h"/>
                                          </p:val>
                                        </p:tav>
                                      </p:tavLst>
                                    </p:anim>
                                    <p:animEffect transition="in" filter="fade">
                                      <p:cBhvr>
                                        <p:cTn id="47" dur="1000"/>
                                        <p:tgtEl>
                                          <p:spTgt spid="5"/>
                                        </p:tgtEl>
                                      </p:cBhvr>
                                    </p:animEffect>
                                  </p:childTnLst>
                                </p:cTn>
                              </p:par>
                              <p:par>
                                <p:cTn id="48" presetID="53" presetClass="entr" presetSubtype="16"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1000" fill="hold"/>
                                        <p:tgtEl>
                                          <p:spTgt spid="7"/>
                                        </p:tgtEl>
                                        <p:attrNameLst>
                                          <p:attrName>ppt_w</p:attrName>
                                        </p:attrNameLst>
                                      </p:cBhvr>
                                      <p:tavLst>
                                        <p:tav tm="0">
                                          <p:val>
                                            <p:fltVal val="0"/>
                                          </p:val>
                                        </p:tav>
                                        <p:tav tm="100000">
                                          <p:val>
                                            <p:strVal val="#ppt_w"/>
                                          </p:val>
                                        </p:tav>
                                      </p:tavLst>
                                    </p:anim>
                                    <p:anim calcmode="lin" valueType="num">
                                      <p:cBhvr>
                                        <p:cTn id="51" dur="1000" fill="hold"/>
                                        <p:tgtEl>
                                          <p:spTgt spid="7"/>
                                        </p:tgtEl>
                                        <p:attrNameLst>
                                          <p:attrName>ppt_h</p:attrName>
                                        </p:attrNameLst>
                                      </p:cBhvr>
                                      <p:tavLst>
                                        <p:tav tm="0">
                                          <p:val>
                                            <p:fltVal val="0"/>
                                          </p:val>
                                        </p:tav>
                                        <p:tav tm="100000">
                                          <p:val>
                                            <p:strVal val="#ppt_h"/>
                                          </p:val>
                                        </p:tav>
                                      </p:tavLst>
                                    </p:anim>
                                    <p:animEffect transition="in" filter="fade">
                                      <p:cBhvr>
                                        <p:cTn id="52" dur="1000"/>
                                        <p:tgtEl>
                                          <p:spTgt spid="7"/>
                                        </p:tgtEl>
                                      </p:cBhvr>
                                    </p:animEffect>
                                  </p:childTnLst>
                                </p:cTn>
                              </p:par>
                              <p:par>
                                <p:cTn id="53" presetID="53" presetClass="entr" presetSubtype="16"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1000" fill="hold"/>
                                        <p:tgtEl>
                                          <p:spTgt spid="9"/>
                                        </p:tgtEl>
                                        <p:attrNameLst>
                                          <p:attrName>ppt_w</p:attrName>
                                        </p:attrNameLst>
                                      </p:cBhvr>
                                      <p:tavLst>
                                        <p:tav tm="0">
                                          <p:val>
                                            <p:fltVal val="0"/>
                                          </p:val>
                                        </p:tav>
                                        <p:tav tm="100000">
                                          <p:val>
                                            <p:strVal val="#ppt_w"/>
                                          </p:val>
                                        </p:tav>
                                      </p:tavLst>
                                    </p:anim>
                                    <p:anim calcmode="lin" valueType="num">
                                      <p:cBhvr>
                                        <p:cTn id="56" dur="1000" fill="hold"/>
                                        <p:tgtEl>
                                          <p:spTgt spid="9"/>
                                        </p:tgtEl>
                                        <p:attrNameLst>
                                          <p:attrName>ppt_h</p:attrName>
                                        </p:attrNameLst>
                                      </p:cBhvr>
                                      <p:tavLst>
                                        <p:tav tm="0">
                                          <p:val>
                                            <p:fltVal val="0"/>
                                          </p:val>
                                        </p:tav>
                                        <p:tav tm="100000">
                                          <p:val>
                                            <p:strVal val="#ppt_h"/>
                                          </p:val>
                                        </p:tav>
                                      </p:tavLst>
                                    </p:anim>
                                    <p:animEffect transition="in" filter="fade">
                                      <p:cBhvr>
                                        <p:cTn id="57" dur="1000"/>
                                        <p:tgtEl>
                                          <p:spTgt spid="9"/>
                                        </p:tgtEl>
                                      </p:cBhvr>
                                    </p:animEffect>
                                  </p:childTnLst>
                                </p:cTn>
                              </p:par>
                              <p:par>
                                <p:cTn id="58" presetID="53" presetClass="entr" presetSubtype="16"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1000" fill="hold"/>
                                        <p:tgtEl>
                                          <p:spTgt spid="11"/>
                                        </p:tgtEl>
                                        <p:attrNameLst>
                                          <p:attrName>ppt_w</p:attrName>
                                        </p:attrNameLst>
                                      </p:cBhvr>
                                      <p:tavLst>
                                        <p:tav tm="0">
                                          <p:val>
                                            <p:fltVal val="0"/>
                                          </p:val>
                                        </p:tav>
                                        <p:tav tm="100000">
                                          <p:val>
                                            <p:strVal val="#ppt_w"/>
                                          </p:val>
                                        </p:tav>
                                      </p:tavLst>
                                    </p:anim>
                                    <p:anim calcmode="lin" valueType="num">
                                      <p:cBhvr>
                                        <p:cTn id="61" dur="1000" fill="hold"/>
                                        <p:tgtEl>
                                          <p:spTgt spid="11"/>
                                        </p:tgtEl>
                                        <p:attrNameLst>
                                          <p:attrName>ppt_h</p:attrName>
                                        </p:attrNameLst>
                                      </p:cBhvr>
                                      <p:tavLst>
                                        <p:tav tm="0">
                                          <p:val>
                                            <p:fltVal val="0"/>
                                          </p:val>
                                        </p:tav>
                                        <p:tav tm="100000">
                                          <p:val>
                                            <p:strVal val="#ppt_h"/>
                                          </p:val>
                                        </p:tav>
                                      </p:tavLst>
                                    </p:anim>
                                    <p:animEffect transition="in" filter="fade">
                                      <p:cBhvr>
                                        <p:cTn id="62" dur="1000"/>
                                        <p:tgtEl>
                                          <p:spTgt spid="11"/>
                                        </p:tgtEl>
                                      </p:cBhvr>
                                    </p:animEffect>
                                  </p:childTnLst>
                                </p:cTn>
                              </p:par>
                              <p:par>
                                <p:cTn id="63" presetID="53" presetClass="entr" presetSubtype="16"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1000" fill="hold"/>
                                        <p:tgtEl>
                                          <p:spTgt spid="25"/>
                                        </p:tgtEl>
                                        <p:attrNameLst>
                                          <p:attrName>ppt_w</p:attrName>
                                        </p:attrNameLst>
                                      </p:cBhvr>
                                      <p:tavLst>
                                        <p:tav tm="0">
                                          <p:val>
                                            <p:fltVal val="0"/>
                                          </p:val>
                                        </p:tav>
                                        <p:tav tm="100000">
                                          <p:val>
                                            <p:strVal val="#ppt_w"/>
                                          </p:val>
                                        </p:tav>
                                      </p:tavLst>
                                    </p:anim>
                                    <p:anim calcmode="lin" valueType="num">
                                      <p:cBhvr>
                                        <p:cTn id="66" dur="1000" fill="hold"/>
                                        <p:tgtEl>
                                          <p:spTgt spid="25"/>
                                        </p:tgtEl>
                                        <p:attrNameLst>
                                          <p:attrName>ppt_h</p:attrName>
                                        </p:attrNameLst>
                                      </p:cBhvr>
                                      <p:tavLst>
                                        <p:tav tm="0">
                                          <p:val>
                                            <p:fltVal val="0"/>
                                          </p:val>
                                        </p:tav>
                                        <p:tav tm="100000">
                                          <p:val>
                                            <p:strVal val="#ppt_h"/>
                                          </p:val>
                                        </p:tav>
                                      </p:tavLst>
                                    </p:anim>
                                    <p:animEffect transition="in" filter="fade">
                                      <p:cBhvr>
                                        <p:cTn id="67" dur="1000"/>
                                        <p:tgtEl>
                                          <p:spTgt spid="25"/>
                                        </p:tgtEl>
                                      </p:cBhvr>
                                    </p:animEffect>
                                  </p:childTnLst>
                                </p:cTn>
                              </p:par>
                              <p:par>
                                <p:cTn id="68" presetID="53" presetClass="entr" presetSubtype="16"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1000" fill="hold"/>
                                        <p:tgtEl>
                                          <p:spTgt spid="27"/>
                                        </p:tgtEl>
                                        <p:attrNameLst>
                                          <p:attrName>ppt_w</p:attrName>
                                        </p:attrNameLst>
                                      </p:cBhvr>
                                      <p:tavLst>
                                        <p:tav tm="0">
                                          <p:val>
                                            <p:fltVal val="0"/>
                                          </p:val>
                                        </p:tav>
                                        <p:tav tm="100000">
                                          <p:val>
                                            <p:strVal val="#ppt_w"/>
                                          </p:val>
                                        </p:tav>
                                      </p:tavLst>
                                    </p:anim>
                                    <p:anim calcmode="lin" valueType="num">
                                      <p:cBhvr>
                                        <p:cTn id="71" dur="1000" fill="hold"/>
                                        <p:tgtEl>
                                          <p:spTgt spid="27"/>
                                        </p:tgtEl>
                                        <p:attrNameLst>
                                          <p:attrName>ppt_h</p:attrName>
                                        </p:attrNameLst>
                                      </p:cBhvr>
                                      <p:tavLst>
                                        <p:tav tm="0">
                                          <p:val>
                                            <p:fltVal val="0"/>
                                          </p:val>
                                        </p:tav>
                                        <p:tav tm="100000">
                                          <p:val>
                                            <p:strVal val="#ppt_h"/>
                                          </p:val>
                                        </p:tav>
                                      </p:tavLst>
                                    </p:anim>
                                    <p:animEffect transition="in" filter="fade">
                                      <p:cBhvr>
                                        <p:cTn id="72" dur="1000"/>
                                        <p:tgtEl>
                                          <p:spTgt spid="27"/>
                                        </p:tgtEl>
                                      </p:cBhvr>
                                    </p:animEffect>
                                  </p:childTnLst>
                                </p:cTn>
                              </p:par>
                              <p:par>
                                <p:cTn id="73" presetID="53" presetClass="entr" presetSubtype="16"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p:cTn id="75" dur="1000" fill="hold"/>
                                        <p:tgtEl>
                                          <p:spTgt spid="29"/>
                                        </p:tgtEl>
                                        <p:attrNameLst>
                                          <p:attrName>ppt_w</p:attrName>
                                        </p:attrNameLst>
                                      </p:cBhvr>
                                      <p:tavLst>
                                        <p:tav tm="0">
                                          <p:val>
                                            <p:fltVal val="0"/>
                                          </p:val>
                                        </p:tav>
                                        <p:tav tm="100000">
                                          <p:val>
                                            <p:strVal val="#ppt_w"/>
                                          </p:val>
                                        </p:tav>
                                      </p:tavLst>
                                    </p:anim>
                                    <p:anim calcmode="lin" valueType="num">
                                      <p:cBhvr>
                                        <p:cTn id="76" dur="1000" fill="hold"/>
                                        <p:tgtEl>
                                          <p:spTgt spid="29"/>
                                        </p:tgtEl>
                                        <p:attrNameLst>
                                          <p:attrName>ppt_h</p:attrName>
                                        </p:attrNameLst>
                                      </p:cBhvr>
                                      <p:tavLst>
                                        <p:tav tm="0">
                                          <p:val>
                                            <p:fltVal val="0"/>
                                          </p:val>
                                        </p:tav>
                                        <p:tav tm="100000">
                                          <p:val>
                                            <p:strVal val="#ppt_h"/>
                                          </p:val>
                                        </p:tav>
                                      </p:tavLst>
                                    </p:anim>
                                    <p:animEffect transition="in" filter="fade">
                                      <p:cBhvr>
                                        <p:cTn id="77" dur="1000"/>
                                        <p:tgtEl>
                                          <p:spTgt spid="29"/>
                                        </p:tgtEl>
                                      </p:cBhvr>
                                    </p:animEffect>
                                  </p:childTnLst>
                                </p:cTn>
                              </p:par>
                              <p:par>
                                <p:cTn id="78" presetID="53" presetClass="entr" presetSubtype="16"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p:cTn id="80" dur="1000" fill="hold"/>
                                        <p:tgtEl>
                                          <p:spTgt spid="31"/>
                                        </p:tgtEl>
                                        <p:attrNameLst>
                                          <p:attrName>ppt_w</p:attrName>
                                        </p:attrNameLst>
                                      </p:cBhvr>
                                      <p:tavLst>
                                        <p:tav tm="0">
                                          <p:val>
                                            <p:fltVal val="0"/>
                                          </p:val>
                                        </p:tav>
                                        <p:tav tm="100000">
                                          <p:val>
                                            <p:strVal val="#ppt_w"/>
                                          </p:val>
                                        </p:tav>
                                      </p:tavLst>
                                    </p:anim>
                                    <p:anim calcmode="lin" valueType="num">
                                      <p:cBhvr>
                                        <p:cTn id="81" dur="1000" fill="hold"/>
                                        <p:tgtEl>
                                          <p:spTgt spid="31"/>
                                        </p:tgtEl>
                                        <p:attrNameLst>
                                          <p:attrName>ppt_h</p:attrName>
                                        </p:attrNameLst>
                                      </p:cBhvr>
                                      <p:tavLst>
                                        <p:tav tm="0">
                                          <p:val>
                                            <p:fltVal val="0"/>
                                          </p:val>
                                        </p:tav>
                                        <p:tav tm="100000">
                                          <p:val>
                                            <p:strVal val="#ppt_h"/>
                                          </p:val>
                                        </p:tav>
                                      </p:tavLst>
                                    </p:anim>
                                    <p:animEffect transition="in" filter="fade">
                                      <p:cBhvr>
                                        <p:cTn id="82" dur="1000"/>
                                        <p:tgtEl>
                                          <p:spTgt spid="31"/>
                                        </p:tgtEl>
                                      </p:cBhvr>
                                    </p:animEffect>
                                  </p:childTnLst>
                                </p:cTn>
                              </p:par>
                              <p:par>
                                <p:cTn id="83" presetID="53" presetClass="entr" presetSubtype="16"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p:cTn id="85" dur="1000" fill="hold"/>
                                        <p:tgtEl>
                                          <p:spTgt spid="33"/>
                                        </p:tgtEl>
                                        <p:attrNameLst>
                                          <p:attrName>ppt_w</p:attrName>
                                        </p:attrNameLst>
                                      </p:cBhvr>
                                      <p:tavLst>
                                        <p:tav tm="0">
                                          <p:val>
                                            <p:fltVal val="0"/>
                                          </p:val>
                                        </p:tav>
                                        <p:tav tm="100000">
                                          <p:val>
                                            <p:strVal val="#ppt_w"/>
                                          </p:val>
                                        </p:tav>
                                      </p:tavLst>
                                    </p:anim>
                                    <p:anim calcmode="lin" valueType="num">
                                      <p:cBhvr>
                                        <p:cTn id="86" dur="1000" fill="hold"/>
                                        <p:tgtEl>
                                          <p:spTgt spid="33"/>
                                        </p:tgtEl>
                                        <p:attrNameLst>
                                          <p:attrName>ppt_h</p:attrName>
                                        </p:attrNameLst>
                                      </p:cBhvr>
                                      <p:tavLst>
                                        <p:tav tm="0">
                                          <p:val>
                                            <p:fltVal val="0"/>
                                          </p:val>
                                        </p:tav>
                                        <p:tav tm="100000">
                                          <p:val>
                                            <p:strVal val="#ppt_h"/>
                                          </p:val>
                                        </p:tav>
                                      </p:tavLst>
                                    </p:anim>
                                    <p:animEffect transition="in" filter="fade">
                                      <p:cBhvr>
                                        <p:cTn id="87" dur="1000"/>
                                        <p:tgtEl>
                                          <p:spTgt spid="33"/>
                                        </p:tgtEl>
                                      </p:cBhvr>
                                    </p:animEffect>
                                  </p:childTnLst>
                                </p:cTn>
                              </p:par>
                              <p:par>
                                <p:cTn id="88" presetID="53" presetClass="entr" presetSubtype="16"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p:cTn id="90" dur="1000" fill="hold"/>
                                        <p:tgtEl>
                                          <p:spTgt spid="35"/>
                                        </p:tgtEl>
                                        <p:attrNameLst>
                                          <p:attrName>ppt_w</p:attrName>
                                        </p:attrNameLst>
                                      </p:cBhvr>
                                      <p:tavLst>
                                        <p:tav tm="0">
                                          <p:val>
                                            <p:fltVal val="0"/>
                                          </p:val>
                                        </p:tav>
                                        <p:tav tm="100000">
                                          <p:val>
                                            <p:strVal val="#ppt_w"/>
                                          </p:val>
                                        </p:tav>
                                      </p:tavLst>
                                    </p:anim>
                                    <p:anim calcmode="lin" valueType="num">
                                      <p:cBhvr>
                                        <p:cTn id="91" dur="1000" fill="hold"/>
                                        <p:tgtEl>
                                          <p:spTgt spid="35"/>
                                        </p:tgtEl>
                                        <p:attrNameLst>
                                          <p:attrName>ppt_h</p:attrName>
                                        </p:attrNameLst>
                                      </p:cBhvr>
                                      <p:tavLst>
                                        <p:tav tm="0">
                                          <p:val>
                                            <p:fltVal val="0"/>
                                          </p:val>
                                        </p:tav>
                                        <p:tav tm="100000">
                                          <p:val>
                                            <p:strVal val="#ppt_h"/>
                                          </p:val>
                                        </p:tav>
                                      </p:tavLst>
                                    </p:anim>
                                    <p:animEffect transition="in" filter="fade">
                                      <p:cBhvr>
                                        <p:cTn id="92" dur="1000"/>
                                        <p:tgtEl>
                                          <p:spTgt spid="35"/>
                                        </p:tgtEl>
                                      </p:cBhvr>
                                    </p:animEffect>
                                  </p:childTnLst>
                                </p:cTn>
                              </p:par>
                              <p:par>
                                <p:cTn id="93" presetID="53" presetClass="entr" presetSubtype="16" fill="hold" nodeType="with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p:cTn id="95" dur="1000" fill="hold"/>
                                        <p:tgtEl>
                                          <p:spTgt spid="37"/>
                                        </p:tgtEl>
                                        <p:attrNameLst>
                                          <p:attrName>ppt_w</p:attrName>
                                        </p:attrNameLst>
                                      </p:cBhvr>
                                      <p:tavLst>
                                        <p:tav tm="0">
                                          <p:val>
                                            <p:fltVal val="0"/>
                                          </p:val>
                                        </p:tav>
                                        <p:tav tm="100000">
                                          <p:val>
                                            <p:strVal val="#ppt_w"/>
                                          </p:val>
                                        </p:tav>
                                      </p:tavLst>
                                    </p:anim>
                                    <p:anim calcmode="lin" valueType="num">
                                      <p:cBhvr>
                                        <p:cTn id="96" dur="1000" fill="hold"/>
                                        <p:tgtEl>
                                          <p:spTgt spid="37"/>
                                        </p:tgtEl>
                                        <p:attrNameLst>
                                          <p:attrName>ppt_h</p:attrName>
                                        </p:attrNameLst>
                                      </p:cBhvr>
                                      <p:tavLst>
                                        <p:tav tm="0">
                                          <p:val>
                                            <p:fltVal val="0"/>
                                          </p:val>
                                        </p:tav>
                                        <p:tav tm="100000">
                                          <p:val>
                                            <p:strVal val="#ppt_h"/>
                                          </p:val>
                                        </p:tav>
                                      </p:tavLst>
                                    </p:anim>
                                    <p:animEffect transition="in" filter="fade">
                                      <p:cBhvr>
                                        <p:cTn id="97" dur="1000"/>
                                        <p:tgtEl>
                                          <p:spTgt spid="3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500"/>
                                        <p:tgtEl>
                                          <p:spTgt spid="24"/>
                                        </p:tgtEl>
                                      </p:cBhvr>
                                    </p:animEffect>
                                  </p:childTnLst>
                                </p:cTn>
                              </p:par>
                              <p:par>
                                <p:cTn id="101" presetID="53" presetClass="entr" presetSubtype="16" fill="hold" nodeType="with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p:cTn id="103" dur="1000" fill="hold"/>
                                        <p:tgtEl>
                                          <p:spTgt spid="2"/>
                                        </p:tgtEl>
                                        <p:attrNameLst>
                                          <p:attrName>ppt_w</p:attrName>
                                        </p:attrNameLst>
                                      </p:cBhvr>
                                      <p:tavLst>
                                        <p:tav tm="0">
                                          <p:val>
                                            <p:fltVal val="0"/>
                                          </p:val>
                                        </p:tav>
                                        <p:tav tm="100000">
                                          <p:val>
                                            <p:strVal val="#ppt_w"/>
                                          </p:val>
                                        </p:tav>
                                      </p:tavLst>
                                    </p:anim>
                                    <p:anim calcmode="lin" valueType="num">
                                      <p:cBhvr>
                                        <p:cTn id="104" dur="1000" fill="hold"/>
                                        <p:tgtEl>
                                          <p:spTgt spid="2"/>
                                        </p:tgtEl>
                                        <p:attrNameLst>
                                          <p:attrName>ppt_h</p:attrName>
                                        </p:attrNameLst>
                                      </p:cBhvr>
                                      <p:tavLst>
                                        <p:tav tm="0">
                                          <p:val>
                                            <p:fltVal val="0"/>
                                          </p:val>
                                        </p:tav>
                                        <p:tav tm="100000">
                                          <p:val>
                                            <p:strVal val="#ppt_h"/>
                                          </p:val>
                                        </p:tav>
                                      </p:tavLst>
                                    </p:anim>
                                    <p:animEffect transition="in" filter="fade">
                                      <p:cBhvr>
                                        <p:cTn id="105" dur="1000"/>
                                        <p:tgtEl>
                                          <p:spTgt spid="2"/>
                                        </p:tgtEl>
                                      </p:cBhvr>
                                    </p:animEffect>
                                  </p:childTnLst>
                                </p:cTn>
                              </p:par>
                              <p:par>
                                <p:cTn id="106" presetID="42" presetClass="path" presetSubtype="0" decel="30000" fill="hold" grpId="1" nodeType="withEffect">
                                  <p:stCondLst>
                                    <p:cond delay="0"/>
                                  </p:stCondLst>
                                  <p:childTnLst>
                                    <p:animMotion origin="layout" path="M 0 -0.03981 L 0 0.14815 " pathEditMode="relative" rAng="0" ptsTypes="AA">
                                      <p:cBhvr>
                                        <p:cTn id="107" dur="750" spd="-100000" fill="hold"/>
                                        <p:tgtEl>
                                          <p:spTgt spid="24"/>
                                        </p:tgtEl>
                                        <p:attrNameLst>
                                          <p:attrName>ppt_x</p:attrName>
                                          <p:attrName>ppt_y</p:attrName>
                                        </p:attrNameLst>
                                      </p:cBhvr>
                                      <p:rCtr x="0" y="9398"/>
                                    </p:animMotion>
                                  </p:childTnLst>
                                </p:cTn>
                              </p:par>
                              <p:par>
                                <p:cTn id="108" presetID="42" presetClass="path" presetSubtype="0" accel="30000" decel="30000" fill="hold" grpId="2" nodeType="withEffect">
                                  <p:stCondLst>
                                    <p:cond delay="750"/>
                                  </p:stCondLst>
                                  <p:childTnLst>
                                    <p:animMotion origin="layout" path="M 0 -0.03981 L 0 -2.22222E-6 " pathEditMode="relative" rAng="0" ptsTypes="AA">
                                      <p:cBhvr>
                                        <p:cTn id="109" dur="750" fill="hold"/>
                                        <p:tgtEl>
                                          <p:spTgt spid="24"/>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60FA9176-6883-4B1A-A26F-B7E98167D2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76322" y="1378778"/>
            <a:ext cx="5183159" cy="2460221"/>
          </a:xfrm>
          <a:prstGeom prst="rect">
            <a:avLst/>
          </a:prstGeom>
          <a:blipFill>
            <a:blip r:embed="rId2"/>
            <a:stretch>
              <a:fillRect/>
            </a:stretch>
          </a:blip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文本框 2">
            <a:extLst>
              <a:ext uri="{FF2B5EF4-FFF2-40B4-BE49-F238E27FC236}">
                <a16:creationId xmlns:a16="http://schemas.microsoft.com/office/drawing/2014/main" id="{D2064DB2-71B0-405D-AD53-F70663432FE6}"/>
              </a:ext>
            </a:extLst>
          </p:cNvPr>
          <p:cNvSpPr txBox="1"/>
          <p:nvPr/>
        </p:nvSpPr>
        <p:spPr>
          <a:xfrm rot="10800000" flipV="1">
            <a:off x="3676322" y="4340013"/>
            <a:ext cx="5261656" cy="1569660"/>
          </a:xfrm>
          <a:prstGeom prst="rect">
            <a:avLst/>
          </a:prstGeom>
          <a:noFill/>
        </p:spPr>
        <p:txBody>
          <a:bodyPr wrap="square" rtlCol="0">
            <a:spAutoFit/>
          </a:bodyPr>
          <a:lstStyle/>
          <a:p>
            <a:r>
              <a:rPr lang="zh-CN" altLang="en-US" sz="2400" i="1" noProof="1">
                <a:solidFill>
                  <a:srgbClr val="256090"/>
                </a:solidFill>
                <a:latin typeface="微软雅黑" panose="020B0503020204020204" pitchFamily="34" charset="-122"/>
                <a:ea typeface="微软雅黑" panose="020B0503020204020204" pitchFamily="34" charset="-122"/>
                <a:sym typeface="+mn-ea"/>
              </a:rPr>
              <a:t>       </a:t>
            </a:r>
            <a:r>
              <a:rPr lang="en-US" altLang="zh-CN" sz="2400" dirty="0" err="1">
                <a:solidFill>
                  <a:srgbClr val="256090"/>
                </a:solidFill>
                <a:latin typeface="微软雅黑" panose="020B0503020204020204" pitchFamily="34" charset="-122"/>
                <a:ea typeface="微软雅黑" panose="020B0503020204020204" pitchFamily="34" charset="-122"/>
                <a:sym typeface="+mn-ea"/>
              </a:rPr>
              <a:t>航盛公司生产“航盛”牌汽车电子系列产品包括：车载视听娱乐系统、智能导航及多媒体系统等</a:t>
            </a:r>
            <a:r>
              <a:rPr lang="zh-CN" altLang="en-US" sz="2400" dirty="0">
                <a:solidFill>
                  <a:srgbClr val="256090"/>
                </a:solidFill>
                <a:latin typeface="微软雅黑" panose="020B0503020204020204" pitchFamily="34" charset="-122"/>
                <a:ea typeface="微软雅黑" panose="020B0503020204020204" pitchFamily="34" charset="-122"/>
                <a:sym typeface="+mn-ea"/>
              </a:rPr>
              <a:t>。</a:t>
            </a:r>
            <a:r>
              <a:rPr lang="en-US" altLang="zh-CN" dirty="0">
                <a:solidFill>
                  <a:srgbClr val="256090"/>
                </a:solidFill>
                <a:latin typeface="微软雅黑" panose="020B0503020204020204" pitchFamily="34" charset="-122"/>
                <a:ea typeface="微软雅黑" panose="020B0503020204020204" pitchFamily="34" charset="-122"/>
                <a:sym typeface="+mn-ea"/>
              </a:rPr>
              <a:t> </a:t>
            </a:r>
            <a:r>
              <a:rPr lang="en-US" altLang="zh-CN" sz="2400" dirty="0">
                <a:solidFill>
                  <a:srgbClr val="256090"/>
                </a:solidFill>
                <a:latin typeface="微软雅黑" panose="020B0503020204020204" pitchFamily="34" charset="-122"/>
                <a:ea typeface="微软雅黑" panose="020B0503020204020204" pitchFamily="34" charset="-122"/>
                <a:sym typeface="+mn-ea"/>
              </a:rPr>
              <a:t>国内市场覆盖率达92%，市场占有率达30%。</a:t>
            </a:r>
            <a:endParaRPr lang="zh-CN" altLang="en-US" sz="2400" dirty="0">
              <a:solidFill>
                <a:srgbClr val="256090"/>
              </a:solidFill>
              <a:latin typeface="微软雅黑" panose="020B0503020204020204" pitchFamily="34" charset="-122"/>
              <a:ea typeface="微软雅黑" panose="020B0503020204020204" pitchFamily="34" charset="-122"/>
            </a:endParaRPr>
          </a:p>
        </p:txBody>
      </p:sp>
      <p:sp>
        <p:nvSpPr>
          <p:cNvPr id="16" name="任意多边形 74">
            <a:extLst>
              <a:ext uri="{FF2B5EF4-FFF2-40B4-BE49-F238E27FC236}">
                <a16:creationId xmlns:a16="http://schemas.microsoft.com/office/drawing/2014/main" id="{D836899B-22ED-4883-9F5A-B0BAD60776EA}"/>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7" name="任意多边形 75">
            <a:extLst>
              <a:ext uri="{FF2B5EF4-FFF2-40B4-BE49-F238E27FC236}">
                <a16:creationId xmlns:a16="http://schemas.microsoft.com/office/drawing/2014/main" id="{EDB6551E-4976-4ADC-8124-7D42622F8DF5}"/>
              </a:ext>
            </a:extLst>
          </p:cNvPr>
          <p:cNvSpPr/>
          <p:nvPr/>
        </p:nvSpPr>
        <p:spPr>
          <a:xfrm rot="5400000">
            <a:off x="-595007" y="-319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8" name="任意多边形 78">
            <a:extLst>
              <a:ext uri="{FF2B5EF4-FFF2-40B4-BE49-F238E27FC236}">
                <a16:creationId xmlns:a16="http://schemas.microsoft.com/office/drawing/2014/main" id="{D4317742-9CD1-4F2C-9663-70B7D1FD4308}"/>
              </a:ext>
            </a:extLst>
          </p:cNvPr>
          <p:cNvSpPr/>
          <p:nvPr/>
        </p:nvSpPr>
        <p:spPr>
          <a:xfrm rot="5400000" flipH="1" flipV="1">
            <a:off x="11959462" y="-9018"/>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9" name="矩形 18">
            <a:extLst>
              <a:ext uri="{FF2B5EF4-FFF2-40B4-BE49-F238E27FC236}">
                <a16:creationId xmlns:a16="http://schemas.microsoft.com/office/drawing/2014/main" id="{6D613943-340D-49C3-B8DB-DA7020A42F68}"/>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0" name="矩形 19">
            <a:extLst>
              <a:ext uri="{FF2B5EF4-FFF2-40B4-BE49-F238E27FC236}">
                <a16:creationId xmlns:a16="http://schemas.microsoft.com/office/drawing/2014/main" id="{8CF6EFCE-4882-4AC7-B643-59D2D68EAAC8}"/>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21" name="组合 20">
            <a:extLst>
              <a:ext uri="{FF2B5EF4-FFF2-40B4-BE49-F238E27FC236}">
                <a16:creationId xmlns:a16="http://schemas.microsoft.com/office/drawing/2014/main" id="{9FCD5E41-171C-46F5-8B4E-0A046FA9804F}"/>
              </a:ext>
            </a:extLst>
          </p:cNvPr>
          <p:cNvGrpSpPr/>
          <p:nvPr/>
        </p:nvGrpSpPr>
        <p:grpSpPr>
          <a:xfrm>
            <a:off x="653161" y="91452"/>
            <a:ext cx="4007291" cy="562570"/>
            <a:chOff x="-148730" y="328712"/>
            <a:chExt cx="4007291" cy="562570"/>
          </a:xfrm>
        </p:grpSpPr>
        <p:sp>
          <p:nvSpPr>
            <p:cNvPr id="22" name="TextBox 62">
              <a:extLst>
                <a:ext uri="{FF2B5EF4-FFF2-40B4-BE49-F238E27FC236}">
                  <a16:creationId xmlns:a16="http://schemas.microsoft.com/office/drawing/2014/main" id="{1EEB1A55-2182-44B0-AF67-29999733A66B}"/>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矩形 22">
              <a:extLst>
                <a:ext uri="{FF2B5EF4-FFF2-40B4-BE49-F238E27FC236}">
                  <a16:creationId xmlns:a16="http://schemas.microsoft.com/office/drawing/2014/main" id="{323DCE49-0168-4DF1-8063-EDF4D54CDD8F}"/>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6" name="图片 5">
            <a:extLst>
              <a:ext uri="{FF2B5EF4-FFF2-40B4-BE49-F238E27FC236}">
                <a16:creationId xmlns:a16="http://schemas.microsoft.com/office/drawing/2014/main" id="{AF185385-1033-401F-9502-F03A9CB37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562" y="1378778"/>
            <a:ext cx="2504131" cy="1973240"/>
          </a:xfrm>
          <a:prstGeom prst="rect">
            <a:avLst/>
          </a:prstGeom>
        </p:spPr>
      </p:pic>
      <p:pic>
        <p:nvPicPr>
          <p:cNvPr id="10" name="图片 9">
            <a:extLst>
              <a:ext uri="{FF2B5EF4-FFF2-40B4-BE49-F238E27FC236}">
                <a16:creationId xmlns:a16="http://schemas.microsoft.com/office/drawing/2014/main" id="{65057132-326B-47AE-8A17-9E65D7ED9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111" y="4099173"/>
            <a:ext cx="2504131" cy="2051342"/>
          </a:xfrm>
          <a:prstGeom prst="rect">
            <a:avLst/>
          </a:prstGeom>
        </p:spPr>
      </p:pic>
      <p:pic>
        <p:nvPicPr>
          <p:cNvPr id="28" name="图片 27">
            <a:extLst>
              <a:ext uri="{FF2B5EF4-FFF2-40B4-BE49-F238E27FC236}">
                <a16:creationId xmlns:a16="http://schemas.microsoft.com/office/drawing/2014/main" id="{2FC3FADC-A234-4C47-990F-CEFABD403A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12" y="1409559"/>
            <a:ext cx="2504131" cy="1891961"/>
          </a:xfrm>
          <a:prstGeom prst="rect">
            <a:avLst/>
          </a:prstGeom>
        </p:spPr>
      </p:pic>
      <p:pic>
        <p:nvPicPr>
          <p:cNvPr id="38" name="图片 37">
            <a:extLst>
              <a:ext uri="{FF2B5EF4-FFF2-40B4-BE49-F238E27FC236}">
                <a16:creationId xmlns:a16="http://schemas.microsoft.com/office/drawing/2014/main" id="{185AA5D5-D16B-4F61-954B-75BA579BDC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562" y="4099172"/>
            <a:ext cx="2504131" cy="2051343"/>
          </a:xfrm>
          <a:prstGeom prst="rect">
            <a:avLst/>
          </a:prstGeom>
        </p:spPr>
      </p:pic>
    </p:spTree>
    <p:extLst>
      <p:ext uri="{BB962C8B-B14F-4D97-AF65-F5344CB8AC3E}">
        <p14:creationId xmlns:p14="http://schemas.microsoft.com/office/powerpoint/2010/main" val="386957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4 2.96296E-6 L -0.10885 2.96296E-6 " pathEditMode="relative" rAng="0" ptsTypes="AA">
                                      <p:cBhvr>
                                        <p:cTn id="8" dur="750" spd="-100000" fill="hold"/>
                                        <p:tgtEl>
                                          <p:spTgt spid="17"/>
                                        </p:tgtEl>
                                        <p:attrNameLst>
                                          <p:attrName>ppt_x</p:attrName>
                                          <p:attrName>ppt_y</p:attrName>
                                        </p:attrNameLst>
                                      </p:cBhvr>
                                      <p:rCtr x="-6198" y="0"/>
                                    </p:animMotion>
                                  </p:childTnLst>
                                </p:cTn>
                              </p:par>
                              <p:par>
                                <p:cTn id="9" presetID="35" presetClass="path" presetSubtype="0" accel="50000" decel="50000" fill="hold" grpId="2" nodeType="withEffect">
                                  <p:stCondLst>
                                    <p:cond delay="750"/>
                                  </p:stCondLst>
                                  <p:childTnLst>
                                    <p:animMotion origin="layout" path="M 0.01602 2.96296E-6 L -4.79167E-6 2.96296E-6 " pathEditMode="relative" rAng="0" ptsTypes="AA">
                                      <p:cBhvr>
                                        <p:cTn id="10" dur="750" fill="hold"/>
                                        <p:tgtEl>
                                          <p:spTgt spid="17"/>
                                        </p:tgtEl>
                                        <p:attrNameLst>
                                          <p:attrName>ppt_x</p:attrName>
                                          <p:attrName>ppt_y</p:attrName>
                                        </p:attrNameLst>
                                      </p:cBhvr>
                                      <p:rCtr x="-794" y="0"/>
                                    </p:animMotion>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16"/>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16"/>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1.38778E-17 L 0.11081 1.38778E-17 " pathEditMode="relative" rAng="0" ptsTypes="AA">
                                      <p:cBhvr>
                                        <p:cTn id="20" dur="750" spd="-100000" fill="hold"/>
                                        <p:tgtEl>
                                          <p:spTgt spid="18"/>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1.38778E-17 L -3.54167E-6 1.38778E-17 " pathEditMode="relative" rAng="0" ptsTypes="AA">
                                      <p:cBhvr>
                                        <p:cTn id="22" dur="750" fill="hold"/>
                                        <p:tgtEl>
                                          <p:spTgt spid="18"/>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75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75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75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75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75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childTnLst>
                          </p:cTn>
                        </p:par>
                        <p:par>
                          <p:cTn id="63" fill="hold">
                            <p:stCondLst>
                              <p:cond delay="1750"/>
                            </p:stCondLst>
                            <p:childTnLst>
                              <p:par>
                                <p:cTn id="64" presetID="16" presetClass="entr" presetSubtype="21"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arn(inVertical)">
                                      <p:cBhvr>
                                        <p:cTn id="6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
            <a:extLst>
              <a:ext uri="{FF2B5EF4-FFF2-40B4-BE49-F238E27FC236}">
                <a16:creationId xmlns:a16="http://schemas.microsoft.com/office/drawing/2014/main" id="{0A45B9C4-0662-4D8E-B34E-D699FC825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51172"/>
            <a:ext cx="12191999" cy="490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任意多边形 47">
            <a:extLst>
              <a:ext uri="{FF2B5EF4-FFF2-40B4-BE49-F238E27FC236}">
                <a16:creationId xmlns:a16="http://schemas.microsoft.com/office/drawing/2014/main" id="{9C8CD198-FF50-4349-8B75-56E0D8FB6202}"/>
              </a:ext>
            </a:extLst>
          </p:cNvPr>
          <p:cNvSpPr/>
          <p:nvPr/>
        </p:nvSpPr>
        <p:spPr>
          <a:xfrm>
            <a:off x="0" y="5562600"/>
            <a:ext cx="12192000" cy="2590800"/>
          </a:xfrm>
          <a:custGeom>
            <a:avLst/>
            <a:gdLst>
              <a:gd name="connsiteX0" fmla="*/ 0 w 12192000"/>
              <a:gd name="connsiteY0" fmla="*/ 0 h 2590800"/>
              <a:gd name="connsiteX1" fmla="*/ 12192000 w 12192000"/>
              <a:gd name="connsiteY1" fmla="*/ 0 h 2590800"/>
              <a:gd name="connsiteX2" fmla="*/ 12192000 w 12192000"/>
              <a:gd name="connsiteY2" fmla="*/ 1409698 h 2590800"/>
              <a:gd name="connsiteX3" fmla="*/ 12192000 w 12192000"/>
              <a:gd name="connsiteY3" fmla="*/ 1409700 h 2590800"/>
              <a:gd name="connsiteX4" fmla="*/ 12192000 w 12192000"/>
              <a:gd name="connsiteY4" fmla="*/ 2590800 h 2590800"/>
              <a:gd name="connsiteX5" fmla="*/ 0 w 12192000"/>
              <a:gd name="connsiteY5" fmla="*/ 2590800 h 2590800"/>
              <a:gd name="connsiteX6" fmla="*/ 0 w 12192000"/>
              <a:gd name="connsiteY6" fmla="*/ 1409700 h 2590800"/>
              <a:gd name="connsiteX7" fmla="*/ 0 w 12192000"/>
              <a:gd name="connsiteY7" fmla="*/ 140969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90800">
                <a:moveTo>
                  <a:pt x="0" y="0"/>
                </a:moveTo>
                <a:lnTo>
                  <a:pt x="12192000" y="0"/>
                </a:lnTo>
                <a:lnTo>
                  <a:pt x="12192000" y="1409698"/>
                </a:lnTo>
                <a:lnTo>
                  <a:pt x="12192000" y="1409700"/>
                </a:lnTo>
                <a:lnTo>
                  <a:pt x="12192000" y="2590800"/>
                </a:lnTo>
                <a:lnTo>
                  <a:pt x="0" y="2590800"/>
                </a:lnTo>
                <a:lnTo>
                  <a:pt x="0" y="1409700"/>
                </a:lnTo>
                <a:lnTo>
                  <a:pt x="0" y="1409698"/>
                </a:lnTo>
                <a:close/>
              </a:path>
            </a:pathLst>
          </a:cu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 name="文本框 2">
            <a:extLst>
              <a:ext uri="{FF2B5EF4-FFF2-40B4-BE49-F238E27FC236}">
                <a16:creationId xmlns:a16="http://schemas.microsoft.com/office/drawing/2014/main" id="{D2064DB2-71B0-405D-AD53-F70663432FE6}"/>
              </a:ext>
            </a:extLst>
          </p:cNvPr>
          <p:cNvSpPr txBox="1"/>
          <p:nvPr/>
        </p:nvSpPr>
        <p:spPr>
          <a:xfrm rot="10800000" flipV="1">
            <a:off x="0" y="5703813"/>
            <a:ext cx="12192000" cy="830997"/>
          </a:xfrm>
          <a:prstGeom prst="rect">
            <a:avLst/>
          </a:prstGeom>
          <a:noFill/>
        </p:spPr>
        <p:txBody>
          <a:bodyPr wrap="square" rtlCol="0">
            <a:spAutoFit/>
          </a:bodyPr>
          <a:lstStyle/>
          <a:p>
            <a:r>
              <a:rPr lang="zh-CN" altLang="zh-CN" sz="2400" dirty="0">
                <a:solidFill>
                  <a:schemeClr val="bg1"/>
                </a:solidFill>
                <a:latin typeface="微软雅黑" panose="020B0503020204020204" pitchFamily="34" charset="-122"/>
                <a:ea typeface="微软雅黑" panose="020B0503020204020204" pitchFamily="34" charset="-122"/>
              </a:rPr>
              <a:t>以</a:t>
            </a:r>
            <a:r>
              <a:rPr lang="zh-CN" altLang="zh-CN" sz="2400" b="1" dirty="0">
                <a:solidFill>
                  <a:schemeClr val="bg1"/>
                </a:solidFill>
                <a:latin typeface="微软雅黑" panose="020B0503020204020204" pitchFamily="34" charset="-122"/>
                <a:ea typeface="微软雅黑" panose="020B0503020204020204" pitchFamily="34" charset="-122"/>
              </a:rPr>
              <a:t>海能达</a:t>
            </a:r>
            <a:r>
              <a:rPr lang="zh-CN" altLang="zh-CN" sz="2400" dirty="0">
                <a:solidFill>
                  <a:schemeClr val="bg1"/>
                </a:solidFill>
                <a:latin typeface="微软雅黑" panose="020B0503020204020204" pitchFamily="34" charset="-122"/>
                <a:ea typeface="微软雅黑" panose="020B0503020204020204" pitchFamily="34" charset="-122"/>
              </a:rPr>
              <a:t>为代表的整车改装企业，是目前国内规模较大的军用、民用改装车生产基地，广泛应用于军队、武警、公安、消防、人防等公共安全部门，成为军民融合发展的重要平台。</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6" name="任意多边形 74">
            <a:extLst>
              <a:ext uri="{FF2B5EF4-FFF2-40B4-BE49-F238E27FC236}">
                <a16:creationId xmlns:a16="http://schemas.microsoft.com/office/drawing/2014/main" id="{B509EE10-F339-450B-A73B-529F098C97EF}"/>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7" name="任意多边形 75">
            <a:extLst>
              <a:ext uri="{FF2B5EF4-FFF2-40B4-BE49-F238E27FC236}">
                <a16:creationId xmlns:a16="http://schemas.microsoft.com/office/drawing/2014/main" id="{2F32E210-D361-455A-9429-6E51398EDEA3}"/>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9" name="任意多边形 78">
            <a:extLst>
              <a:ext uri="{FF2B5EF4-FFF2-40B4-BE49-F238E27FC236}">
                <a16:creationId xmlns:a16="http://schemas.microsoft.com/office/drawing/2014/main" id="{67281BF3-7F5D-46FE-9A9E-54FA98F8373D}"/>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0" name="矩形 29">
            <a:extLst>
              <a:ext uri="{FF2B5EF4-FFF2-40B4-BE49-F238E27FC236}">
                <a16:creationId xmlns:a16="http://schemas.microsoft.com/office/drawing/2014/main" id="{C839E8E7-F906-4E9E-B2FF-C43AACB68BF9}"/>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1" name="矩形 30">
            <a:extLst>
              <a:ext uri="{FF2B5EF4-FFF2-40B4-BE49-F238E27FC236}">
                <a16:creationId xmlns:a16="http://schemas.microsoft.com/office/drawing/2014/main" id="{1B41A64F-6A86-4300-A791-7CAF76245CE6}"/>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32" name="组合 31">
            <a:extLst>
              <a:ext uri="{FF2B5EF4-FFF2-40B4-BE49-F238E27FC236}">
                <a16:creationId xmlns:a16="http://schemas.microsoft.com/office/drawing/2014/main" id="{642339E1-7CEC-4A87-80D1-8F0DF287C3EF}"/>
              </a:ext>
            </a:extLst>
          </p:cNvPr>
          <p:cNvGrpSpPr/>
          <p:nvPr/>
        </p:nvGrpSpPr>
        <p:grpSpPr>
          <a:xfrm>
            <a:off x="653161" y="91452"/>
            <a:ext cx="4007291" cy="562570"/>
            <a:chOff x="-148730" y="328712"/>
            <a:chExt cx="4007291" cy="562570"/>
          </a:xfrm>
        </p:grpSpPr>
        <p:sp>
          <p:nvSpPr>
            <p:cNvPr id="33" name="TextBox 62">
              <a:extLst>
                <a:ext uri="{FF2B5EF4-FFF2-40B4-BE49-F238E27FC236}">
                  <a16:creationId xmlns:a16="http://schemas.microsoft.com/office/drawing/2014/main" id="{237ACE74-1A4E-4855-AC6E-9BC0D589EFE2}"/>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矩形 33">
              <a:extLst>
                <a:ext uri="{FF2B5EF4-FFF2-40B4-BE49-F238E27FC236}">
                  <a16:creationId xmlns:a16="http://schemas.microsoft.com/office/drawing/2014/main" id="{71A88F69-23C4-4B72-BC38-F6A4958212BA}"/>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2733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42" presetClass="path" presetSubtype="0" decel="30000" fill="hold" grpId="1" nodeType="withEffect">
                                  <p:stCondLst>
                                    <p:cond delay="0"/>
                                  </p:stCondLst>
                                  <p:childTnLst>
                                    <p:animMotion origin="layout" path="M 0 -0.03981 L 0 0.14815 " pathEditMode="relative" rAng="0" ptsTypes="AA">
                                      <p:cBhvr>
                                        <p:cTn id="14" dur="750" spd="-100000" fill="hold"/>
                                        <p:tgtEl>
                                          <p:spTgt spid="24"/>
                                        </p:tgtEl>
                                        <p:attrNameLst>
                                          <p:attrName>ppt_x</p:attrName>
                                          <p:attrName>ppt_y</p:attrName>
                                        </p:attrNameLst>
                                      </p:cBhvr>
                                      <p:rCtr x="0" y="9398"/>
                                    </p:animMotion>
                                  </p:childTnLst>
                                </p:cTn>
                              </p:par>
                              <p:par>
                                <p:cTn id="15" presetID="42" presetClass="path" presetSubtype="0" accel="30000" decel="30000" fill="hold" grpId="2" nodeType="withEffect">
                                  <p:stCondLst>
                                    <p:cond delay="750"/>
                                  </p:stCondLst>
                                  <p:childTnLst>
                                    <p:animMotion origin="layout" path="M 0 -0.03981 L 0 0 " pathEditMode="relative" rAng="0" ptsTypes="AA">
                                      <p:cBhvr>
                                        <p:cTn id="16" dur="750" fill="hold"/>
                                        <p:tgtEl>
                                          <p:spTgt spid="24"/>
                                        </p:tgtEl>
                                        <p:attrNameLst>
                                          <p:attrName>ppt_x</p:attrName>
                                          <p:attrName>ppt_y</p:attrName>
                                        </p:attrNameLst>
                                      </p:cBhvr>
                                      <p:rCtr x="0" y="1991"/>
                                    </p:animMotion>
                                  </p:childTnLst>
                                </p:cTn>
                              </p:par>
                              <p:par>
                                <p:cTn id="17" presetID="10" presetClass="entr" presetSubtype="0" fill="hold" nodeType="withEffect">
                                  <p:stCondLst>
                                    <p:cond delay="75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63" presetClass="path" presetSubtype="0" decel="50000" fill="hold" grpId="1" nodeType="withEffect">
                                  <p:stCondLst>
                                    <p:cond delay="0"/>
                                  </p:stCondLst>
                                  <p:childTnLst>
                                    <p:animMotion origin="layout" path="M 0.01523 -3.7037E-6 L -0.10885 -3.7037E-6 " pathEditMode="relative" rAng="0" ptsTypes="AA">
                                      <p:cBhvr>
                                        <p:cTn id="23" dur="750" spd="-100000" fill="hold"/>
                                        <p:tgtEl>
                                          <p:spTgt spid="27"/>
                                        </p:tgtEl>
                                        <p:attrNameLst>
                                          <p:attrName>ppt_x</p:attrName>
                                          <p:attrName>ppt_y</p:attrName>
                                        </p:attrNameLst>
                                      </p:cBhvr>
                                      <p:rCtr x="-6211" y="0"/>
                                    </p:animMotion>
                                  </p:childTnLst>
                                </p:cTn>
                              </p:par>
                              <p:par>
                                <p:cTn id="24" presetID="35" presetClass="path" presetSubtype="0" accel="50000" decel="50000" fill="hold" grpId="2" nodeType="withEffect">
                                  <p:stCondLst>
                                    <p:cond delay="750"/>
                                  </p:stCondLst>
                                  <p:childTnLst>
                                    <p:animMotion origin="layout" path="M 0.01601 -3.7037E-6 L 8.33333E-7 -3.7037E-6 " pathEditMode="relative" rAng="0" ptsTypes="AA">
                                      <p:cBhvr>
                                        <p:cTn id="25" dur="750" fill="hold"/>
                                        <p:tgtEl>
                                          <p:spTgt spid="27"/>
                                        </p:tgtEl>
                                        <p:attrNameLst>
                                          <p:attrName>ppt_x</p:attrName>
                                          <p:attrName>ppt_y</p:attrName>
                                        </p:attrNameLst>
                                      </p:cBhvr>
                                      <p:rCtr x="-807" y="0"/>
                                    </p:animMotion>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63" presetClass="path" presetSubtype="0" decel="50000" fill="hold" grpId="1" nodeType="withEffect">
                                  <p:stCondLst>
                                    <p:cond delay="0"/>
                                  </p:stCondLst>
                                  <p:childTnLst>
                                    <p:animMotion origin="layout" path="M 0.01523 4.07407E-6 L -0.10886 4.07407E-6 " pathEditMode="relative" rAng="0" ptsTypes="AA">
                                      <p:cBhvr>
                                        <p:cTn id="29" dur="750" spd="-100000" fill="hold"/>
                                        <p:tgtEl>
                                          <p:spTgt spid="26"/>
                                        </p:tgtEl>
                                        <p:attrNameLst>
                                          <p:attrName>ppt_x</p:attrName>
                                          <p:attrName>ppt_y</p:attrName>
                                        </p:attrNameLst>
                                      </p:cBhvr>
                                      <p:rCtr x="-6198" y="0"/>
                                    </p:animMotion>
                                  </p:childTnLst>
                                </p:cTn>
                              </p:par>
                              <p:par>
                                <p:cTn id="30" presetID="35" presetClass="path" presetSubtype="0" accel="50000" decel="50000" fill="hold" grpId="2" nodeType="withEffect">
                                  <p:stCondLst>
                                    <p:cond delay="750"/>
                                  </p:stCondLst>
                                  <p:childTnLst>
                                    <p:animMotion origin="layout" path="M 0.01601 4.07407E-6 L 2.08333E-6 4.07407E-6 " pathEditMode="relative" rAng="0" ptsTypes="AA">
                                      <p:cBhvr>
                                        <p:cTn id="31" dur="750" fill="hold"/>
                                        <p:tgtEl>
                                          <p:spTgt spid="26"/>
                                        </p:tgtEl>
                                        <p:attrNameLst>
                                          <p:attrName>ppt_x</p:attrName>
                                          <p:attrName>ppt_y</p:attrName>
                                        </p:attrNameLst>
                                      </p:cBhvr>
                                      <p:rCtr x="-807" y="0"/>
                                    </p:animMotion>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63" presetClass="path" presetSubtype="0" decel="50000" fill="hold" grpId="1" nodeType="withEffect">
                                  <p:stCondLst>
                                    <p:cond delay="0"/>
                                  </p:stCondLst>
                                  <p:childTnLst>
                                    <p:animMotion origin="layout" path="M -0.01562 -3.7037E-6 L 0.11081 -3.7037E-6 " pathEditMode="relative" rAng="0" ptsTypes="AA">
                                      <p:cBhvr>
                                        <p:cTn id="35" dur="750" spd="-100000" fill="hold"/>
                                        <p:tgtEl>
                                          <p:spTgt spid="29"/>
                                        </p:tgtEl>
                                        <p:attrNameLst>
                                          <p:attrName>ppt_x</p:attrName>
                                          <p:attrName>ppt_y</p:attrName>
                                        </p:attrNameLst>
                                      </p:cBhvr>
                                      <p:rCtr x="6315" y="0"/>
                                    </p:animMotion>
                                  </p:childTnLst>
                                </p:cTn>
                              </p:par>
                              <p:par>
                                <p:cTn id="36" presetID="35" presetClass="path" presetSubtype="0" accel="50000" decel="50000" fill="hold" grpId="2" nodeType="withEffect">
                                  <p:stCondLst>
                                    <p:cond delay="750"/>
                                  </p:stCondLst>
                                  <p:childTnLst>
                                    <p:animMotion origin="layout" path="M -0.01562 -3.7037E-6 L -2.29167E-6 -3.7037E-6 " pathEditMode="relative" rAng="0" ptsTypes="AA">
                                      <p:cBhvr>
                                        <p:cTn id="37" dur="750" fill="hold"/>
                                        <p:tgtEl>
                                          <p:spTgt spid="29"/>
                                        </p:tgtEl>
                                        <p:attrNameLst>
                                          <p:attrName>ppt_x</p:attrName>
                                          <p:attrName>ppt_y</p:attrName>
                                        </p:attrNameLst>
                                      </p:cBhvr>
                                      <p:rCtr x="781" y="0"/>
                                    </p:animMotion>
                                  </p:childTnLst>
                                </p:cTn>
                              </p:par>
                              <p:par>
                                <p:cTn id="38" presetID="42"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3" grpId="0"/>
      <p:bldP spid="26" grpId="0" animBg="1"/>
      <p:bldP spid="26" grpId="1" animBg="1"/>
      <p:bldP spid="26" grpId="2" animBg="1"/>
      <p:bldP spid="27" grpId="0" animBg="1"/>
      <p:bldP spid="27" grpId="1" animBg="1"/>
      <p:bldP spid="27" grpId="2" animBg="1"/>
      <p:bldP spid="29" grpId="0" animBg="1"/>
      <p:bldP spid="29" grpId="1" animBg="1"/>
      <p:bldP spid="29" grpId="2"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任意多边形 74"/>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6" name="任意多边形 75"/>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9" name="任意多边形 78"/>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6" name="矩形 65">
            <a:extLst>
              <a:ext uri="{FF2B5EF4-FFF2-40B4-BE49-F238E27FC236}">
                <a16:creationId xmlns:a16="http://schemas.microsoft.com/office/drawing/2014/main" id="{8C2DADB0-4ED3-4B95-8CA2-DDFE45F0EA59}"/>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7" name="矩形 66">
            <a:extLst>
              <a:ext uri="{FF2B5EF4-FFF2-40B4-BE49-F238E27FC236}">
                <a16:creationId xmlns:a16="http://schemas.microsoft.com/office/drawing/2014/main" id="{10CECE5F-6A50-4BE7-AB3B-BAA017CD7BE8}"/>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68" name="组合 67">
            <a:extLst>
              <a:ext uri="{FF2B5EF4-FFF2-40B4-BE49-F238E27FC236}">
                <a16:creationId xmlns:a16="http://schemas.microsoft.com/office/drawing/2014/main" id="{6D1919F0-09C7-49C7-9A26-21E9CAB95D43}"/>
              </a:ext>
            </a:extLst>
          </p:cNvPr>
          <p:cNvGrpSpPr/>
          <p:nvPr/>
        </p:nvGrpSpPr>
        <p:grpSpPr>
          <a:xfrm>
            <a:off x="653161" y="91452"/>
            <a:ext cx="4007291" cy="562570"/>
            <a:chOff x="-148730" y="328712"/>
            <a:chExt cx="4007291" cy="562570"/>
          </a:xfrm>
        </p:grpSpPr>
        <p:sp>
          <p:nvSpPr>
            <p:cNvPr id="69" name="TextBox 62">
              <a:extLst>
                <a:ext uri="{FF2B5EF4-FFF2-40B4-BE49-F238E27FC236}">
                  <a16:creationId xmlns:a16="http://schemas.microsoft.com/office/drawing/2014/main" id="{264A1236-3278-4873-8480-AFA62B78E5F6}"/>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矩形 69">
              <a:extLst>
                <a:ext uri="{FF2B5EF4-FFF2-40B4-BE49-F238E27FC236}">
                  <a16:creationId xmlns:a16="http://schemas.microsoft.com/office/drawing/2014/main" id="{934AE949-699E-4257-B5C0-F8A16594B490}"/>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矩形 12">
            <a:extLst>
              <a:ext uri="{FF2B5EF4-FFF2-40B4-BE49-F238E27FC236}">
                <a16:creationId xmlns:a16="http://schemas.microsoft.com/office/drawing/2014/main" id="{7523BFD9-B0AB-431F-95BB-695BC3ED6646}"/>
              </a:ext>
            </a:extLst>
          </p:cNvPr>
          <p:cNvSpPr/>
          <p:nvPr/>
        </p:nvSpPr>
        <p:spPr>
          <a:xfrm>
            <a:off x="4440739" y="3013501"/>
            <a:ext cx="3310522" cy="830997"/>
          </a:xfrm>
          <a:prstGeom prst="rect">
            <a:avLst/>
          </a:prstGeom>
          <a:noFill/>
        </p:spPr>
        <p:txBody>
          <a:bodyPr wrap="none" lIns="91440" tIns="45720" rIns="91440" bIns="45720">
            <a:spAutoFit/>
          </a:bodyPr>
          <a:lstStyle/>
          <a:p>
            <a:pPr algn="ctr"/>
            <a:r>
              <a:rPr lang="zh-CN" altLang="en-US" sz="4800" b="1" kern="100" cap="none" spc="50" dirty="0">
                <a:ln w="0"/>
                <a:solidFill>
                  <a:srgbClr val="2F79B7"/>
                </a:solidFill>
                <a:effectLst>
                  <a:innerShdw blurRad="63500" dist="50800" dir="13500000">
                    <a:srgbClr val="000000">
                      <a:alpha val="50000"/>
                    </a:srgbClr>
                  </a:innerShdw>
                </a:effectLst>
                <a:ea typeface="楷体_GB2312"/>
                <a:cs typeface="楷体_GB2312"/>
              </a:rPr>
              <a:t>光电子</a:t>
            </a:r>
            <a:r>
              <a:rPr lang="zh-CN" altLang="zh-CN" sz="4800" b="1" kern="100" cap="none" spc="50" dirty="0">
                <a:ln w="0"/>
                <a:solidFill>
                  <a:srgbClr val="2F79B7"/>
                </a:solidFill>
                <a:effectLst>
                  <a:innerShdw blurRad="63500" dist="50800" dir="13500000">
                    <a:srgbClr val="000000">
                      <a:alpha val="50000"/>
                    </a:srgbClr>
                  </a:innerShdw>
                </a:effectLst>
                <a:ea typeface="楷体_GB2312"/>
                <a:cs typeface="楷体_GB2312"/>
              </a:rPr>
              <a:t>产业</a:t>
            </a:r>
            <a:endParaRPr lang="zh-CN" altLang="en-US" sz="4800" b="1" cap="none" spc="50" dirty="0">
              <a:ln w="0"/>
              <a:solidFill>
                <a:srgbClr val="2F79B7"/>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66231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76"/>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76"/>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75"/>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75"/>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79"/>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79"/>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1000"/>
                                        <p:tgtEl>
                                          <p:spTgt spid="66"/>
                                        </p:tgtEl>
                                      </p:cBhvr>
                                    </p:animEffect>
                                    <p:anim calcmode="lin" valueType="num">
                                      <p:cBhvr>
                                        <p:cTn id="26" dur="1000" fill="hold"/>
                                        <p:tgtEl>
                                          <p:spTgt spid="66"/>
                                        </p:tgtEl>
                                        <p:attrNameLst>
                                          <p:attrName>ppt_x</p:attrName>
                                        </p:attrNameLst>
                                      </p:cBhvr>
                                      <p:tavLst>
                                        <p:tav tm="0">
                                          <p:val>
                                            <p:strVal val="#ppt_x"/>
                                          </p:val>
                                        </p:tav>
                                        <p:tav tm="100000">
                                          <p:val>
                                            <p:strVal val="#ppt_x"/>
                                          </p:val>
                                        </p:tav>
                                      </p:tavLst>
                                    </p:anim>
                                    <p:anim calcmode="lin" valueType="num">
                                      <p:cBhvr>
                                        <p:cTn id="27" dur="1000" fill="hold"/>
                                        <p:tgtEl>
                                          <p:spTgt spid="6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1000"/>
                                        <p:tgtEl>
                                          <p:spTgt spid="67"/>
                                        </p:tgtEl>
                                      </p:cBhvr>
                                    </p:animEffect>
                                    <p:anim calcmode="lin" valueType="num">
                                      <p:cBhvr>
                                        <p:cTn id="31" dur="1000" fill="hold"/>
                                        <p:tgtEl>
                                          <p:spTgt spid="67"/>
                                        </p:tgtEl>
                                        <p:attrNameLst>
                                          <p:attrName>ppt_x</p:attrName>
                                        </p:attrNameLst>
                                      </p:cBhvr>
                                      <p:tavLst>
                                        <p:tav tm="0">
                                          <p:val>
                                            <p:strVal val="#ppt_x"/>
                                          </p:val>
                                        </p:tav>
                                        <p:tav tm="100000">
                                          <p:val>
                                            <p:strVal val="#ppt_x"/>
                                          </p:val>
                                        </p:tav>
                                      </p:tavLst>
                                    </p:anim>
                                    <p:anim calcmode="lin" valueType="num">
                                      <p:cBhvr>
                                        <p:cTn id="32" dur="1000" fill="hold"/>
                                        <p:tgtEl>
                                          <p:spTgt spid="6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1000" fill="hold"/>
                                        <p:tgtEl>
                                          <p:spTgt spid="13"/>
                                        </p:tgtEl>
                                        <p:attrNameLst>
                                          <p:attrName>ppt_x</p:attrName>
                                        </p:attrNameLst>
                                      </p:cBhvr>
                                      <p:tavLst>
                                        <p:tav tm="0">
                                          <p:val>
                                            <p:strVal val="#ppt_x"/>
                                          </p:val>
                                        </p:tav>
                                        <p:tav tm="100000">
                                          <p:val>
                                            <p:strVal val="#ppt_x"/>
                                          </p:val>
                                        </p:tav>
                                      </p:tavLst>
                                    </p:anim>
                                    <p:anim calcmode="lin" valueType="num">
                                      <p:cBhvr additive="base">
                                        <p:cTn id="4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5" grpId="2" animBg="1"/>
      <p:bldP spid="76" grpId="0" animBg="1"/>
      <p:bldP spid="76" grpId="1" animBg="1"/>
      <p:bldP spid="76" grpId="2" animBg="1"/>
      <p:bldP spid="79" grpId="0" animBg="1"/>
      <p:bldP spid="79" grpId="1" animBg="1"/>
      <p:bldP spid="79" grpId="2" animBg="1"/>
      <p:bldP spid="66" grpId="0" animBg="1"/>
      <p:bldP spid="67"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任意多边形 47">
            <a:extLst>
              <a:ext uri="{FF2B5EF4-FFF2-40B4-BE49-F238E27FC236}">
                <a16:creationId xmlns:a16="http://schemas.microsoft.com/office/drawing/2014/main" id="{1C3BF1DB-56F2-478A-B7D0-B778E3A46C83}"/>
              </a:ext>
            </a:extLst>
          </p:cNvPr>
          <p:cNvSpPr/>
          <p:nvPr/>
        </p:nvSpPr>
        <p:spPr>
          <a:xfrm>
            <a:off x="0" y="5562600"/>
            <a:ext cx="12192000" cy="2590800"/>
          </a:xfrm>
          <a:custGeom>
            <a:avLst/>
            <a:gdLst>
              <a:gd name="connsiteX0" fmla="*/ 0 w 12192000"/>
              <a:gd name="connsiteY0" fmla="*/ 0 h 2590800"/>
              <a:gd name="connsiteX1" fmla="*/ 12192000 w 12192000"/>
              <a:gd name="connsiteY1" fmla="*/ 0 h 2590800"/>
              <a:gd name="connsiteX2" fmla="*/ 12192000 w 12192000"/>
              <a:gd name="connsiteY2" fmla="*/ 1409698 h 2590800"/>
              <a:gd name="connsiteX3" fmla="*/ 12192000 w 12192000"/>
              <a:gd name="connsiteY3" fmla="*/ 1409700 h 2590800"/>
              <a:gd name="connsiteX4" fmla="*/ 12192000 w 12192000"/>
              <a:gd name="connsiteY4" fmla="*/ 2590800 h 2590800"/>
              <a:gd name="connsiteX5" fmla="*/ 0 w 12192000"/>
              <a:gd name="connsiteY5" fmla="*/ 2590800 h 2590800"/>
              <a:gd name="connsiteX6" fmla="*/ 0 w 12192000"/>
              <a:gd name="connsiteY6" fmla="*/ 1409700 h 2590800"/>
              <a:gd name="connsiteX7" fmla="*/ 0 w 12192000"/>
              <a:gd name="connsiteY7" fmla="*/ 140969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90800">
                <a:moveTo>
                  <a:pt x="0" y="0"/>
                </a:moveTo>
                <a:lnTo>
                  <a:pt x="12192000" y="0"/>
                </a:lnTo>
                <a:lnTo>
                  <a:pt x="12192000" y="1409698"/>
                </a:lnTo>
                <a:lnTo>
                  <a:pt x="12192000" y="1409700"/>
                </a:lnTo>
                <a:lnTo>
                  <a:pt x="12192000" y="2590800"/>
                </a:lnTo>
                <a:lnTo>
                  <a:pt x="0" y="2590800"/>
                </a:lnTo>
                <a:lnTo>
                  <a:pt x="0" y="1409700"/>
                </a:lnTo>
                <a:lnTo>
                  <a:pt x="0" y="1409698"/>
                </a:lnTo>
                <a:close/>
              </a:path>
            </a:pathLst>
          </a:cu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pic>
        <p:nvPicPr>
          <p:cNvPr id="4" name="图片 3">
            <a:extLst>
              <a:ext uri="{FF2B5EF4-FFF2-40B4-BE49-F238E27FC236}">
                <a16:creationId xmlns:a16="http://schemas.microsoft.com/office/drawing/2014/main" id="{91E8DE0B-F45A-4874-B223-096EBE76E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18" y="1892738"/>
            <a:ext cx="4007291" cy="2765763"/>
          </a:xfrm>
          <a:prstGeom prst="rect">
            <a:avLst/>
          </a:prstGeom>
        </p:spPr>
      </p:pic>
      <p:sp>
        <p:nvSpPr>
          <p:cNvPr id="5" name="任意多边形 74">
            <a:extLst>
              <a:ext uri="{FF2B5EF4-FFF2-40B4-BE49-F238E27FC236}">
                <a16:creationId xmlns:a16="http://schemas.microsoft.com/office/drawing/2014/main" id="{65805434-CE96-4FB4-A491-90139D68D124}"/>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 name="任意多边形 75">
            <a:extLst>
              <a:ext uri="{FF2B5EF4-FFF2-40B4-BE49-F238E27FC236}">
                <a16:creationId xmlns:a16="http://schemas.microsoft.com/office/drawing/2014/main" id="{4810DDE7-3598-458C-926E-C2E72589F26E}"/>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 name="任意多边形 78">
            <a:extLst>
              <a:ext uri="{FF2B5EF4-FFF2-40B4-BE49-F238E27FC236}">
                <a16:creationId xmlns:a16="http://schemas.microsoft.com/office/drawing/2014/main" id="{A4278411-5873-423D-BBF9-47017B867005}"/>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8" name="矩形 7">
            <a:extLst>
              <a:ext uri="{FF2B5EF4-FFF2-40B4-BE49-F238E27FC236}">
                <a16:creationId xmlns:a16="http://schemas.microsoft.com/office/drawing/2014/main" id="{E8B46F4F-C233-4416-87E0-AC233A7EFED2}"/>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9" name="矩形 8">
            <a:extLst>
              <a:ext uri="{FF2B5EF4-FFF2-40B4-BE49-F238E27FC236}">
                <a16:creationId xmlns:a16="http://schemas.microsoft.com/office/drawing/2014/main" id="{303CBE0E-DBD3-49AA-9FE4-64B87AC1A899}"/>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10" name="组合 9">
            <a:extLst>
              <a:ext uri="{FF2B5EF4-FFF2-40B4-BE49-F238E27FC236}">
                <a16:creationId xmlns:a16="http://schemas.microsoft.com/office/drawing/2014/main" id="{3AB2D6B6-9D11-4EDE-9A71-8CAA17C9CFB8}"/>
              </a:ext>
            </a:extLst>
          </p:cNvPr>
          <p:cNvGrpSpPr/>
          <p:nvPr/>
        </p:nvGrpSpPr>
        <p:grpSpPr>
          <a:xfrm>
            <a:off x="653161" y="91452"/>
            <a:ext cx="4007291" cy="562570"/>
            <a:chOff x="-148730" y="328712"/>
            <a:chExt cx="4007291" cy="562570"/>
          </a:xfrm>
        </p:grpSpPr>
        <p:sp>
          <p:nvSpPr>
            <p:cNvPr id="11" name="TextBox 62">
              <a:extLst>
                <a:ext uri="{FF2B5EF4-FFF2-40B4-BE49-F238E27FC236}">
                  <a16:creationId xmlns:a16="http://schemas.microsoft.com/office/drawing/2014/main" id="{3AEE9BD5-AE1C-48E8-8C98-127F79E958A5}"/>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矩形 11">
              <a:extLst>
                <a:ext uri="{FF2B5EF4-FFF2-40B4-BE49-F238E27FC236}">
                  <a16:creationId xmlns:a16="http://schemas.microsoft.com/office/drawing/2014/main" id="{EE767621-8631-4B45-9958-F5FDB344096D}"/>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4" name="图片 13">
            <a:extLst>
              <a:ext uri="{FF2B5EF4-FFF2-40B4-BE49-F238E27FC236}">
                <a16:creationId xmlns:a16="http://schemas.microsoft.com/office/drawing/2014/main" id="{8898F952-406F-484A-AB39-A958B0404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8477" y="1938285"/>
            <a:ext cx="3647104" cy="2765795"/>
          </a:xfrm>
          <a:prstGeom prst="rect">
            <a:avLst/>
          </a:prstGeom>
        </p:spPr>
      </p:pic>
      <p:sp>
        <p:nvSpPr>
          <p:cNvPr id="15" name="文本框 14">
            <a:extLst>
              <a:ext uri="{FF2B5EF4-FFF2-40B4-BE49-F238E27FC236}">
                <a16:creationId xmlns:a16="http://schemas.microsoft.com/office/drawing/2014/main" id="{49420606-7C9A-4761-BC69-0D0A07669C60}"/>
              </a:ext>
            </a:extLst>
          </p:cNvPr>
          <p:cNvSpPr txBox="1"/>
          <p:nvPr/>
        </p:nvSpPr>
        <p:spPr>
          <a:xfrm>
            <a:off x="-81279" y="5672083"/>
            <a:ext cx="12273279" cy="1107996"/>
          </a:xfrm>
          <a:prstGeom prst="rect">
            <a:avLst/>
          </a:prstGeom>
          <a:noFill/>
        </p:spPr>
        <p:txBody>
          <a:bodyPr wrap="square" rtlCol="0">
            <a:spAutoFit/>
          </a:bodyPr>
          <a:lstStyle/>
          <a:p>
            <a:r>
              <a:rPr lang="en-US" altLang="zh-CN" sz="2200" dirty="0">
                <a:solidFill>
                  <a:schemeClr val="bg1"/>
                </a:solidFill>
                <a:latin typeface="微软雅黑" panose="020B0503020204020204" pitchFamily="34" charset="-122"/>
                <a:ea typeface="微软雅黑" panose="020B0503020204020204" pitchFamily="34" charset="-122"/>
              </a:rPr>
              <a:t>       </a:t>
            </a:r>
            <a:r>
              <a:rPr lang="zh-CN" altLang="en-US" sz="2200" dirty="0">
                <a:solidFill>
                  <a:schemeClr val="bg1"/>
                </a:solidFill>
                <a:latin typeface="微软雅黑" panose="020B0503020204020204" pitchFamily="34" charset="-122"/>
                <a:ea typeface="微软雅黑" panose="020B0503020204020204" pitchFamily="34" charset="-122"/>
              </a:rPr>
              <a:t>中科院半导体研究所与鹤壁市政府、开发区管委会合作，依托其科研和人才优势，结合鹤壁市电子信息产业发展基础，派出30余名专家作为常驻研发人员，在鹤壁经济技术开发区建设了中科院半导体所河南研究院</a:t>
            </a:r>
            <a:r>
              <a:rPr lang="en-US" altLang="zh-CN" sz="2200" dirty="0">
                <a:solidFill>
                  <a:schemeClr val="bg1"/>
                </a:solidFill>
                <a:latin typeface="微软雅黑" panose="020B0503020204020204" pitchFamily="34" charset="-122"/>
                <a:ea typeface="微软雅黑" panose="020B0503020204020204" pitchFamily="34" charset="-122"/>
              </a:rPr>
              <a:t>.</a:t>
            </a:r>
            <a:endParaRPr lang="zh-CN" altLang="en-US" sz="2200" dirty="0">
              <a:solidFill>
                <a:schemeClr val="bg1"/>
              </a:solidFill>
              <a:latin typeface="微软雅黑" panose="020B0503020204020204" pitchFamily="34" charset="-122"/>
              <a:ea typeface="微软雅黑" panose="020B0503020204020204" pitchFamily="34" charset="-122"/>
            </a:endParaRPr>
          </a:p>
        </p:txBody>
      </p:sp>
      <p:pic>
        <p:nvPicPr>
          <p:cNvPr id="64" name="图片 63" descr="330394-14111511301079">
            <a:extLst>
              <a:ext uri="{FF2B5EF4-FFF2-40B4-BE49-F238E27FC236}">
                <a16:creationId xmlns:a16="http://schemas.microsoft.com/office/drawing/2014/main" id="{0DC643DA-ED5F-473D-ADC8-8111AF491E16}"/>
              </a:ext>
            </a:extLst>
          </p:cNvPr>
          <p:cNvPicPr>
            <a:picLocks noChangeAspect="1"/>
          </p:cNvPicPr>
          <p:nvPr/>
        </p:nvPicPr>
        <p:blipFill>
          <a:blip r:embed="rId4"/>
          <a:srcRect b="6466"/>
          <a:stretch>
            <a:fillRect/>
          </a:stretch>
        </p:blipFill>
        <p:spPr>
          <a:xfrm>
            <a:off x="4317625" y="1943365"/>
            <a:ext cx="3894140" cy="2765763"/>
          </a:xfrm>
          <a:prstGeom prst="rect">
            <a:avLst/>
          </a:prstGeom>
        </p:spPr>
      </p:pic>
    </p:spTree>
    <p:extLst>
      <p:ext uri="{BB962C8B-B14F-4D97-AF65-F5344CB8AC3E}">
        <p14:creationId xmlns:p14="http://schemas.microsoft.com/office/powerpoint/2010/main" val="32756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6"/>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6"/>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5"/>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5"/>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7"/>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7"/>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childTnLst>
                                </p:cTn>
                              </p:par>
                              <p:par>
                                <p:cTn id="41" presetID="42" presetClass="path" presetSubtype="0" decel="30000" fill="hold" grpId="1" nodeType="withEffect">
                                  <p:stCondLst>
                                    <p:cond delay="0"/>
                                  </p:stCondLst>
                                  <p:childTnLst>
                                    <p:animMotion origin="layout" path="M 0 -0.03981 L 0 0.14815 " pathEditMode="relative" rAng="0" ptsTypes="AA">
                                      <p:cBhvr>
                                        <p:cTn id="42" dur="750" spd="-100000" fill="hold"/>
                                        <p:tgtEl>
                                          <p:spTgt spid="67"/>
                                        </p:tgtEl>
                                        <p:attrNameLst>
                                          <p:attrName>ppt_x</p:attrName>
                                          <p:attrName>ppt_y</p:attrName>
                                        </p:attrNameLst>
                                      </p:cBhvr>
                                      <p:rCtr x="0" y="9398"/>
                                    </p:animMotion>
                                  </p:childTnLst>
                                </p:cTn>
                              </p:par>
                              <p:par>
                                <p:cTn id="43" presetID="42" presetClass="path" presetSubtype="0" accel="30000" decel="30000" fill="hold" grpId="2" nodeType="withEffect">
                                  <p:stCondLst>
                                    <p:cond delay="750"/>
                                  </p:stCondLst>
                                  <p:childTnLst>
                                    <p:animMotion origin="layout" path="M 0 -0.03981 L 0 0 " pathEditMode="relative" rAng="0" ptsTypes="AA">
                                      <p:cBhvr>
                                        <p:cTn id="44" dur="750" fill="hold"/>
                                        <p:tgtEl>
                                          <p:spTgt spid="67"/>
                                        </p:tgtEl>
                                        <p:attrNameLst>
                                          <p:attrName>ppt_x</p:attrName>
                                          <p:attrName>ppt_y</p:attrName>
                                        </p:attrNameLst>
                                      </p:cBhvr>
                                      <p:rCtr x="0" y="1991"/>
                                    </p:animMotion>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22" presetClass="entr" presetSubtype="4"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00"/>
                                        <p:tgtEl>
                                          <p:spTgt spid="4"/>
                                        </p:tgtEl>
                                      </p:cBhvr>
                                    </p:animEffect>
                                  </p:childTnLst>
                                </p:cTn>
                              </p:par>
                              <p:par>
                                <p:cTn id="52" presetID="22" presetClass="entr" presetSubtype="4" fill="hold"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down)">
                                      <p:cBhvr>
                                        <p:cTn id="54" dur="500"/>
                                        <p:tgtEl>
                                          <p:spTgt spid="64"/>
                                        </p:tgtEl>
                                      </p:cBhvr>
                                    </p:animEffect>
                                  </p:childTnLst>
                                </p:cTn>
                              </p:par>
                              <p:par>
                                <p:cTn id="55" presetID="2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7" grpId="1" animBg="1"/>
      <p:bldP spid="67"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9"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649520" y="2033588"/>
            <a:ext cx="2800764" cy="2800762"/>
          </a:xfrm>
          <a:prstGeom prst="ellipse">
            <a:avLst/>
          </a:prstGeom>
          <a:noFill/>
          <a:ln w="19050">
            <a:solidFill>
              <a:schemeClr val="accent2">
                <a:alpha val="96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 name="椭圆 3"/>
          <p:cNvSpPr/>
          <p:nvPr/>
        </p:nvSpPr>
        <p:spPr>
          <a:xfrm>
            <a:off x="3824146" y="2114475"/>
            <a:ext cx="363380" cy="363380"/>
          </a:xfrm>
          <a:prstGeom prst="ellipse">
            <a:avLst/>
          </a:prstGeom>
          <a:noFill/>
          <a:ln>
            <a:solidFill>
              <a:schemeClr val="accent2">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 name="椭圆 4"/>
          <p:cNvSpPr/>
          <p:nvPr/>
        </p:nvSpPr>
        <p:spPr>
          <a:xfrm>
            <a:off x="1744507" y="4100979"/>
            <a:ext cx="253254" cy="253254"/>
          </a:xfrm>
          <a:prstGeom prst="ellipse">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 name="椭圆 5"/>
          <p:cNvSpPr/>
          <p:nvPr/>
        </p:nvSpPr>
        <p:spPr>
          <a:xfrm>
            <a:off x="3937990" y="4672268"/>
            <a:ext cx="162082" cy="162082"/>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 name="文本框 1"/>
          <p:cNvSpPr txBox="1"/>
          <p:nvPr/>
        </p:nvSpPr>
        <p:spPr>
          <a:xfrm>
            <a:off x="1119501" y="2977244"/>
            <a:ext cx="3860800" cy="769441"/>
          </a:xfrm>
          <a:prstGeom prst="rect">
            <a:avLst/>
          </a:prstGeom>
          <a:noFill/>
        </p:spPr>
        <p:txBody>
          <a:bodyPr wrap="square" rtlCol="0">
            <a:spAutoFit/>
          </a:bodyPr>
          <a:lstStyle/>
          <a:p>
            <a:pPr algn="ctr"/>
            <a:r>
              <a:rPr lang="zh-CN" altLang="en-US" sz="4400" dirty="0">
                <a:solidFill>
                  <a:schemeClr val="accent2"/>
                </a:solidFill>
                <a:latin typeface="华文细黑" panose="02010600040101010101" pitchFamily="2" charset="-122"/>
                <a:ea typeface="微软雅黑" panose="020B0503020204020204" pitchFamily="34" charset="-122"/>
                <a:sym typeface="华文细黑" panose="02010600040101010101" pitchFamily="2" charset="-122"/>
              </a:rPr>
              <a:t>概要</a:t>
            </a:r>
          </a:p>
        </p:txBody>
      </p:sp>
      <p:sp>
        <p:nvSpPr>
          <p:cNvPr id="47" name="[动画大师]_TextBox 49"/>
          <p:cNvSpPr txBox="1"/>
          <p:nvPr/>
        </p:nvSpPr>
        <p:spPr>
          <a:xfrm>
            <a:off x="6287312" y="1192357"/>
            <a:ext cx="4572666" cy="646331"/>
          </a:xfrm>
          <a:prstGeom prst="rect">
            <a:avLst/>
          </a:prstGeom>
          <a:noFill/>
        </p:spPr>
        <p:txBody>
          <a:bodyPr wrap="square" rtlCol="0">
            <a:spAutoFit/>
          </a:bodyPr>
          <a:lstStyle/>
          <a:p>
            <a:r>
              <a:rPr lang="zh-CN" altLang="en-US" sz="3600" dirty="0">
                <a:solidFill>
                  <a:schemeClr val="accent2">
                    <a:alpha val="90000"/>
                  </a:schemeClr>
                </a:solidFill>
                <a:latin typeface="华文细黑" panose="02010600040101010101" pitchFamily="2" charset="-122"/>
                <a:ea typeface="微软雅黑" panose="020B0503020204020204" pitchFamily="34" charset="-122"/>
                <a:sym typeface="华文细黑" panose="02010600040101010101" pitchFamily="2" charset="-122"/>
              </a:rPr>
              <a:t>一、开发区基本情况</a:t>
            </a:r>
          </a:p>
        </p:txBody>
      </p:sp>
      <p:sp>
        <p:nvSpPr>
          <p:cNvPr id="55" name="[动画大师]_TextBox 49"/>
          <p:cNvSpPr txBox="1"/>
          <p:nvPr/>
        </p:nvSpPr>
        <p:spPr>
          <a:xfrm>
            <a:off x="6287312" y="3711319"/>
            <a:ext cx="4176426" cy="646331"/>
          </a:xfrm>
          <a:prstGeom prst="rect">
            <a:avLst/>
          </a:prstGeom>
          <a:noFill/>
        </p:spPr>
        <p:txBody>
          <a:bodyPr wrap="square" rtlCol="0">
            <a:spAutoFit/>
          </a:bodyPr>
          <a:lstStyle/>
          <a:p>
            <a:r>
              <a:rPr lang="zh-CN" altLang="en-US" sz="3600" dirty="0">
                <a:solidFill>
                  <a:schemeClr val="accent2">
                    <a:alpha val="90000"/>
                  </a:schemeClr>
                </a:solidFill>
                <a:latin typeface="华文细黑" panose="02010600040101010101" pitchFamily="2" charset="-122"/>
                <a:ea typeface="微软雅黑" panose="020B0503020204020204" pitchFamily="34" charset="-122"/>
                <a:sym typeface="华文细黑" panose="02010600040101010101" pitchFamily="2" charset="-122"/>
              </a:rPr>
              <a:t>三、</a:t>
            </a:r>
            <a:r>
              <a:rPr lang="zh-CN" altLang="zh-CN" sz="3600" dirty="0">
                <a:solidFill>
                  <a:srgbClr val="396F9A"/>
                </a:solidFill>
                <a:latin typeface="微软雅黑" panose="020B0503020204020204" pitchFamily="34" charset="-122"/>
                <a:ea typeface="微软雅黑" panose="020B0503020204020204" pitchFamily="34" charset="-122"/>
              </a:rPr>
              <a:t>优质营商环境</a:t>
            </a:r>
          </a:p>
        </p:txBody>
      </p:sp>
      <p:sp>
        <p:nvSpPr>
          <p:cNvPr id="58" name="[动画大师]_TextBox 49"/>
          <p:cNvSpPr txBox="1"/>
          <p:nvPr/>
        </p:nvSpPr>
        <p:spPr>
          <a:xfrm>
            <a:off x="6287312" y="2470292"/>
            <a:ext cx="4315066" cy="646331"/>
          </a:xfrm>
          <a:prstGeom prst="rect">
            <a:avLst/>
          </a:prstGeom>
          <a:noFill/>
        </p:spPr>
        <p:txBody>
          <a:bodyPr wrap="square" rtlCol="0">
            <a:spAutoFit/>
          </a:bodyPr>
          <a:lstStyle/>
          <a:p>
            <a:r>
              <a:rPr lang="zh-CN" altLang="en-US" sz="3600" dirty="0">
                <a:solidFill>
                  <a:schemeClr val="accent2">
                    <a:alpha val="90000"/>
                  </a:schemeClr>
                </a:solidFill>
                <a:latin typeface="华文细黑" panose="02010600040101010101" pitchFamily="2" charset="-122"/>
                <a:ea typeface="微软雅黑" panose="020B0503020204020204" pitchFamily="34" charset="-122"/>
                <a:sym typeface="华文细黑" panose="02010600040101010101" pitchFamily="2" charset="-122"/>
              </a:rPr>
              <a:t>二、</a:t>
            </a:r>
            <a:r>
              <a:rPr lang="zh-CN" altLang="zh-CN" sz="3600" dirty="0">
                <a:solidFill>
                  <a:srgbClr val="396F9A"/>
                </a:solidFill>
                <a:latin typeface="微软雅黑" panose="020B0503020204020204" pitchFamily="34" charset="-122"/>
                <a:ea typeface="微软雅黑" panose="020B0503020204020204" pitchFamily="34" charset="-122"/>
              </a:rPr>
              <a:t>开发区产业现状</a:t>
            </a:r>
          </a:p>
        </p:txBody>
      </p:sp>
      <p:sp>
        <p:nvSpPr>
          <p:cNvPr id="54" name="任意多边形 53"/>
          <p:cNvSpPr/>
          <p:nvPr/>
        </p:nvSpPr>
        <p:spPr>
          <a:xfrm>
            <a:off x="-859258" y="2775857"/>
            <a:ext cx="1612966" cy="1306287"/>
          </a:xfrm>
          <a:custGeom>
            <a:avLst/>
            <a:gdLst>
              <a:gd name="connsiteX0" fmla="*/ 0 w 1612966"/>
              <a:gd name="connsiteY0" fmla="*/ 0 h 1306287"/>
              <a:gd name="connsiteX1" fmla="*/ 1229665 w 1612966"/>
              <a:gd name="connsiteY1" fmla="*/ 0 h 1306287"/>
              <a:gd name="connsiteX2" fmla="*/ 1229665 w 1612966"/>
              <a:gd name="connsiteY2" fmla="*/ 1 h 1306287"/>
              <a:gd name="connsiteX3" fmla="*/ 1482337 w 1612966"/>
              <a:gd name="connsiteY3" fmla="*/ 1 h 1306287"/>
              <a:gd name="connsiteX4" fmla="*/ 1612966 w 1612966"/>
              <a:gd name="connsiteY4" fmla="*/ 1306287 h 1306287"/>
              <a:gd name="connsiteX5" fmla="*/ 1229665 w 1612966"/>
              <a:gd name="connsiteY5" fmla="*/ 1306287 h 1306287"/>
              <a:gd name="connsiteX6" fmla="*/ 1229665 w 1612966"/>
              <a:gd name="connsiteY6" fmla="*/ 1306287 h 1306287"/>
              <a:gd name="connsiteX7" fmla="*/ 0 w 1612966"/>
              <a:gd name="connsiteY7" fmla="*/ 1306287 h 13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966" h="1306287">
                <a:moveTo>
                  <a:pt x="0" y="0"/>
                </a:moveTo>
                <a:lnTo>
                  <a:pt x="1229665" y="0"/>
                </a:lnTo>
                <a:lnTo>
                  <a:pt x="1229665" y="1"/>
                </a:lnTo>
                <a:lnTo>
                  <a:pt x="1482337" y="1"/>
                </a:lnTo>
                <a:lnTo>
                  <a:pt x="1612966" y="1306287"/>
                </a:lnTo>
                <a:lnTo>
                  <a:pt x="1229665" y="1306287"/>
                </a:lnTo>
                <a:lnTo>
                  <a:pt x="1229665" y="1306287"/>
                </a:lnTo>
                <a:lnTo>
                  <a:pt x="0" y="1306287"/>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7" name="任意多边形 56"/>
          <p:cNvSpPr/>
          <p:nvPr/>
        </p:nvSpPr>
        <p:spPr>
          <a:xfrm rot="5400000" flipH="1" flipV="1">
            <a:off x="11828152" y="2872877"/>
            <a:ext cx="1306288" cy="1112247"/>
          </a:xfrm>
          <a:custGeom>
            <a:avLst/>
            <a:gdLst>
              <a:gd name="connsiteX0" fmla="*/ 1306288 w 1306288"/>
              <a:gd name="connsiteY0" fmla="*/ 186921 h 1112247"/>
              <a:gd name="connsiteX1" fmla="*/ 1306288 w 1306288"/>
              <a:gd name="connsiteY1" fmla="*/ 1112247 h 1112247"/>
              <a:gd name="connsiteX2" fmla="*/ 1 w 1306288"/>
              <a:gd name="connsiteY2" fmla="*/ 1112247 h 1112247"/>
              <a:gd name="connsiteX3" fmla="*/ 1 w 1306288"/>
              <a:gd name="connsiteY3" fmla="*/ 226422 h 1112247"/>
              <a:gd name="connsiteX4" fmla="*/ 0 w 1306288"/>
              <a:gd name="connsiteY4" fmla="*/ 226422 h 1112247"/>
              <a:gd name="connsiteX5" fmla="*/ 0 w 1306288"/>
              <a:gd name="connsiteY5" fmla="*/ 130628 h 1112247"/>
              <a:gd name="connsiteX6" fmla="*/ 1306286 w 1306288"/>
              <a:gd name="connsiteY6" fmla="*/ 0 h 1112247"/>
              <a:gd name="connsiteX7" fmla="*/ 1306286 w 1306288"/>
              <a:gd name="connsiteY7" fmla="*/ 186921 h 111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288" h="1112247">
                <a:moveTo>
                  <a:pt x="1306288" y="186921"/>
                </a:moveTo>
                <a:lnTo>
                  <a:pt x="1306288" y="1112247"/>
                </a:lnTo>
                <a:lnTo>
                  <a:pt x="1" y="1112247"/>
                </a:lnTo>
                <a:lnTo>
                  <a:pt x="1" y="226422"/>
                </a:lnTo>
                <a:lnTo>
                  <a:pt x="0" y="226422"/>
                </a:lnTo>
                <a:lnTo>
                  <a:pt x="0" y="130628"/>
                </a:lnTo>
                <a:lnTo>
                  <a:pt x="1306286" y="0"/>
                </a:lnTo>
                <a:lnTo>
                  <a:pt x="1306286" y="1869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1" name="椭圆 30"/>
          <p:cNvSpPr/>
          <p:nvPr/>
        </p:nvSpPr>
        <p:spPr>
          <a:xfrm>
            <a:off x="1210095" y="1619971"/>
            <a:ext cx="3679612" cy="3679612"/>
          </a:xfrm>
          <a:prstGeom prst="ellipse">
            <a:avLst/>
          </a:prstGeom>
          <a:noFill/>
          <a:ln w="9525">
            <a:solidFill>
              <a:schemeClr val="accent2">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2" name="椭圆 31"/>
          <p:cNvSpPr/>
          <p:nvPr/>
        </p:nvSpPr>
        <p:spPr>
          <a:xfrm>
            <a:off x="461004" y="870880"/>
            <a:ext cx="5177796" cy="5177796"/>
          </a:xfrm>
          <a:prstGeom prst="ellipse">
            <a:avLst/>
          </a:prstGeom>
          <a:noFill/>
          <a:ln w="9525">
            <a:solidFill>
              <a:schemeClr val="accent2">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3" name="椭圆 32"/>
          <p:cNvSpPr/>
          <p:nvPr/>
        </p:nvSpPr>
        <p:spPr>
          <a:xfrm>
            <a:off x="815298" y="1225174"/>
            <a:ext cx="4469208" cy="4469208"/>
          </a:xfrm>
          <a:prstGeom prst="ellipse">
            <a:avLst/>
          </a:prstGeom>
          <a:noFill/>
          <a:ln w="9525">
            <a:solidFill>
              <a:schemeClr val="accent2">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1" name="任意多边形 50"/>
          <p:cNvSpPr/>
          <p:nvPr/>
        </p:nvSpPr>
        <p:spPr>
          <a:xfrm>
            <a:off x="-859256" y="2775857"/>
            <a:ext cx="1512400" cy="1306287"/>
          </a:xfrm>
          <a:custGeom>
            <a:avLst/>
            <a:gdLst>
              <a:gd name="connsiteX0" fmla="*/ 0 w 1512400"/>
              <a:gd name="connsiteY0" fmla="*/ 0 h 1306287"/>
              <a:gd name="connsiteX1" fmla="*/ 928914 w 1512400"/>
              <a:gd name="connsiteY1" fmla="*/ 0 h 1306287"/>
              <a:gd name="connsiteX2" fmla="*/ 928914 w 1512400"/>
              <a:gd name="connsiteY2" fmla="*/ 1 h 1306287"/>
              <a:gd name="connsiteX3" fmla="*/ 1381771 w 1512400"/>
              <a:gd name="connsiteY3" fmla="*/ 1 h 1306287"/>
              <a:gd name="connsiteX4" fmla="*/ 1512400 w 1512400"/>
              <a:gd name="connsiteY4" fmla="*/ 1306287 h 1306287"/>
              <a:gd name="connsiteX5" fmla="*/ 928914 w 1512400"/>
              <a:gd name="connsiteY5" fmla="*/ 1306287 h 1306287"/>
              <a:gd name="connsiteX6" fmla="*/ 928914 w 1512400"/>
              <a:gd name="connsiteY6" fmla="*/ 1306287 h 1306287"/>
              <a:gd name="connsiteX7" fmla="*/ 0 w 1512400"/>
              <a:gd name="connsiteY7" fmla="*/ 1306287 h 13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400" h="1306287">
                <a:moveTo>
                  <a:pt x="0" y="0"/>
                </a:moveTo>
                <a:lnTo>
                  <a:pt x="928914" y="0"/>
                </a:lnTo>
                <a:lnTo>
                  <a:pt x="928914" y="1"/>
                </a:lnTo>
                <a:lnTo>
                  <a:pt x="1381771" y="1"/>
                </a:lnTo>
                <a:lnTo>
                  <a:pt x="1512400" y="1306287"/>
                </a:lnTo>
                <a:lnTo>
                  <a:pt x="928914" y="1306287"/>
                </a:lnTo>
                <a:lnTo>
                  <a:pt x="928914" y="1306287"/>
                </a:lnTo>
                <a:lnTo>
                  <a:pt x="0" y="130628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grpSp>
        <p:nvGrpSpPr>
          <p:cNvPr id="10" name="组合 9"/>
          <p:cNvGrpSpPr/>
          <p:nvPr/>
        </p:nvGrpSpPr>
        <p:grpSpPr>
          <a:xfrm>
            <a:off x="5167167" y="1117554"/>
            <a:ext cx="885825" cy="885825"/>
            <a:chOff x="5214622" y="959269"/>
            <a:chExt cx="885825" cy="885825"/>
          </a:xfrm>
        </p:grpSpPr>
        <p:sp>
          <p:nvSpPr>
            <p:cNvPr id="7" name="椭圆 6"/>
            <p:cNvSpPr/>
            <p:nvPr/>
          </p:nvSpPr>
          <p:spPr>
            <a:xfrm>
              <a:off x="5214622" y="959269"/>
              <a:ext cx="885825" cy="885825"/>
            </a:xfrm>
            <a:prstGeom prst="ellipse">
              <a:avLst/>
            </a:prstGeom>
            <a:solidFill>
              <a:schemeClr val="bg1"/>
            </a:solidFill>
            <a:ln>
              <a:solidFill>
                <a:schemeClr val="accent2">
                  <a:lumMod val="20000"/>
                  <a:lumOff val="80000"/>
                </a:schemeClr>
              </a:solidFill>
            </a:ln>
            <a:effectLst>
              <a:innerShdw blurRad="88900">
                <a:schemeClr val="accent2">
                  <a:lumMod val="60000"/>
                  <a:lumOff val="40000"/>
                  <a:alpha val="23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87" name="椭圆 86"/>
            <p:cNvSpPr/>
            <p:nvPr/>
          </p:nvSpPr>
          <p:spPr>
            <a:xfrm>
              <a:off x="5381996" y="1126643"/>
              <a:ext cx="551078" cy="551078"/>
            </a:xfrm>
            <a:prstGeom prst="ellipse">
              <a:avLst/>
            </a:prstGeom>
            <a:gradFill flip="none" rotWithShape="1">
              <a:gsLst>
                <a:gs pos="0">
                  <a:schemeClr val="accent3"/>
                </a:gs>
                <a:gs pos="68000">
                  <a:schemeClr val="accent2"/>
                </a:gs>
                <a:gs pos="100000">
                  <a:schemeClr val="accent1"/>
                </a:gs>
              </a:gsLst>
              <a:path path="circle">
                <a:fillToRect t="100000" r="100000"/>
              </a:path>
              <a:tileRect l="-100000" b="-100000"/>
            </a:gradFill>
            <a:ln>
              <a:noFill/>
            </a:ln>
            <a:effectLst>
              <a:outerShdw blurRad="419100" dist="88900" dir="2700000" sx="98000" sy="98000" algn="tl" rotWithShape="0">
                <a:schemeClr val="tx1">
                  <a:lumMod val="75000"/>
                  <a:lumOff val="2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细黑" panose="02010600040101010101" pitchFamily="2" charset="-122"/>
                <a:ea typeface="微软雅黑" panose="020B0503020204020204" pitchFamily="34" charset="-122"/>
                <a:sym typeface="华文细黑" panose="02010600040101010101" pitchFamily="2" charset="-122"/>
              </a:endParaRPr>
            </a:p>
          </p:txBody>
        </p:sp>
      </p:grpSp>
      <p:grpSp>
        <p:nvGrpSpPr>
          <p:cNvPr id="13" name="组合 12"/>
          <p:cNvGrpSpPr/>
          <p:nvPr/>
        </p:nvGrpSpPr>
        <p:grpSpPr>
          <a:xfrm>
            <a:off x="5167167" y="3636516"/>
            <a:ext cx="885825" cy="885825"/>
            <a:chOff x="5214622" y="5006566"/>
            <a:chExt cx="885825" cy="885825"/>
          </a:xfrm>
        </p:grpSpPr>
        <p:sp>
          <p:nvSpPr>
            <p:cNvPr id="30" name="椭圆 29"/>
            <p:cNvSpPr/>
            <p:nvPr/>
          </p:nvSpPr>
          <p:spPr>
            <a:xfrm>
              <a:off x="5214622" y="5006566"/>
              <a:ext cx="885825" cy="885825"/>
            </a:xfrm>
            <a:prstGeom prst="ellipse">
              <a:avLst/>
            </a:prstGeom>
            <a:solidFill>
              <a:schemeClr val="bg1"/>
            </a:solidFill>
            <a:ln>
              <a:solidFill>
                <a:schemeClr val="accent2">
                  <a:lumMod val="20000"/>
                  <a:lumOff val="80000"/>
                </a:schemeClr>
              </a:solidFill>
            </a:ln>
            <a:effectLst>
              <a:innerShdw blurRad="88900">
                <a:schemeClr val="accent2">
                  <a:lumMod val="60000"/>
                  <a:lumOff val="40000"/>
                  <a:alpha val="23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90" name="椭圆 89"/>
            <p:cNvSpPr/>
            <p:nvPr/>
          </p:nvSpPr>
          <p:spPr>
            <a:xfrm>
              <a:off x="5381996" y="5180278"/>
              <a:ext cx="551078" cy="551078"/>
            </a:xfrm>
            <a:prstGeom prst="ellipse">
              <a:avLst/>
            </a:prstGeom>
            <a:gradFill flip="none" rotWithShape="1">
              <a:gsLst>
                <a:gs pos="0">
                  <a:schemeClr val="accent3"/>
                </a:gs>
                <a:gs pos="68000">
                  <a:schemeClr val="accent2"/>
                </a:gs>
                <a:gs pos="100000">
                  <a:schemeClr val="accent1"/>
                </a:gs>
              </a:gsLst>
              <a:path path="circle">
                <a:fillToRect t="100000" r="100000"/>
              </a:path>
              <a:tileRect l="-100000" b="-100000"/>
            </a:gradFill>
            <a:ln>
              <a:noFill/>
            </a:ln>
            <a:effectLst>
              <a:outerShdw blurRad="419100" dist="88900" dir="2700000" sx="98000" sy="98000" algn="tl" rotWithShape="0">
                <a:schemeClr val="tx1">
                  <a:lumMod val="75000"/>
                  <a:lumOff val="2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细黑" panose="02010600040101010101" pitchFamily="2" charset="-122"/>
                <a:ea typeface="微软雅黑" panose="020B0503020204020204" pitchFamily="34" charset="-122"/>
                <a:sym typeface="华文细黑" panose="02010600040101010101" pitchFamily="2" charset="-122"/>
              </a:endParaRPr>
            </a:p>
          </p:txBody>
        </p:sp>
      </p:grpSp>
      <p:sp>
        <p:nvSpPr>
          <p:cNvPr id="27" name="文本框 26"/>
          <p:cNvSpPr txBox="1"/>
          <p:nvPr/>
        </p:nvSpPr>
        <p:spPr>
          <a:xfrm>
            <a:off x="5287140" y="1366883"/>
            <a:ext cx="645878" cy="400110"/>
          </a:xfrm>
          <a:prstGeom prst="rect">
            <a:avLst/>
          </a:prstGeom>
          <a:noFill/>
        </p:spPr>
        <p:txBody>
          <a:bodyPr wrap="square" rtlCol="0">
            <a:spAutoFit/>
          </a:bodyPr>
          <a:lstStyle/>
          <a:p>
            <a:pPr algn="ctr"/>
            <a:r>
              <a:rPr lang="en-US" altLang="zh-CN" sz="2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rPr>
              <a:t>1</a:t>
            </a:r>
            <a:endParaRPr lang="zh-CN" altLang="en-US" sz="2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4" name="文本框 63"/>
          <p:cNvSpPr txBox="1"/>
          <p:nvPr/>
        </p:nvSpPr>
        <p:spPr>
          <a:xfrm>
            <a:off x="5287140" y="3885845"/>
            <a:ext cx="645878" cy="400110"/>
          </a:xfrm>
          <a:prstGeom prst="rect">
            <a:avLst/>
          </a:prstGeom>
          <a:noFill/>
        </p:spPr>
        <p:txBody>
          <a:bodyPr wrap="square" rtlCol="0">
            <a:spAutoFit/>
          </a:bodyPr>
          <a:lstStyle/>
          <a:p>
            <a:pPr algn="ctr"/>
            <a:r>
              <a:rPr lang="en-US" altLang="zh-CN" sz="2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rPr>
              <a:t>3</a:t>
            </a:r>
            <a:endParaRPr lang="zh-CN" altLang="en-US" sz="2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endParaRPr>
          </a:p>
        </p:txBody>
      </p:sp>
      <p:grpSp>
        <p:nvGrpSpPr>
          <p:cNvPr id="12" name="组合 11"/>
          <p:cNvGrpSpPr/>
          <p:nvPr/>
        </p:nvGrpSpPr>
        <p:grpSpPr>
          <a:xfrm>
            <a:off x="5167167" y="2389017"/>
            <a:ext cx="885825" cy="885825"/>
            <a:chOff x="5214622" y="3658066"/>
            <a:chExt cx="885825" cy="885825"/>
          </a:xfrm>
        </p:grpSpPr>
        <p:sp>
          <p:nvSpPr>
            <p:cNvPr id="29" name="椭圆 28"/>
            <p:cNvSpPr/>
            <p:nvPr/>
          </p:nvSpPr>
          <p:spPr>
            <a:xfrm>
              <a:off x="5214622" y="3658066"/>
              <a:ext cx="885825" cy="885825"/>
            </a:xfrm>
            <a:prstGeom prst="ellipse">
              <a:avLst/>
            </a:prstGeom>
            <a:solidFill>
              <a:schemeClr val="bg1"/>
            </a:solidFill>
            <a:ln>
              <a:solidFill>
                <a:schemeClr val="accent2">
                  <a:lumMod val="20000"/>
                  <a:lumOff val="80000"/>
                </a:schemeClr>
              </a:solidFill>
            </a:ln>
            <a:effectLst>
              <a:innerShdw blurRad="88900">
                <a:schemeClr val="accent2">
                  <a:lumMod val="60000"/>
                  <a:lumOff val="40000"/>
                  <a:alpha val="23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89" name="椭圆 88"/>
            <p:cNvSpPr/>
            <p:nvPr/>
          </p:nvSpPr>
          <p:spPr>
            <a:xfrm>
              <a:off x="5381996" y="3829067"/>
              <a:ext cx="551078" cy="551078"/>
            </a:xfrm>
            <a:prstGeom prst="ellipse">
              <a:avLst/>
            </a:prstGeom>
            <a:gradFill flip="none" rotWithShape="1">
              <a:gsLst>
                <a:gs pos="0">
                  <a:schemeClr val="accent3"/>
                </a:gs>
                <a:gs pos="68000">
                  <a:schemeClr val="accent2"/>
                </a:gs>
                <a:gs pos="100000">
                  <a:schemeClr val="accent1"/>
                </a:gs>
              </a:gsLst>
              <a:path path="circle">
                <a:fillToRect t="100000" r="100000"/>
              </a:path>
              <a:tileRect l="-100000" b="-100000"/>
            </a:gradFill>
            <a:ln>
              <a:noFill/>
            </a:ln>
            <a:effectLst>
              <a:outerShdw blurRad="419100" dist="88900" dir="2700000" sx="98000" sy="98000" algn="tl" rotWithShape="0">
                <a:schemeClr val="tx1">
                  <a:lumMod val="75000"/>
                  <a:lumOff val="2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细黑" panose="02010600040101010101" pitchFamily="2" charset="-122"/>
                <a:ea typeface="微软雅黑" panose="020B0503020204020204" pitchFamily="34" charset="-122"/>
                <a:sym typeface="华文细黑" panose="02010600040101010101" pitchFamily="2" charset="-122"/>
              </a:endParaRPr>
            </a:p>
          </p:txBody>
        </p:sp>
      </p:grpSp>
      <p:sp>
        <p:nvSpPr>
          <p:cNvPr id="63" name="文本框 62"/>
          <p:cNvSpPr txBox="1"/>
          <p:nvPr/>
        </p:nvSpPr>
        <p:spPr>
          <a:xfrm>
            <a:off x="5287140" y="2631874"/>
            <a:ext cx="645878" cy="400110"/>
          </a:xfrm>
          <a:prstGeom prst="rect">
            <a:avLst/>
          </a:prstGeom>
          <a:noFill/>
        </p:spPr>
        <p:txBody>
          <a:bodyPr wrap="square" rtlCol="0">
            <a:spAutoFit/>
          </a:bodyPr>
          <a:lstStyle/>
          <a:p>
            <a:pPr algn="ctr"/>
            <a:r>
              <a:rPr lang="en-US" altLang="zh-CN" sz="2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rPr>
              <a:t>2</a:t>
            </a:r>
            <a:endParaRPr lang="zh-CN" altLang="en-US" sz="2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7" name="[动画大师]_TextBox 49">
            <a:extLst>
              <a:ext uri="{FF2B5EF4-FFF2-40B4-BE49-F238E27FC236}">
                <a16:creationId xmlns:a16="http://schemas.microsoft.com/office/drawing/2014/main" id="{1A0C5466-9EE8-4D58-949F-3E765CD8C667}"/>
              </a:ext>
            </a:extLst>
          </p:cNvPr>
          <p:cNvSpPr txBox="1"/>
          <p:nvPr/>
        </p:nvSpPr>
        <p:spPr>
          <a:xfrm>
            <a:off x="6297472" y="4976417"/>
            <a:ext cx="4176426" cy="646331"/>
          </a:xfrm>
          <a:prstGeom prst="rect">
            <a:avLst/>
          </a:prstGeom>
          <a:noFill/>
        </p:spPr>
        <p:txBody>
          <a:bodyPr wrap="square" rtlCol="0">
            <a:spAutoFit/>
          </a:bodyPr>
          <a:lstStyle/>
          <a:p>
            <a:r>
              <a:rPr lang="zh-CN" altLang="en-US" sz="3600" dirty="0">
                <a:solidFill>
                  <a:schemeClr val="accent2">
                    <a:alpha val="90000"/>
                  </a:schemeClr>
                </a:solidFill>
                <a:latin typeface="华文细黑" panose="02010600040101010101" pitchFamily="2" charset="-122"/>
                <a:ea typeface="微软雅黑" panose="020B0503020204020204" pitchFamily="34" charset="-122"/>
                <a:sym typeface="华文细黑" panose="02010600040101010101" pitchFamily="2" charset="-122"/>
              </a:rPr>
              <a:t>四、优惠政策</a:t>
            </a:r>
          </a:p>
        </p:txBody>
      </p:sp>
      <p:grpSp>
        <p:nvGrpSpPr>
          <p:cNvPr id="38" name="组合 37">
            <a:extLst>
              <a:ext uri="{FF2B5EF4-FFF2-40B4-BE49-F238E27FC236}">
                <a16:creationId xmlns:a16="http://schemas.microsoft.com/office/drawing/2014/main" id="{6FC75899-2C4F-49AB-823A-5B891FCD7A88}"/>
              </a:ext>
            </a:extLst>
          </p:cNvPr>
          <p:cNvGrpSpPr/>
          <p:nvPr/>
        </p:nvGrpSpPr>
        <p:grpSpPr>
          <a:xfrm>
            <a:off x="5177327" y="4901614"/>
            <a:ext cx="885825" cy="885825"/>
            <a:chOff x="5214622" y="5006566"/>
            <a:chExt cx="885825" cy="885825"/>
          </a:xfrm>
        </p:grpSpPr>
        <p:sp>
          <p:nvSpPr>
            <p:cNvPr id="39" name="椭圆 38">
              <a:extLst>
                <a:ext uri="{FF2B5EF4-FFF2-40B4-BE49-F238E27FC236}">
                  <a16:creationId xmlns:a16="http://schemas.microsoft.com/office/drawing/2014/main" id="{21F0CB90-0E9E-4CF6-9336-087E27B72FCC}"/>
                </a:ext>
              </a:extLst>
            </p:cNvPr>
            <p:cNvSpPr/>
            <p:nvPr/>
          </p:nvSpPr>
          <p:spPr>
            <a:xfrm>
              <a:off x="5214622" y="5006566"/>
              <a:ext cx="885825" cy="885825"/>
            </a:xfrm>
            <a:prstGeom prst="ellipse">
              <a:avLst/>
            </a:prstGeom>
            <a:solidFill>
              <a:schemeClr val="bg1"/>
            </a:solidFill>
            <a:ln>
              <a:solidFill>
                <a:schemeClr val="accent2">
                  <a:lumMod val="20000"/>
                  <a:lumOff val="80000"/>
                </a:schemeClr>
              </a:solidFill>
            </a:ln>
            <a:effectLst>
              <a:innerShdw blurRad="88900">
                <a:schemeClr val="accent2">
                  <a:lumMod val="60000"/>
                  <a:lumOff val="40000"/>
                  <a:alpha val="23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0" name="椭圆 39">
              <a:extLst>
                <a:ext uri="{FF2B5EF4-FFF2-40B4-BE49-F238E27FC236}">
                  <a16:creationId xmlns:a16="http://schemas.microsoft.com/office/drawing/2014/main" id="{3B984045-2CEA-417F-BA19-FE2407970168}"/>
                </a:ext>
              </a:extLst>
            </p:cNvPr>
            <p:cNvSpPr/>
            <p:nvPr/>
          </p:nvSpPr>
          <p:spPr>
            <a:xfrm>
              <a:off x="5381996" y="5180278"/>
              <a:ext cx="551078" cy="551078"/>
            </a:xfrm>
            <a:prstGeom prst="ellipse">
              <a:avLst/>
            </a:prstGeom>
            <a:gradFill flip="none" rotWithShape="1">
              <a:gsLst>
                <a:gs pos="0">
                  <a:schemeClr val="accent3"/>
                </a:gs>
                <a:gs pos="68000">
                  <a:schemeClr val="accent2"/>
                </a:gs>
                <a:gs pos="100000">
                  <a:schemeClr val="accent1"/>
                </a:gs>
              </a:gsLst>
              <a:path path="circle">
                <a:fillToRect t="100000" r="100000"/>
              </a:path>
              <a:tileRect l="-100000" b="-100000"/>
            </a:gradFill>
            <a:ln>
              <a:noFill/>
            </a:ln>
            <a:effectLst>
              <a:outerShdw blurRad="419100" dist="88900" dir="2700000" sx="98000" sy="98000" algn="tl" rotWithShape="0">
                <a:schemeClr val="tx1">
                  <a:lumMod val="75000"/>
                  <a:lumOff val="2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华文细黑" panose="02010600040101010101" pitchFamily="2" charset="-122"/>
                <a:ea typeface="微软雅黑" panose="020B0503020204020204" pitchFamily="34" charset="-122"/>
                <a:sym typeface="华文细黑" panose="02010600040101010101" pitchFamily="2" charset="-122"/>
              </a:endParaRPr>
            </a:p>
          </p:txBody>
        </p:sp>
      </p:grpSp>
      <p:sp>
        <p:nvSpPr>
          <p:cNvPr id="41" name="文本框 40">
            <a:extLst>
              <a:ext uri="{FF2B5EF4-FFF2-40B4-BE49-F238E27FC236}">
                <a16:creationId xmlns:a16="http://schemas.microsoft.com/office/drawing/2014/main" id="{4D2CF5BA-2641-4711-8563-BD3BB5B728ED}"/>
              </a:ext>
            </a:extLst>
          </p:cNvPr>
          <p:cNvSpPr txBox="1"/>
          <p:nvPr/>
        </p:nvSpPr>
        <p:spPr>
          <a:xfrm>
            <a:off x="5297300" y="5150943"/>
            <a:ext cx="645878" cy="400110"/>
          </a:xfrm>
          <a:prstGeom prst="rect">
            <a:avLst/>
          </a:prstGeom>
          <a:noFill/>
        </p:spPr>
        <p:txBody>
          <a:bodyPr wrap="square" rtlCol="0">
            <a:spAutoFit/>
          </a:bodyPr>
          <a:lstStyle/>
          <a:p>
            <a:pPr algn="ctr"/>
            <a:r>
              <a:rPr lang="en-US" altLang="zh-CN" sz="2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rPr>
              <a:t>4</a:t>
            </a:r>
            <a:endParaRPr lang="zh-CN" altLang="en-US" sz="2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endParaRPr>
          </a:p>
        </p:txBody>
      </p:sp>
    </p:spTree>
    <p:extLst>
      <p:ext uri="{BB962C8B-B14F-4D97-AF65-F5344CB8AC3E}">
        <p14:creationId xmlns:p14="http://schemas.microsoft.com/office/powerpoint/2010/main" val="401527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51"/>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51"/>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3.7037E-6 L -0.10885 -3.7037E-6 " pathEditMode="relative" rAng="0" ptsTypes="AA">
                                      <p:cBhvr>
                                        <p:cTn id="14" dur="750" spd="-100000" fill="hold"/>
                                        <p:tgtEl>
                                          <p:spTgt spid="54"/>
                                        </p:tgtEl>
                                        <p:attrNameLst>
                                          <p:attrName>ppt_x</p:attrName>
                                          <p:attrName>ppt_y</p:attrName>
                                        </p:attrNameLst>
                                      </p:cBhvr>
                                      <p:rCtr x="-6211" y="0"/>
                                    </p:animMotion>
                                  </p:childTnLst>
                                </p:cTn>
                              </p:par>
                              <p:par>
                                <p:cTn id="15" presetID="35" presetClass="path" presetSubtype="0" accel="50000" decel="50000" fill="hold" grpId="2" nodeType="withEffect">
                                  <p:stCondLst>
                                    <p:cond delay="750"/>
                                  </p:stCondLst>
                                  <p:childTnLst>
                                    <p:animMotion origin="layout" path="M 0.01601 -3.7037E-6 L 8.33333E-7 -3.7037E-6 " pathEditMode="relative" rAng="0" ptsTypes="AA">
                                      <p:cBhvr>
                                        <p:cTn id="16" dur="750" fill="hold"/>
                                        <p:tgtEl>
                                          <p:spTgt spid="54"/>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57"/>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57"/>
                                        </p:tgtEl>
                                        <p:attrNameLst>
                                          <p:attrName>ppt_x</p:attrName>
                                          <p:attrName>ppt_y</p:attrName>
                                        </p:attrNameLst>
                                      </p:cBhvr>
                                      <p:rCtr x="781" y="0"/>
                                    </p:animMotion>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64" presetClass="path" presetSubtype="0" decel="30000" fill="hold" grpId="1" nodeType="withEffect">
                                  <p:stCondLst>
                                    <p:cond delay="0"/>
                                  </p:stCondLst>
                                  <p:childTnLst>
                                    <p:animMotion origin="layout" path="M -4.58333E-6 0.03889 L -4.58333E-6 -0.14814 " pathEditMode="relative" rAng="0" ptsTypes="AA">
                                      <p:cBhvr>
                                        <p:cTn id="27" dur="750" spd="-100000" fill="hold"/>
                                        <p:tgtEl>
                                          <p:spTgt spid="2"/>
                                        </p:tgtEl>
                                        <p:attrNameLst>
                                          <p:attrName>ppt_x</p:attrName>
                                          <p:attrName>ppt_y</p:attrName>
                                        </p:attrNameLst>
                                      </p:cBhvr>
                                      <p:rCtr x="0" y="-9352"/>
                                    </p:animMotion>
                                  </p:childTnLst>
                                </p:cTn>
                              </p:par>
                              <p:par>
                                <p:cTn id="28" presetID="64" presetClass="path" presetSubtype="0" accel="30000" decel="30000" fill="hold" grpId="2" nodeType="withEffect">
                                  <p:stCondLst>
                                    <p:cond delay="750"/>
                                  </p:stCondLst>
                                  <p:childTnLst>
                                    <p:animMotion origin="layout" path="M -4.58333E-6 0.03843 L -4.58333E-6 -3.7037E-6 " pathEditMode="relative" rAng="0" ptsTypes="AA">
                                      <p:cBhvr>
                                        <p:cTn id="29" dur="750" fill="hold"/>
                                        <p:tgtEl>
                                          <p:spTgt spid="2"/>
                                        </p:tgtEl>
                                        <p:attrNameLst>
                                          <p:attrName>ppt_x</p:attrName>
                                          <p:attrName>ppt_y</p:attrName>
                                        </p:attrNameLst>
                                      </p:cBhvr>
                                      <p:rCtr x="0" y="-1921"/>
                                    </p:animMotion>
                                  </p:childTnLst>
                                </p:cTn>
                              </p:par>
                              <p:par>
                                <p:cTn id="30" presetID="10" presetClass="entr" presetSubtype="0" fill="hold" grpId="0" nodeType="withEffect">
                                  <p:stCondLst>
                                    <p:cond delay="75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26" presetClass="emph" presetSubtype="0" fill="hold" grpId="1" nodeType="withEffect">
                                  <p:stCondLst>
                                    <p:cond delay="750"/>
                                  </p:stCondLst>
                                  <p:childTnLst>
                                    <p:animEffect transition="out" filter="fade">
                                      <p:cBhvr>
                                        <p:cTn id="34" dur="1000" tmFilter="0, 0; .2, .5; .8, .5; 1, 0"/>
                                        <p:tgtEl>
                                          <p:spTgt spid="3"/>
                                        </p:tgtEl>
                                      </p:cBhvr>
                                    </p:animEffect>
                                    <p:animScale>
                                      <p:cBhvr>
                                        <p:cTn id="35" dur="500" autoRev="1" fill="hold"/>
                                        <p:tgtEl>
                                          <p:spTgt spid="3"/>
                                        </p:tgtEl>
                                      </p:cBhvr>
                                      <p:by x="105000" y="105000"/>
                                    </p:animScale>
                                  </p:childTnLst>
                                </p:cTn>
                              </p:par>
                              <p:par>
                                <p:cTn id="36" presetID="10" presetClass="entr" presetSubtype="0" fill="hold" grpId="0" nodeType="withEffect">
                                  <p:stCondLst>
                                    <p:cond delay="85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750"/>
                                        <p:tgtEl>
                                          <p:spTgt spid="31"/>
                                        </p:tgtEl>
                                      </p:cBhvr>
                                    </p:animEffect>
                                  </p:childTnLst>
                                </p:cTn>
                              </p:par>
                              <p:par>
                                <p:cTn id="39" presetID="26" presetClass="emph" presetSubtype="0" fill="hold" grpId="1" nodeType="withEffect">
                                  <p:stCondLst>
                                    <p:cond delay="850"/>
                                  </p:stCondLst>
                                  <p:childTnLst>
                                    <p:animEffect transition="out" filter="fade">
                                      <p:cBhvr>
                                        <p:cTn id="40" dur="1000" tmFilter="0, 0; .2, .5; .8, .5; 1, 0"/>
                                        <p:tgtEl>
                                          <p:spTgt spid="31"/>
                                        </p:tgtEl>
                                      </p:cBhvr>
                                    </p:animEffect>
                                    <p:animScale>
                                      <p:cBhvr>
                                        <p:cTn id="41" dur="500" autoRev="1" fill="hold"/>
                                        <p:tgtEl>
                                          <p:spTgt spid="31"/>
                                        </p:tgtEl>
                                      </p:cBhvr>
                                      <p:by x="105000" y="105000"/>
                                    </p:animScale>
                                  </p:childTnLst>
                                </p:cTn>
                              </p:par>
                              <p:par>
                                <p:cTn id="42" presetID="10" presetClass="entr" presetSubtype="0" fill="hold" grpId="0" nodeType="withEffect">
                                  <p:stCondLst>
                                    <p:cond delay="9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750"/>
                                        <p:tgtEl>
                                          <p:spTgt spid="33"/>
                                        </p:tgtEl>
                                      </p:cBhvr>
                                    </p:animEffect>
                                  </p:childTnLst>
                                </p:cTn>
                              </p:par>
                              <p:par>
                                <p:cTn id="45" presetID="26" presetClass="emph" presetSubtype="0" fill="hold" grpId="1" nodeType="withEffect">
                                  <p:stCondLst>
                                    <p:cond delay="950"/>
                                  </p:stCondLst>
                                  <p:childTnLst>
                                    <p:animEffect transition="out" filter="fade">
                                      <p:cBhvr>
                                        <p:cTn id="46" dur="1000" tmFilter="0, 0; .2, .5; .8, .5; 1, 0"/>
                                        <p:tgtEl>
                                          <p:spTgt spid="33"/>
                                        </p:tgtEl>
                                      </p:cBhvr>
                                    </p:animEffect>
                                    <p:animScale>
                                      <p:cBhvr>
                                        <p:cTn id="47" dur="500" autoRev="1" fill="hold"/>
                                        <p:tgtEl>
                                          <p:spTgt spid="33"/>
                                        </p:tgtEl>
                                      </p:cBhvr>
                                      <p:by x="105000" y="105000"/>
                                    </p:animScale>
                                  </p:childTnLst>
                                </p:cTn>
                              </p:par>
                              <p:par>
                                <p:cTn id="48" presetID="10" presetClass="entr" presetSubtype="0" fill="hold" grpId="0" nodeType="withEffect">
                                  <p:stCondLst>
                                    <p:cond delay="105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750"/>
                                        <p:tgtEl>
                                          <p:spTgt spid="32"/>
                                        </p:tgtEl>
                                      </p:cBhvr>
                                    </p:animEffect>
                                  </p:childTnLst>
                                </p:cTn>
                              </p:par>
                              <p:par>
                                <p:cTn id="51" presetID="26" presetClass="emph" presetSubtype="0" fill="hold" grpId="1" nodeType="withEffect">
                                  <p:stCondLst>
                                    <p:cond delay="1050"/>
                                  </p:stCondLst>
                                  <p:childTnLst>
                                    <p:animEffect transition="out" filter="fade">
                                      <p:cBhvr>
                                        <p:cTn id="52" dur="1000" tmFilter="0, 0; .2, .5; .8, .5; 1, 0"/>
                                        <p:tgtEl>
                                          <p:spTgt spid="32"/>
                                        </p:tgtEl>
                                      </p:cBhvr>
                                    </p:animEffect>
                                    <p:animScale>
                                      <p:cBhvr>
                                        <p:cTn id="53" dur="500" autoRev="1" fill="hold"/>
                                        <p:tgtEl>
                                          <p:spTgt spid="32"/>
                                        </p:tgtEl>
                                      </p:cBhvr>
                                      <p:by x="105000" y="105000"/>
                                    </p:animScale>
                                  </p:childTnLst>
                                </p:cTn>
                              </p:par>
                              <p:par>
                                <p:cTn id="54" presetID="53" presetClass="entr" presetSubtype="16" fill="hold" grpId="0" nodeType="withEffect">
                                  <p:stCondLst>
                                    <p:cond delay="1050"/>
                                  </p:stCondLst>
                                  <p:childTnLst>
                                    <p:set>
                                      <p:cBhvr>
                                        <p:cTn id="55" dur="1" fill="hold">
                                          <p:stCondLst>
                                            <p:cond delay="0"/>
                                          </p:stCondLst>
                                        </p:cTn>
                                        <p:tgtEl>
                                          <p:spTgt spid="4"/>
                                        </p:tgtEl>
                                        <p:attrNameLst>
                                          <p:attrName>style.visibility</p:attrName>
                                        </p:attrNameLst>
                                      </p:cBhvr>
                                      <p:to>
                                        <p:strVal val="visible"/>
                                      </p:to>
                                    </p:set>
                                    <p:anim calcmode="lin" valueType="num">
                                      <p:cBhvr>
                                        <p:cTn id="56" dur="750" fill="hold"/>
                                        <p:tgtEl>
                                          <p:spTgt spid="4"/>
                                        </p:tgtEl>
                                        <p:attrNameLst>
                                          <p:attrName>ppt_w</p:attrName>
                                        </p:attrNameLst>
                                      </p:cBhvr>
                                      <p:tavLst>
                                        <p:tav tm="0">
                                          <p:val>
                                            <p:fltVal val="0"/>
                                          </p:val>
                                        </p:tav>
                                        <p:tav tm="100000">
                                          <p:val>
                                            <p:strVal val="#ppt_w"/>
                                          </p:val>
                                        </p:tav>
                                      </p:tavLst>
                                    </p:anim>
                                    <p:anim calcmode="lin" valueType="num">
                                      <p:cBhvr>
                                        <p:cTn id="57" dur="750" fill="hold"/>
                                        <p:tgtEl>
                                          <p:spTgt spid="4"/>
                                        </p:tgtEl>
                                        <p:attrNameLst>
                                          <p:attrName>ppt_h</p:attrName>
                                        </p:attrNameLst>
                                      </p:cBhvr>
                                      <p:tavLst>
                                        <p:tav tm="0">
                                          <p:val>
                                            <p:fltVal val="0"/>
                                          </p:val>
                                        </p:tav>
                                        <p:tav tm="100000">
                                          <p:val>
                                            <p:strVal val="#ppt_h"/>
                                          </p:val>
                                        </p:tav>
                                      </p:tavLst>
                                    </p:anim>
                                    <p:animEffect transition="in" filter="fade">
                                      <p:cBhvr>
                                        <p:cTn id="58" dur="750"/>
                                        <p:tgtEl>
                                          <p:spTgt spid="4"/>
                                        </p:tgtEl>
                                      </p:cBhvr>
                                    </p:animEffect>
                                  </p:childTnLst>
                                </p:cTn>
                              </p:par>
                              <p:par>
                                <p:cTn id="59" presetID="53" presetClass="entr" presetSubtype="16" fill="hold" grpId="0" nodeType="withEffect">
                                  <p:stCondLst>
                                    <p:cond delay="1050"/>
                                  </p:stCondLst>
                                  <p:childTnLst>
                                    <p:set>
                                      <p:cBhvr>
                                        <p:cTn id="60" dur="1" fill="hold">
                                          <p:stCondLst>
                                            <p:cond delay="0"/>
                                          </p:stCondLst>
                                        </p:cTn>
                                        <p:tgtEl>
                                          <p:spTgt spid="5"/>
                                        </p:tgtEl>
                                        <p:attrNameLst>
                                          <p:attrName>style.visibility</p:attrName>
                                        </p:attrNameLst>
                                      </p:cBhvr>
                                      <p:to>
                                        <p:strVal val="visible"/>
                                      </p:to>
                                    </p:set>
                                    <p:anim calcmode="lin" valueType="num">
                                      <p:cBhvr>
                                        <p:cTn id="61" dur="750" fill="hold"/>
                                        <p:tgtEl>
                                          <p:spTgt spid="5"/>
                                        </p:tgtEl>
                                        <p:attrNameLst>
                                          <p:attrName>ppt_w</p:attrName>
                                        </p:attrNameLst>
                                      </p:cBhvr>
                                      <p:tavLst>
                                        <p:tav tm="0">
                                          <p:val>
                                            <p:fltVal val="0"/>
                                          </p:val>
                                        </p:tav>
                                        <p:tav tm="100000">
                                          <p:val>
                                            <p:strVal val="#ppt_w"/>
                                          </p:val>
                                        </p:tav>
                                      </p:tavLst>
                                    </p:anim>
                                    <p:anim calcmode="lin" valueType="num">
                                      <p:cBhvr>
                                        <p:cTn id="62" dur="750" fill="hold"/>
                                        <p:tgtEl>
                                          <p:spTgt spid="5"/>
                                        </p:tgtEl>
                                        <p:attrNameLst>
                                          <p:attrName>ppt_h</p:attrName>
                                        </p:attrNameLst>
                                      </p:cBhvr>
                                      <p:tavLst>
                                        <p:tav tm="0">
                                          <p:val>
                                            <p:fltVal val="0"/>
                                          </p:val>
                                        </p:tav>
                                        <p:tav tm="100000">
                                          <p:val>
                                            <p:strVal val="#ppt_h"/>
                                          </p:val>
                                        </p:tav>
                                      </p:tavLst>
                                    </p:anim>
                                    <p:animEffect transition="in" filter="fade">
                                      <p:cBhvr>
                                        <p:cTn id="63" dur="750"/>
                                        <p:tgtEl>
                                          <p:spTgt spid="5"/>
                                        </p:tgtEl>
                                      </p:cBhvr>
                                    </p:animEffect>
                                  </p:childTnLst>
                                </p:cTn>
                              </p:par>
                              <p:par>
                                <p:cTn id="64" presetID="53" presetClass="entr" presetSubtype="16" fill="hold" grpId="0" nodeType="withEffect">
                                  <p:stCondLst>
                                    <p:cond delay="1050"/>
                                  </p:stCondLst>
                                  <p:childTnLst>
                                    <p:set>
                                      <p:cBhvr>
                                        <p:cTn id="65" dur="1" fill="hold">
                                          <p:stCondLst>
                                            <p:cond delay="0"/>
                                          </p:stCondLst>
                                        </p:cTn>
                                        <p:tgtEl>
                                          <p:spTgt spid="6"/>
                                        </p:tgtEl>
                                        <p:attrNameLst>
                                          <p:attrName>style.visibility</p:attrName>
                                        </p:attrNameLst>
                                      </p:cBhvr>
                                      <p:to>
                                        <p:strVal val="visible"/>
                                      </p:to>
                                    </p:set>
                                    <p:anim calcmode="lin" valueType="num">
                                      <p:cBhvr>
                                        <p:cTn id="66" dur="750" fill="hold"/>
                                        <p:tgtEl>
                                          <p:spTgt spid="6"/>
                                        </p:tgtEl>
                                        <p:attrNameLst>
                                          <p:attrName>ppt_w</p:attrName>
                                        </p:attrNameLst>
                                      </p:cBhvr>
                                      <p:tavLst>
                                        <p:tav tm="0">
                                          <p:val>
                                            <p:fltVal val="0"/>
                                          </p:val>
                                        </p:tav>
                                        <p:tav tm="100000">
                                          <p:val>
                                            <p:strVal val="#ppt_w"/>
                                          </p:val>
                                        </p:tav>
                                      </p:tavLst>
                                    </p:anim>
                                    <p:anim calcmode="lin" valueType="num">
                                      <p:cBhvr>
                                        <p:cTn id="67" dur="750" fill="hold"/>
                                        <p:tgtEl>
                                          <p:spTgt spid="6"/>
                                        </p:tgtEl>
                                        <p:attrNameLst>
                                          <p:attrName>ppt_h</p:attrName>
                                        </p:attrNameLst>
                                      </p:cBhvr>
                                      <p:tavLst>
                                        <p:tav tm="0">
                                          <p:val>
                                            <p:fltVal val="0"/>
                                          </p:val>
                                        </p:tav>
                                        <p:tav tm="100000">
                                          <p:val>
                                            <p:strVal val="#ppt_h"/>
                                          </p:val>
                                        </p:tav>
                                      </p:tavLst>
                                    </p:anim>
                                    <p:animEffect transition="in" filter="fade">
                                      <p:cBhvr>
                                        <p:cTn id="68" dur="750"/>
                                        <p:tgtEl>
                                          <p:spTgt spid="6"/>
                                        </p:tgtEl>
                                      </p:cBhvr>
                                    </p:animEffect>
                                  </p:childTnLst>
                                </p:cTn>
                              </p:par>
                              <p:par>
                                <p:cTn id="69" presetID="53" presetClass="entr" presetSubtype="16" fill="hold" nodeType="withEffect">
                                  <p:stCondLst>
                                    <p:cond delay="1500"/>
                                  </p:stCondLst>
                                  <p:childTnLst>
                                    <p:set>
                                      <p:cBhvr>
                                        <p:cTn id="70" dur="1" fill="hold">
                                          <p:stCondLst>
                                            <p:cond delay="0"/>
                                          </p:stCondLst>
                                        </p:cTn>
                                        <p:tgtEl>
                                          <p:spTgt spid="12"/>
                                        </p:tgtEl>
                                        <p:attrNameLst>
                                          <p:attrName>style.visibility</p:attrName>
                                        </p:attrNameLst>
                                      </p:cBhvr>
                                      <p:to>
                                        <p:strVal val="visible"/>
                                      </p:to>
                                    </p:set>
                                    <p:anim calcmode="lin" valueType="num">
                                      <p:cBhvr>
                                        <p:cTn id="71" dur="750" fill="hold"/>
                                        <p:tgtEl>
                                          <p:spTgt spid="12"/>
                                        </p:tgtEl>
                                        <p:attrNameLst>
                                          <p:attrName>ppt_w</p:attrName>
                                        </p:attrNameLst>
                                      </p:cBhvr>
                                      <p:tavLst>
                                        <p:tav tm="0">
                                          <p:val>
                                            <p:fltVal val="0"/>
                                          </p:val>
                                        </p:tav>
                                        <p:tav tm="100000">
                                          <p:val>
                                            <p:strVal val="#ppt_w"/>
                                          </p:val>
                                        </p:tav>
                                      </p:tavLst>
                                    </p:anim>
                                    <p:anim calcmode="lin" valueType="num">
                                      <p:cBhvr>
                                        <p:cTn id="72" dur="750" fill="hold"/>
                                        <p:tgtEl>
                                          <p:spTgt spid="12"/>
                                        </p:tgtEl>
                                        <p:attrNameLst>
                                          <p:attrName>ppt_h</p:attrName>
                                        </p:attrNameLst>
                                      </p:cBhvr>
                                      <p:tavLst>
                                        <p:tav tm="0">
                                          <p:val>
                                            <p:fltVal val="0"/>
                                          </p:val>
                                        </p:tav>
                                        <p:tav tm="100000">
                                          <p:val>
                                            <p:strVal val="#ppt_h"/>
                                          </p:val>
                                        </p:tav>
                                      </p:tavLst>
                                    </p:anim>
                                    <p:animEffect transition="in" filter="fade">
                                      <p:cBhvr>
                                        <p:cTn id="73" dur="750"/>
                                        <p:tgtEl>
                                          <p:spTgt spid="12"/>
                                        </p:tgtEl>
                                      </p:cBhvr>
                                    </p:animEffect>
                                  </p:childTnLst>
                                </p:cTn>
                              </p:par>
                              <p:par>
                                <p:cTn id="74" presetID="1" presetClass="entr" presetSubtype="0" fill="hold" nodeType="withEffect">
                                  <p:stCondLst>
                                    <p:cond delay="2250"/>
                                  </p:stCondLst>
                                  <p:childTnLst>
                                    <p:set>
                                      <p:cBhvr>
                                        <p:cTn id="75" dur="1" fill="hold">
                                          <p:stCondLst>
                                            <p:cond delay="0"/>
                                          </p:stCondLst>
                                        </p:cTn>
                                        <p:tgtEl>
                                          <p:spTgt spid="10"/>
                                        </p:tgtEl>
                                        <p:attrNameLst>
                                          <p:attrName>style.visibility</p:attrName>
                                        </p:attrNameLst>
                                      </p:cBhvr>
                                      <p:to>
                                        <p:strVal val="visible"/>
                                      </p:to>
                                    </p:set>
                                  </p:childTnLst>
                                </p:cTn>
                              </p:par>
                              <p:par>
                                <p:cTn id="76" presetID="1" presetClass="entr" presetSubtype="0" fill="hold" nodeType="withEffect">
                                  <p:stCondLst>
                                    <p:cond delay="2250"/>
                                  </p:stCondLst>
                                  <p:childTnLst>
                                    <p:set>
                                      <p:cBhvr>
                                        <p:cTn id="77" dur="1" fill="hold">
                                          <p:stCondLst>
                                            <p:cond delay="0"/>
                                          </p:stCondLst>
                                        </p:cTn>
                                        <p:tgtEl>
                                          <p:spTgt spid="13"/>
                                        </p:tgtEl>
                                        <p:attrNameLst>
                                          <p:attrName>style.visibility</p:attrName>
                                        </p:attrNameLst>
                                      </p:cBhvr>
                                      <p:to>
                                        <p:strVal val="visible"/>
                                      </p:to>
                                    </p:set>
                                  </p:childTnLst>
                                </p:cTn>
                              </p:par>
                              <p:par>
                                <p:cTn id="78" presetID="42" presetClass="path" presetSubtype="0" decel="50000" fill="hold" nodeType="withEffect">
                                  <p:stCondLst>
                                    <p:cond delay="2250"/>
                                  </p:stCondLst>
                                  <p:childTnLst>
                                    <p:animMotion origin="layout" path="M 3.75E-6 3.7037E-6 L 3.75E-6 0.19768 " pathEditMode="relative" rAng="0" ptsTypes="AA">
                                      <p:cBhvr>
                                        <p:cTn id="79" dur="750" spd="-100000" fill="hold"/>
                                        <p:tgtEl>
                                          <p:spTgt spid="10"/>
                                        </p:tgtEl>
                                        <p:attrNameLst>
                                          <p:attrName>ppt_x</p:attrName>
                                          <p:attrName>ppt_y</p:attrName>
                                        </p:attrNameLst>
                                      </p:cBhvr>
                                      <p:rCtr x="0" y="9884"/>
                                    </p:animMotion>
                                  </p:childTnLst>
                                </p:cTn>
                              </p:par>
                              <p:par>
                                <p:cTn id="80" presetID="42" presetClass="path" presetSubtype="0" decel="50000" fill="hold" nodeType="withEffect">
                                  <p:stCondLst>
                                    <p:cond delay="2250"/>
                                  </p:stCondLst>
                                  <p:childTnLst>
                                    <p:animMotion origin="layout" path="M 3.75E-6 2.59259E-6 L 3.75E-6 -0.19676 " pathEditMode="relative" rAng="0" ptsTypes="AA">
                                      <p:cBhvr>
                                        <p:cTn id="81" dur="750" spd="-100000" fill="hold"/>
                                        <p:tgtEl>
                                          <p:spTgt spid="13"/>
                                        </p:tgtEl>
                                        <p:attrNameLst>
                                          <p:attrName>ppt_x</p:attrName>
                                          <p:attrName>ppt_y</p:attrName>
                                        </p:attrNameLst>
                                      </p:cBhvr>
                                      <p:rCtr x="0" y="-9838"/>
                                    </p:animMotion>
                                  </p:childTnLst>
                                </p:cTn>
                              </p:par>
                              <p:par>
                                <p:cTn id="82" presetID="10" presetClass="entr" presetSubtype="0" fill="hold" grpId="0" nodeType="withEffect">
                                  <p:stCondLst>
                                    <p:cond delay="300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grpId="0" nodeType="withEffect">
                                  <p:stCondLst>
                                    <p:cond delay="300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0"/>
                                        <p:tgtEl>
                                          <p:spTgt spid="63"/>
                                        </p:tgtEl>
                                      </p:cBhvr>
                                    </p:animEffect>
                                  </p:childTnLst>
                                </p:cTn>
                              </p:par>
                              <p:par>
                                <p:cTn id="88" presetID="10" presetClass="entr" presetSubtype="0" fill="hold" grpId="0" nodeType="withEffect">
                                  <p:stCondLst>
                                    <p:cond delay="300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500"/>
                                        <p:tgtEl>
                                          <p:spTgt spid="64"/>
                                        </p:tgtEl>
                                      </p:cBhvr>
                                    </p:animEffect>
                                  </p:childTnLst>
                                </p:cTn>
                              </p:par>
                              <p:par>
                                <p:cTn id="91" presetID="22" presetClass="entr" presetSubtype="8" fill="hold" grpId="0" nodeType="withEffect">
                                  <p:stCondLst>
                                    <p:cond delay="3000"/>
                                  </p:stCondLst>
                                  <p:childTnLst>
                                    <p:set>
                                      <p:cBhvr>
                                        <p:cTn id="92" dur="1" fill="hold">
                                          <p:stCondLst>
                                            <p:cond delay="0"/>
                                          </p:stCondLst>
                                        </p:cTn>
                                        <p:tgtEl>
                                          <p:spTgt spid="47"/>
                                        </p:tgtEl>
                                        <p:attrNameLst>
                                          <p:attrName>style.visibility</p:attrName>
                                        </p:attrNameLst>
                                      </p:cBhvr>
                                      <p:to>
                                        <p:strVal val="visible"/>
                                      </p:to>
                                    </p:set>
                                    <p:animEffect transition="in" filter="wipe(left)">
                                      <p:cBhvr>
                                        <p:cTn id="93" dur="750"/>
                                        <p:tgtEl>
                                          <p:spTgt spid="47"/>
                                        </p:tgtEl>
                                      </p:cBhvr>
                                    </p:animEffect>
                                  </p:childTnLst>
                                </p:cTn>
                              </p:par>
                              <p:par>
                                <p:cTn id="94" presetID="22" presetClass="entr" presetSubtype="8" fill="hold" grpId="0" nodeType="withEffect">
                                  <p:stCondLst>
                                    <p:cond delay="3000"/>
                                  </p:stCondLst>
                                  <p:childTnLst>
                                    <p:set>
                                      <p:cBhvr>
                                        <p:cTn id="95" dur="1" fill="hold">
                                          <p:stCondLst>
                                            <p:cond delay="0"/>
                                          </p:stCondLst>
                                        </p:cTn>
                                        <p:tgtEl>
                                          <p:spTgt spid="58"/>
                                        </p:tgtEl>
                                        <p:attrNameLst>
                                          <p:attrName>style.visibility</p:attrName>
                                        </p:attrNameLst>
                                      </p:cBhvr>
                                      <p:to>
                                        <p:strVal val="visible"/>
                                      </p:to>
                                    </p:set>
                                    <p:animEffect transition="in" filter="wipe(left)">
                                      <p:cBhvr>
                                        <p:cTn id="96" dur="750"/>
                                        <p:tgtEl>
                                          <p:spTgt spid="58"/>
                                        </p:tgtEl>
                                      </p:cBhvr>
                                    </p:animEffect>
                                  </p:childTnLst>
                                </p:cTn>
                              </p:par>
                              <p:par>
                                <p:cTn id="97" presetID="22" presetClass="entr" presetSubtype="8" fill="hold" grpId="0" nodeType="withEffect">
                                  <p:stCondLst>
                                    <p:cond delay="3000"/>
                                  </p:stCondLst>
                                  <p:childTnLst>
                                    <p:set>
                                      <p:cBhvr>
                                        <p:cTn id="98" dur="1" fill="hold">
                                          <p:stCondLst>
                                            <p:cond delay="0"/>
                                          </p:stCondLst>
                                        </p:cTn>
                                        <p:tgtEl>
                                          <p:spTgt spid="55"/>
                                        </p:tgtEl>
                                        <p:attrNameLst>
                                          <p:attrName>style.visibility</p:attrName>
                                        </p:attrNameLst>
                                      </p:cBhvr>
                                      <p:to>
                                        <p:strVal val="visible"/>
                                      </p:to>
                                    </p:set>
                                    <p:animEffect transition="in" filter="wipe(left)">
                                      <p:cBhvr>
                                        <p:cTn id="99" dur="750"/>
                                        <p:tgtEl>
                                          <p:spTgt spid="55"/>
                                        </p:tgtEl>
                                      </p:cBhvr>
                                    </p:animEffect>
                                  </p:childTnLst>
                                </p:cTn>
                              </p:par>
                              <p:par>
                                <p:cTn id="100" presetID="1" presetClass="entr" presetSubtype="0" fill="hold" nodeType="withEffect">
                                  <p:stCondLst>
                                    <p:cond delay="2250"/>
                                  </p:stCondLst>
                                  <p:childTnLst>
                                    <p:set>
                                      <p:cBhvr>
                                        <p:cTn id="101" dur="1" fill="hold">
                                          <p:stCondLst>
                                            <p:cond delay="0"/>
                                          </p:stCondLst>
                                        </p:cTn>
                                        <p:tgtEl>
                                          <p:spTgt spid="38"/>
                                        </p:tgtEl>
                                        <p:attrNameLst>
                                          <p:attrName>style.visibility</p:attrName>
                                        </p:attrNameLst>
                                      </p:cBhvr>
                                      <p:to>
                                        <p:strVal val="visible"/>
                                      </p:to>
                                    </p:set>
                                  </p:childTnLst>
                                </p:cTn>
                              </p:par>
                              <p:par>
                                <p:cTn id="102" presetID="42" presetClass="path" presetSubtype="0" decel="50000" fill="hold" nodeType="withEffect">
                                  <p:stCondLst>
                                    <p:cond delay="2250"/>
                                  </p:stCondLst>
                                  <p:childTnLst>
                                    <p:animMotion origin="layout" path="M 2.5E-6 1.85185E-6 L 2.5E-6 -0.19676 " pathEditMode="relative" rAng="0" ptsTypes="AA">
                                      <p:cBhvr>
                                        <p:cTn id="103" dur="750" spd="-100000" fill="hold"/>
                                        <p:tgtEl>
                                          <p:spTgt spid="38"/>
                                        </p:tgtEl>
                                        <p:attrNameLst>
                                          <p:attrName>ppt_x</p:attrName>
                                          <p:attrName>ppt_y</p:attrName>
                                        </p:attrNameLst>
                                      </p:cBhvr>
                                      <p:rCtr x="0" y="-9838"/>
                                    </p:animMotion>
                                  </p:childTnLst>
                                </p:cTn>
                              </p:par>
                              <p:par>
                                <p:cTn id="104" presetID="10" presetClass="entr" presetSubtype="0" fill="hold" grpId="0" nodeType="withEffect">
                                  <p:stCondLst>
                                    <p:cond delay="300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childTnLst>
                                </p:cTn>
                              </p:par>
                              <p:par>
                                <p:cTn id="107" presetID="22" presetClass="entr" presetSubtype="8" fill="hold" grpId="0" nodeType="withEffect">
                                  <p:stCondLst>
                                    <p:cond delay="3000"/>
                                  </p:stCondLst>
                                  <p:childTnLst>
                                    <p:set>
                                      <p:cBhvr>
                                        <p:cTn id="108" dur="1" fill="hold">
                                          <p:stCondLst>
                                            <p:cond delay="0"/>
                                          </p:stCondLst>
                                        </p:cTn>
                                        <p:tgtEl>
                                          <p:spTgt spid="37"/>
                                        </p:tgtEl>
                                        <p:attrNameLst>
                                          <p:attrName>style.visibility</p:attrName>
                                        </p:attrNameLst>
                                      </p:cBhvr>
                                      <p:to>
                                        <p:strVal val="visible"/>
                                      </p:to>
                                    </p:set>
                                    <p:animEffect transition="in" filter="wipe(left)">
                                      <p:cBhvr>
                                        <p:cTn id="109"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6" grpId="0" animBg="1"/>
      <p:bldP spid="2" grpId="0"/>
      <p:bldP spid="2" grpId="1"/>
      <p:bldP spid="2" grpId="2"/>
      <p:bldP spid="47" grpId="0"/>
      <p:bldP spid="55" grpId="0"/>
      <p:bldP spid="58" grpId="0"/>
      <p:bldP spid="54" grpId="0" animBg="1"/>
      <p:bldP spid="54" grpId="1" animBg="1"/>
      <p:bldP spid="54" grpId="2" animBg="1"/>
      <p:bldP spid="57" grpId="0" animBg="1"/>
      <p:bldP spid="57" grpId="1" animBg="1"/>
      <p:bldP spid="57" grpId="2" animBg="1"/>
      <p:bldP spid="31" grpId="0" animBg="1"/>
      <p:bldP spid="31" grpId="1" animBg="1"/>
      <p:bldP spid="32" grpId="0" animBg="1"/>
      <p:bldP spid="32" grpId="1" animBg="1"/>
      <p:bldP spid="33" grpId="0" animBg="1"/>
      <p:bldP spid="33" grpId="1" animBg="1"/>
      <p:bldP spid="51" grpId="0" animBg="1"/>
      <p:bldP spid="51" grpId="1" animBg="1"/>
      <p:bldP spid="51" grpId="2" animBg="1"/>
      <p:bldP spid="27" grpId="0"/>
      <p:bldP spid="64" grpId="0"/>
      <p:bldP spid="63" grpId="0"/>
      <p:bldP spid="37"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1" descr="IMG_7986.JPG">
            <a:extLst>
              <a:ext uri="{FF2B5EF4-FFF2-40B4-BE49-F238E27FC236}">
                <a16:creationId xmlns:a16="http://schemas.microsoft.com/office/drawing/2014/main" id="{2D696606-D7AC-4D20-9604-21D3F1DF92D5}"/>
              </a:ext>
            </a:extLst>
          </p:cNvPr>
          <p:cNvPicPr>
            <a:picLocks noChangeAspect="1"/>
          </p:cNvPicPr>
          <p:nvPr/>
        </p:nvPicPr>
        <p:blipFill>
          <a:blip r:embed="rId2">
            <a:extLst>
              <a:ext uri="{28A0092B-C50C-407E-A947-70E740481C1C}">
                <a14:useLocalDpi xmlns:a14="http://schemas.microsoft.com/office/drawing/2010/main" val="0"/>
              </a:ext>
            </a:extLst>
          </a:blip>
          <a:srcRect l="19897" t="26527" r="16745" b="22955"/>
          <a:stretch>
            <a:fillRect/>
          </a:stretch>
        </p:blipFill>
        <p:spPr bwMode="auto">
          <a:xfrm>
            <a:off x="3109074" y="2593484"/>
            <a:ext cx="2497657" cy="94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1" descr="IMG_5170.JPG">
            <a:extLst>
              <a:ext uri="{FF2B5EF4-FFF2-40B4-BE49-F238E27FC236}">
                <a16:creationId xmlns:a16="http://schemas.microsoft.com/office/drawing/2014/main" id="{E2076013-8CAC-4B7E-B9BC-D8D23C55AEEF}"/>
              </a:ext>
            </a:extLst>
          </p:cNvPr>
          <p:cNvPicPr>
            <a:picLocks noChangeAspect="1"/>
          </p:cNvPicPr>
          <p:nvPr/>
        </p:nvPicPr>
        <p:blipFill>
          <a:blip r:embed="rId3">
            <a:extLst>
              <a:ext uri="{28A0092B-C50C-407E-A947-70E740481C1C}">
                <a14:useLocalDpi xmlns:a14="http://schemas.microsoft.com/office/drawing/2010/main" val="0"/>
              </a:ext>
            </a:extLst>
          </a:blip>
          <a:srcRect l="10782" r="14391"/>
          <a:stretch>
            <a:fillRect/>
          </a:stretch>
        </p:blipFill>
        <p:spPr bwMode="auto">
          <a:xfrm>
            <a:off x="215265" y="2590165"/>
            <a:ext cx="2403480" cy="94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CB3491FD-C324-4A5F-AC63-087361F3B9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273" y="2597890"/>
            <a:ext cx="2479999" cy="94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a:extLst>
              <a:ext uri="{FF2B5EF4-FFF2-40B4-BE49-F238E27FC236}">
                <a16:creationId xmlns:a16="http://schemas.microsoft.com/office/drawing/2014/main" id="{D41C12EE-18AC-4124-A240-C5388C4EEF0E}"/>
              </a:ext>
            </a:extLst>
          </p:cNvPr>
          <p:cNvSpPr txBox="1">
            <a:spLocks noChangeArrowheads="1"/>
          </p:cNvSpPr>
          <p:nvPr/>
        </p:nvSpPr>
        <p:spPr bwMode="auto">
          <a:xfrm>
            <a:off x="91440" y="1828165"/>
            <a:ext cx="6119554" cy="4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52" tIns="71776" rIns="143552" bIns="71776"/>
          <a:lstStyle>
            <a:lvl1pPr eaLnBrk="0" hangingPunct="0">
              <a:defRPr kumimoji="1" sz="2000">
                <a:solidFill>
                  <a:srgbClr val="336699"/>
                </a:solidFill>
                <a:latin typeface="Arial" panose="020B0604020202020204" pitchFamily="34" charset="0"/>
                <a:ea typeface="宋体" panose="02010600030101010101" pitchFamily="2" charset="-122"/>
              </a:defRPr>
            </a:lvl1pPr>
            <a:lvl2pPr marL="742950" indent="-285750" eaLnBrk="0" hangingPunct="0">
              <a:defRPr kumimoji="1" sz="2000">
                <a:solidFill>
                  <a:srgbClr val="336699"/>
                </a:solidFill>
                <a:latin typeface="Arial" panose="020B0604020202020204" pitchFamily="34" charset="0"/>
                <a:ea typeface="宋体" panose="02010600030101010101" pitchFamily="2" charset="-122"/>
              </a:defRPr>
            </a:lvl2pPr>
            <a:lvl3pPr marL="1143000" indent="-228600" eaLnBrk="0" hangingPunct="0">
              <a:defRPr kumimoji="1" sz="2000">
                <a:solidFill>
                  <a:srgbClr val="336699"/>
                </a:solidFill>
                <a:latin typeface="Arial" panose="020B0604020202020204" pitchFamily="34" charset="0"/>
                <a:ea typeface="宋体" panose="02010600030101010101" pitchFamily="2" charset="-122"/>
              </a:defRPr>
            </a:lvl3pPr>
            <a:lvl4pPr marL="1600200" indent="-228600" eaLnBrk="0" hangingPunct="0">
              <a:defRPr kumimoji="1" sz="2000">
                <a:solidFill>
                  <a:srgbClr val="336699"/>
                </a:solidFill>
                <a:latin typeface="Arial" panose="020B0604020202020204" pitchFamily="34" charset="0"/>
                <a:ea typeface="宋体" panose="02010600030101010101" pitchFamily="2" charset="-122"/>
              </a:defRPr>
            </a:lvl4pPr>
            <a:lvl5pPr marL="2057400" indent="-228600" eaLnBrk="0" hangingPunct="0">
              <a:defRPr kumimoji="1" sz="2000">
                <a:solidFill>
                  <a:srgbClr val="336699"/>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dirty="0">
                <a:solidFill>
                  <a:schemeClr val="tx1"/>
                </a:solidFill>
                <a:latin typeface="微软雅黑" panose="020B0503020204020204" pitchFamily="34" charset="-122"/>
                <a:ea typeface="微软雅黑" panose="020B0503020204020204" pitchFamily="34" charset="-122"/>
                <a:sym typeface="楷体_GB2312" pitchFamily="49" charset="-122"/>
              </a:rPr>
              <a:t>（一）分路器（</a:t>
            </a:r>
            <a:r>
              <a:rPr lang="en-US" altLang="zh-CN" sz="2800" dirty="0">
                <a:solidFill>
                  <a:schemeClr val="tx1"/>
                </a:solidFill>
                <a:latin typeface="微软雅黑" panose="020B0503020204020204" pitchFamily="34" charset="-122"/>
                <a:ea typeface="微软雅黑" panose="020B0503020204020204" pitchFamily="34" charset="-122"/>
                <a:sym typeface="楷体_GB2312" pitchFamily="49" charset="-122"/>
              </a:rPr>
              <a:t>PLC</a:t>
            </a:r>
            <a:r>
              <a:rPr lang="zh-CN" altLang="en-US" sz="2800" dirty="0">
                <a:solidFill>
                  <a:schemeClr val="tx1"/>
                </a:solidFill>
                <a:latin typeface="微软雅黑" panose="020B0503020204020204" pitchFamily="34" charset="-122"/>
                <a:ea typeface="微软雅黑" panose="020B0503020204020204" pitchFamily="34" charset="-122"/>
                <a:sym typeface="楷体_GB2312" pitchFamily="49" charset="-122"/>
              </a:rPr>
              <a:t>）芯片及模块</a:t>
            </a:r>
          </a:p>
        </p:txBody>
      </p:sp>
      <p:sp>
        <p:nvSpPr>
          <p:cNvPr id="16" name="Rectangle 5">
            <a:extLst>
              <a:ext uri="{FF2B5EF4-FFF2-40B4-BE49-F238E27FC236}">
                <a16:creationId xmlns:a16="http://schemas.microsoft.com/office/drawing/2014/main" id="{C2B4D8B4-A26F-4CEE-9ABA-19D841F050FE}"/>
              </a:ext>
            </a:extLst>
          </p:cNvPr>
          <p:cNvSpPr txBox="1">
            <a:spLocks noChangeArrowheads="1"/>
          </p:cNvSpPr>
          <p:nvPr/>
        </p:nvSpPr>
        <p:spPr bwMode="auto">
          <a:xfrm>
            <a:off x="91440" y="3530956"/>
            <a:ext cx="2904174"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52" tIns="71776" rIns="143552" bIns="71776"/>
          <a:lstStyle>
            <a:lvl1pPr eaLnBrk="0" hangingPunct="0">
              <a:defRPr kumimoji="1" sz="2000">
                <a:solidFill>
                  <a:srgbClr val="336699"/>
                </a:solidFill>
                <a:latin typeface="Arial" panose="020B0604020202020204" pitchFamily="34" charset="0"/>
                <a:ea typeface="宋体" panose="02010600030101010101" pitchFamily="2" charset="-122"/>
              </a:defRPr>
            </a:lvl1pPr>
            <a:lvl2pPr marL="742950" indent="-285750" eaLnBrk="0" hangingPunct="0">
              <a:defRPr kumimoji="1" sz="2000">
                <a:solidFill>
                  <a:srgbClr val="336699"/>
                </a:solidFill>
                <a:latin typeface="Arial" panose="020B0604020202020204" pitchFamily="34" charset="0"/>
                <a:ea typeface="宋体" panose="02010600030101010101" pitchFamily="2" charset="-122"/>
              </a:defRPr>
            </a:lvl2pPr>
            <a:lvl3pPr marL="1143000" indent="-228600" eaLnBrk="0" hangingPunct="0">
              <a:defRPr kumimoji="1" sz="2000">
                <a:solidFill>
                  <a:srgbClr val="336699"/>
                </a:solidFill>
                <a:latin typeface="Arial" panose="020B0604020202020204" pitchFamily="34" charset="0"/>
                <a:ea typeface="宋体" panose="02010600030101010101" pitchFamily="2" charset="-122"/>
              </a:defRPr>
            </a:lvl3pPr>
            <a:lvl4pPr marL="1600200" indent="-228600" eaLnBrk="0" hangingPunct="0">
              <a:defRPr kumimoji="1" sz="2000">
                <a:solidFill>
                  <a:srgbClr val="336699"/>
                </a:solidFill>
                <a:latin typeface="Arial" panose="020B0604020202020204" pitchFamily="34" charset="0"/>
                <a:ea typeface="宋体" panose="02010600030101010101" pitchFamily="2" charset="-122"/>
              </a:defRPr>
            </a:lvl4pPr>
            <a:lvl5pPr marL="2057400" indent="-228600" eaLnBrk="0" hangingPunct="0">
              <a:defRPr kumimoji="1" sz="2000">
                <a:solidFill>
                  <a:srgbClr val="336699"/>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500" dirty="0">
                <a:solidFill>
                  <a:schemeClr val="accent2"/>
                </a:solidFill>
                <a:latin typeface="微软雅黑" panose="020B0503020204020204" pitchFamily="34" charset="-122"/>
                <a:ea typeface="微软雅黑" panose="020B0503020204020204" pitchFamily="34" charset="-122"/>
                <a:sym typeface="楷体_GB2312" pitchFamily="49" charset="-122"/>
              </a:rPr>
              <a:t>分路器（</a:t>
            </a:r>
            <a:r>
              <a:rPr lang="en-US" altLang="zh-CN" sz="2500" dirty="0">
                <a:solidFill>
                  <a:schemeClr val="accent2"/>
                </a:solidFill>
                <a:latin typeface="微软雅黑" panose="020B0503020204020204" pitchFamily="34" charset="-122"/>
                <a:ea typeface="微软雅黑" panose="020B0503020204020204" pitchFamily="34" charset="-122"/>
                <a:sym typeface="楷体_GB2312" pitchFamily="49" charset="-122"/>
              </a:rPr>
              <a:t>PLC)</a:t>
            </a:r>
            <a:r>
              <a:rPr lang="zh-CN" altLang="en-US" sz="2500" dirty="0">
                <a:solidFill>
                  <a:schemeClr val="accent2"/>
                </a:solidFill>
                <a:latin typeface="微软雅黑" panose="020B0503020204020204" pitchFamily="34" charset="-122"/>
                <a:ea typeface="微软雅黑" panose="020B0503020204020204" pitchFamily="34" charset="-122"/>
                <a:sym typeface="楷体_GB2312" pitchFamily="49" charset="-122"/>
              </a:rPr>
              <a:t>晶圆</a:t>
            </a:r>
          </a:p>
        </p:txBody>
      </p:sp>
      <p:sp>
        <p:nvSpPr>
          <p:cNvPr id="17" name="Rectangle 5">
            <a:extLst>
              <a:ext uri="{FF2B5EF4-FFF2-40B4-BE49-F238E27FC236}">
                <a16:creationId xmlns:a16="http://schemas.microsoft.com/office/drawing/2014/main" id="{673C7884-A9A4-4943-A066-103E466DF455}"/>
              </a:ext>
            </a:extLst>
          </p:cNvPr>
          <p:cNvSpPr txBox="1">
            <a:spLocks noChangeArrowheads="1"/>
          </p:cNvSpPr>
          <p:nvPr/>
        </p:nvSpPr>
        <p:spPr bwMode="auto">
          <a:xfrm>
            <a:off x="5882751" y="3542212"/>
            <a:ext cx="3013075" cy="82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52" tIns="71776" rIns="143552" bIns="71776"/>
          <a:lstStyle>
            <a:lvl1pPr eaLnBrk="0" hangingPunct="0">
              <a:defRPr kumimoji="1" sz="2000">
                <a:solidFill>
                  <a:srgbClr val="336699"/>
                </a:solidFill>
                <a:latin typeface="Arial" panose="020B0604020202020204" pitchFamily="34" charset="0"/>
                <a:ea typeface="宋体" panose="02010600030101010101" pitchFamily="2" charset="-122"/>
              </a:defRPr>
            </a:lvl1pPr>
            <a:lvl2pPr marL="742950" indent="-285750" eaLnBrk="0" hangingPunct="0">
              <a:defRPr kumimoji="1" sz="2000">
                <a:solidFill>
                  <a:srgbClr val="336699"/>
                </a:solidFill>
                <a:latin typeface="Arial" panose="020B0604020202020204" pitchFamily="34" charset="0"/>
                <a:ea typeface="宋体" panose="02010600030101010101" pitchFamily="2" charset="-122"/>
              </a:defRPr>
            </a:lvl2pPr>
            <a:lvl3pPr marL="1143000" indent="-228600" eaLnBrk="0" hangingPunct="0">
              <a:defRPr kumimoji="1" sz="2000">
                <a:solidFill>
                  <a:srgbClr val="336699"/>
                </a:solidFill>
                <a:latin typeface="Arial" panose="020B0604020202020204" pitchFamily="34" charset="0"/>
                <a:ea typeface="宋体" panose="02010600030101010101" pitchFamily="2" charset="-122"/>
              </a:defRPr>
            </a:lvl3pPr>
            <a:lvl4pPr marL="1600200" indent="-228600" eaLnBrk="0" hangingPunct="0">
              <a:defRPr kumimoji="1" sz="2000">
                <a:solidFill>
                  <a:srgbClr val="336699"/>
                </a:solidFill>
                <a:latin typeface="Arial" panose="020B0604020202020204" pitchFamily="34" charset="0"/>
                <a:ea typeface="宋体" panose="02010600030101010101" pitchFamily="2" charset="-122"/>
              </a:defRPr>
            </a:lvl4pPr>
            <a:lvl5pPr marL="2057400" indent="-228600" eaLnBrk="0" hangingPunct="0">
              <a:defRPr kumimoji="1" sz="2000">
                <a:solidFill>
                  <a:srgbClr val="336699"/>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500" dirty="0">
                <a:solidFill>
                  <a:schemeClr val="accent2"/>
                </a:solidFill>
                <a:latin typeface="微软雅黑" panose="020B0503020204020204" pitchFamily="34" charset="-122"/>
                <a:ea typeface="微软雅黑" panose="020B0503020204020204" pitchFamily="34" charset="-122"/>
                <a:sym typeface="楷体_GB2312" pitchFamily="49" charset="-122"/>
              </a:rPr>
              <a:t>分路器（</a:t>
            </a:r>
            <a:r>
              <a:rPr lang="en-US" altLang="zh-CN" sz="2500" dirty="0">
                <a:solidFill>
                  <a:schemeClr val="accent2"/>
                </a:solidFill>
                <a:latin typeface="微软雅黑" panose="020B0503020204020204" pitchFamily="34" charset="-122"/>
                <a:ea typeface="微软雅黑" panose="020B0503020204020204" pitchFamily="34" charset="-122"/>
                <a:sym typeface="楷体_GB2312" pitchFamily="49" charset="-122"/>
              </a:rPr>
              <a:t>PLC)</a:t>
            </a:r>
            <a:r>
              <a:rPr lang="zh-CN" altLang="en-US" sz="2500" dirty="0">
                <a:solidFill>
                  <a:schemeClr val="accent2"/>
                </a:solidFill>
                <a:latin typeface="微软雅黑" panose="020B0503020204020204" pitchFamily="34" charset="-122"/>
                <a:ea typeface="微软雅黑" panose="020B0503020204020204" pitchFamily="34" charset="-122"/>
                <a:sym typeface="楷体_GB2312" pitchFamily="49" charset="-122"/>
              </a:rPr>
              <a:t>模块</a:t>
            </a:r>
          </a:p>
        </p:txBody>
      </p:sp>
      <p:sp>
        <p:nvSpPr>
          <p:cNvPr id="18" name="Rectangle 5">
            <a:extLst>
              <a:ext uri="{FF2B5EF4-FFF2-40B4-BE49-F238E27FC236}">
                <a16:creationId xmlns:a16="http://schemas.microsoft.com/office/drawing/2014/main" id="{44476ABC-F13D-4BC3-9B0E-F6E5E4421DF8}"/>
              </a:ext>
            </a:extLst>
          </p:cNvPr>
          <p:cNvSpPr txBox="1">
            <a:spLocks noChangeArrowheads="1"/>
          </p:cNvSpPr>
          <p:nvPr/>
        </p:nvSpPr>
        <p:spPr bwMode="auto">
          <a:xfrm>
            <a:off x="2927763" y="3537604"/>
            <a:ext cx="2904174"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52" tIns="71776" rIns="143552" bIns="71776"/>
          <a:lstStyle>
            <a:lvl1pPr eaLnBrk="0" hangingPunct="0">
              <a:defRPr kumimoji="1" sz="2000">
                <a:solidFill>
                  <a:srgbClr val="336699"/>
                </a:solidFill>
                <a:latin typeface="Arial" panose="020B0604020202020204" pitchFamily="34" charset="0"/>
                <a:ea typeface="宋体" panose="02010600030101010101" pitchFamily="2" charset="-122"/>
              </a:defRPr>
            </a:lvl1pPr>
            <a:lvl2pPr marL="742950" indent="-285750" eaLnBrk="0" hangingPunct="0">
              <a:defRPr kumimoji="1" sz="2000">
                <a:solidFill>
                  <a:srgbClr val="336699"/>
                </a:solidFill>
                <a:latin typeface="Arial" panose="020B0604020202020204" pitchFamily="34" charset="0"/>
                <a:ea typeface="宋体" panose="02010600030101010101" pitchFamily="2" charset="-122"/>
              </a:defRPr>
            </a:lvl2pPr>
            <a:lvl3pPr marL="1143000" indent="-228600" eaLnBrk="0" hangingPunct="0">
              <a:defRPr kumimoji="1" sz="2000">
                <a:solidFill>
                  <a:srgbClr val="336699"/>
                </a:solidFill>
                <a:latin typeface="Arial" panose="020B0604020202020204" pitchFamily="34" charset="0"/>
                <a:ea typeface="宋体" panose="02010600030101010101" pitchFamily="2" charset="-122"/>
              </a:defRPr>
            </a:lvl3pPr>
            <a:lvl4pPr marL="1600200" indent="-228600" eaLnBrk="0" hangingPunct="0">
              <a:defRPr kumimoji="1" sz="2000">
                <a:solidFill>
                  <a:srgbClr val="336699"/>
                </a:solidFill>
                <a:latin typeface="Arial" panose="020B0604020202020204" pitchFamily="34" charset="0"/>
                <a:ea typeface="宋体" panose="02010600030101010101" pitchFamily="2" charset="-122"/>
              </a:defRPr>
            </a:lvl4pPr>
            <a:lvl5pPr marL="2057400" indent="-228600" eaLnBrk="0" hangingPunct="0">
              <a:defRPr kumimoji="1" sz="2000">
                <a:solidFill>
                  <a:srgbClr val="336699"/>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500" dirty="0">
                <a:solidFill>
                  <a:schemeClr val="accent2"/>
                </a:solidFill>
                <a:latin typeface="微软雅黑" panose="020B0503020204020204" pitchFamily="34" charset="-122"/>
                <a:ea typeface="微软雅黑" panose="020B0503020204020204" pitchFamily="34" charset="-122"/>
                <a:sym typeface="楷体_GB2312" pitchFamily="49" charset="-122"/>
              </a:rPr>
              <a:t>分路器（</a:t>
            </a:r>
            <a:r>
              <a:rPr lang="en-US" altLang="zh-CN" sz="2500" dirty="0">
                <a:solidFill>
                  <a:schemeClr val="accent2"/>
                </a:solidFill>
                <a:latin typeface="微软雅黑" panose="020B0503020204020204" pitchFamily="34" charset="-122"/>
                <a:ea typeface="微软雅黑" panose="020B0503020204020204" pitchFamily="34" charset="-122"/>
                <a:sym typeface="楷体_GB2312" pitchFamily="49" charset="-122"/>
              </a:rPr>
              <a:t>PLC)</a:t>
            </a:r>
            <a:r>
              <a:rPr lang="zh-CN" altLang="en-US" sz="2500" dirty="0">
                <a:solidFill>
                  <a:schemeClr val="accent2"/>
                </a:solidFill>
                <a:latin typeface="微软雅黑" panose="020B0503020204020204" pitchFamily="34" charset="-122"/>
                <a:ea typeface="微软雅黑" panose="020B0503020204020204" pitchFamily="34" charset="-122"/>
                <a:sym typeface="楷体_GB2312" pitchFamily="49" charset="-122"/>
              </a:rPr>
              <a:t>芯片</a:t>
            </a:r>
          </a:p>
        </p:txBody>
      </p:sp>
      <p:sp>
        <p:nvSpPr>
          <p:cNvPr id="19" name="Rectangle 5">
            <a:extLst>
              <a:ext uri="{FF2B5EF4-FFF2-40B4-BE49-F238E27FC236}">
                <a16:creationId xmlns:a16="http://schemas.microsoft.com/office/drawing/2014/main" id="{0A4FA0EB-60E8-4EAD-9324-3F3F6FA2F6C8}"/>
              </a:ext>
            </a:extLst>
          </p:cNvPr>
          <p:cNvSpPr txBox="1">
            <a:spLocks noChangeArrowheads="1"/>
          </p:cNvSpPr>
          <p:nvPr/>
        </p:nvSpPr>
        <p:spPr bwMode="auto">
          <a:xfrm>
            <a:off x="9095157" y="1828165"/>
            <a:ext cx="2479999" cy="4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52" tIns="71776" rIns="143552" bIns="71776"/>
          <a:lstStyle>
            <a:lvl1pPr eaLnBrk="0" hangingPunct="0">
              <a:defRPr kumimoji="1" sz="2000">
                <a:solidFill>
                  <a:srgbClr val="336699"/>
                </a:solidFill>
                <a:latin typeface="Arial" panose="020B0604020202020204" pitchFamily="34" charset="0"/>
                <a:ea typeface="宋体" panose="02010600030101010101" pitchFamily="2" charset="-122"/>
              </a:defRPr>
            </a:lvl1pPr>
            <a:lvl2pPr marL="742950" indent="-285750" eaLnBrk="0" hangingPunct="0">
              <a:defRPr kumimoji="1" sz="2000">
                <a:solidFill>
                  <a:srgbClr val="336699"/>
                </a:solidFill>
                <a:latin typeface="Arial" panose="020B0604020202020204" pitchFamily="34" charset="0"/>
                <a:ea typeface="宋体" panose="02010600030101010101" pitchFamily="2" charset="-122"/>
              </a:defRPr>
            </a:lvl2pPr>
            <a:lvl3pPr marL="1143000" indent="-228600" eaLnBrk="0" hangingPunct="0">
              <a:defRPr kumimoji="1" sz="2000">
                <a:solidFill>
                  <a:srgbClr val="336699"/>
                </a:solidFill>
                <a:latin typeface="Arial" panose="020B0604020202020204" pitchFamily="34" charset="0"/>
                <a:ea typeface="宋体" panose="02010600030101010101" pitchFamily="2" charset="-122"/>
              </a:defRPr>
            </a:lvl3pPr>
            <a:lvl4pPr marL="1600200" indent="-228600" eaLnBrk="0" hangingPunct="0">
              <a:defRPr kumimoji="1" sz="2000">
                <a:solidFill>
                  <a:srgbClr val="336699"/>
                </a:solidFill>
                <a:latin typeface="Arial" panose="020B0604020202020204" pitchFamily="34" charset="0"/>
                <a:ea typeface="宋体" panose="02010600030101010101" pitchFamily="2" charset="-122"/>
              </a:defRPr>
            </a:lvl4pPr>
            <a:lvl5pPr marL="2057400" indent="-228600" eaLnBrk="0" hangingPunct="0">
              <a:defRPr kumimoji="1" sz="2000">
                <a:solidFill>
                  <a:srgbClr val="336699"/>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dirty="0">
                <a:solidFill>
                  <a:schemeClr val="tx1"/>
                </a:solidFill>
                <a:latin typeface="微软雅黑" panose="020B0503020204020204" pitchFamily="34" charset="-122"/>
                <a:ea typeface="微软雅黑" panose="020B0503020204020204" pitchFamily="34" charset="-122"/>
                <a:sym typeface="楷体_GB2312" pitchFamily="49" charset="-122"/>
              </a:rPr>
              <a:t>（二）硅</a:t>
            </a:r>
            <a:r>
              <a:rPr lang="en-US" altLang="zh-CN" sz="2800" dirty="0">
                <a:solidFill>
                  <a:schemeClr val="tx1"/>
                </a:solidFill>
                <a:latin typeface="微软雅黑" panose="020B0503020204020204" pitchFamily="34" charset="-122"/>
                <a:ea typeface="微软雅黑" panose="020B0503020204020204" pitchFamily="34" charset="-122"/>
                <a:sym typeface="楷体_GB2312" pitchFamily="49" charset="-122"/>
              </a:rPr>
              <a:t>V</a:t>
            </a:r>
            <a:r>
              <a:rPr lang="zh-CN" altLang="en-US" sz="2800" dirty="0">
                <a:solidFill>
                  <a:schemeClr val="tx1"/>
                </a:solidFill>
                <a:latin typeface="微软雅黑" panose="020B0503020204020204" pitchFamily="34" charset="-122"/>
                <a:ea typeface="微软雅黑" panose="020B0503020204020204" pitchFamily="34" charset="-122"/>
                <a:sym typeface="楷体_GB2312" pitchFamily="49" charset="-122"/>
              </a:rPr>
              <a:t>型槽</a:t>
            </a:r>
          </a:p>
        </p:txBody>
      </p:sp>
      <p:pic>
        <p:nvPicPr>
          <p:cNvPr id="20" name="图片 11" descr="IMG_4913.JPG">
            <a:extLst>
              <a:ext uri="{FF2B5EF4-FFF2-40B4-BE49-F238E27FC236}">
                <a16:creationId xmlns:a16="http://schemas.microsoft.com/office/drawing/2014/main" id="{E1272E3D-C157-4033-8164-5581EC70C2D4}"/>
              </a:ext>
            </a:extLst>
          </p:cNvPr>
          <p:cNvPicPr>
            <a:picLocks noChangeAspect="1"/>
          </p:cNvPicPr>
          <p:nvPr/>
        </p:nvPicPr>
        <p:blipFill>
          <a:blip r:embed="rId5">
            <a:extLst>
              <a:ext uri="{28A0092B-C50C-407E-A947-70E740481C1C}">
                <a14:useLocalDpi xmlns:a14="http://schemas.microsoft.com/office/drawing/2010/main" val="0"/>
              </a:ext>
            </a:extLst>
          </a:blip>
          <a:srcRect l="35825" t="39369" r="39761" b="41731"/>
          <a:stretch>
            <a:fillRect/>
          </a:stretch>
        </p:blipFill>
        <p:spPr bwMode="auto">
          <a:xfrm>
            <a:off x="9246821" y="2586899"/>
            <a:ext cx="2712499" cy="106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5">
            <a:extLst>
              <a:ext uri="{FF2B5EF4-FFF2-40B4-BE49-F238E27FC236}">
                <a16:creationId xmlns:a16="http://schemas.microsoft.com/office/drawing/2014/main" id="{BAB4B227-2D98-4551-B40F-E089069DF1BA}"/>
              </a:ext>
            </a:extLst>
          </p:cNvPr>
          <p:cNvSpPr txBox="1">
            <a:spLocks noChangeArrowheads="1"/>
          </p:cNvSpPr>
          <p:nvPr/>
        </p:nvSpPr>
        <p:spPr bwMode="auto">
          <a:xfrm>
            <a:off x="-47159" y="4475727"/>
            <a:ext cx="2807969" cy="49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52" tIns="71776" rIns="143552" bIns="71776"/>
          <a:lstStyle>
            <a:lvl1pPr eaLnBrk="0" hangingPunct="0">
              <a:defRPr kumimoji="1" sz="2000">
                <a:solidFill>
                  <a:srgbClr val="336699"/>
                </a:solidFill>
                <a:latin typeface="Arial" panose="020B0604020202020204" pitchFamily="34" charset="0"/>
                <a:ea typeface="宋体" panose="02010600030101010101" pitchFamily="2" charset="-122"/>
              </a:defRPr>
            </a:lvl1pPr>
            <a:lvl2pPr marL="742950" indent="-285750" eaLnBrk="0" hangingPunct="0">
              <a:defRPr kumimoji="1" sz="2000">
                <a:solidFill>
                  <a:srgbClr val="336699"/>
                </a:solidFill>
                <a:latin typeface="Arial" panose="020B0604020202020204" pitchFamily="34" charset="0"/>
                <a:ea typeface="宋体" panose="02010600030101010101" pitchFamily="2" charset="-122"/>
              </a:defRPr>
            </a:lvl2pPr>
            <a:lvl3pPr marL="1143000" indent="-228600" eaLnBrk="0" hangingPunct="0">
              <a:defRPr kumimoji="1" sz="2000">
                <a:solidFill>
                  <a:srgbClr val="336699"/>
                </a:solidFill>
                <a:latin typeface="Arial" panose="020B0604020202020204" pitchFamily="34" charset="0"/>
                <a:ea typeface="宋体" panose="02010600030101010101" pitchFamily="2" charset="-122"/>
              </a:defRPr>
            </a:lvl3pPr>
            <a:lvl4pPr marL="1600200" indent="-228600" eaLnBrk="0" hangingPunct="0">
              <a:defRPr kumimoji="1" sz="2000">
                <a:solidFill>
                  <a:srgbClr val="336699"/>
                </a:solidFill>
                <a:latin typeface="Arial" panose="020B0604020202020204" pitchFamily="34" charset="0"/>
                <a:ea typeface="宋体" panose="02010600030101010101" pitchFamily="2" charset="-122"/>
              </a:defRPr>
            </a:lvl4pPr>
            <a:lvl5pPr marL="2057400" indent="-228600" eaLnBrk="0" hangingPunct="0">
              <a:defRPr kumimoji="1" sz="2000">
                <a:solidFill>
                  <a:srgbClr val="336699"/>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9pPr>
          </a:lstStyle>
          <a:p>
            <a:pPr eaLnBrk="1" hangingPunct="1">
              <a:lnSpc>
                <a:spcPct val="150000"/>
              </a:lnSpc>
            </a:pPr>
            <a:r>
              <a:rPr lang="zh-CN" altLang="en-US" dirty="0">
                <a:solidFill>
                  <a:schemeClr val="tx1"/>
                </a:solidFill>
                <a:latin typeface="微软雅黑" panose="020B0503020204020204" pitchFamily="34" charset="-122"/>
                <a:ea typeface="微软雅黑" panose="020B0503020204020204" pitchFamily="34" charset="-122"/>
                <a:sym typeface="楷体_GB2312" pitchFamily="49" charset="-122"/>
              </a:rPr>
              <a:t>（三）光纤阵列（</a:t>
            </a:r>
            <a:r>
              <a:rPr lang="en-US" altLang="zh-CN" dirty="0">
                <a:solidFill>
                  <a:schemeClr val="tx1"/>
                </a:solidFill>
                <a:latin typeface="微软雅黑" panose="020B0503020204020204" pitchFamily="34" charset="-122"/>
                <a:ea typeface="微软雅黑" panose="020B0503020204020204" pitchFamily="34" charset="-122"/>
                <a:sym typeface="楷体_GB2312" pitchFamily="49" charset="-122"/>
              </a:rPr>
              <a:t>FA</a:t>
            </a:r>
            <a:r>
              <a:rPr lang="zh-CN" altLang="en-US" dirty="0">
                <a:solidFill>
                  <a:schemeClr val="tx1"/>
                </a:solidFill>
                <a:latin typeface="微软雅黑" panose="020B0503020204020204" pitchFamily="34" charset="-122"/>
                <a:ea typeface="微软雅黑" panose="020B0503020204020204" pitchFamily="34" charset="-122"/>
                <a:sym typeface="楷体_GB2312" pitchFamily="49" charset="-122"/>
              </a:rPr>
              <a:t>）</a:t>
            </a:r>
          </a:p>
        </p:txBody>
      </p:sp>
      <p:pic>
        <p:nvPicPr>
          <p:cNvPr id="22" name="图片 12" descr="IMG_4969.JPG">
            <a:extLst>
              <a:ext uri="{FF2B5EF4-FFF2-40B4-BE49-F238E27FC236}">
                <a16:creationId xmlns:a16="http://schemas.microsoft.com/office/drawing/2014/main" id="{24FEFBED-7890-41CB-8F2A-C8375B74F7F1}"/>
              </a:ext>
            </a:extLst>
          </p:cNvPr>
          <p:cNvPicPr>
            <a:picLocks noChangeAspect="1"/>
          </p:cNvPicPr>
          <p:nvPr/>
        </p:nvPicPr>
        <p:blipFill>
          <a:blip r:embed="rId6">
            <a:extLst>
              <a:ext uri="{28A0092B-C50C-407E-A947-70E740481C1C}">
                <a14:useLocalDpi xmlns:a14="http://schemas.microsoft.com/office/drawing/2010/main" val="0"/>
              </a:ext>
            </a:extLst>
          </a:blip>
          <a:srcRect l="21974" t="41344" r="44487" b="20857"/>
          <a:stretch>
            <a:fillRect/>
          </a:stretch>
        </p:blipFill>
        <p:spPr bwMode="auto">
          <a:xfrm>
            <a:off x="191674" y="5103579"/>
            <a:ext cx="2712500" cy="10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1">
            <a:extLst>
              <a:ext uri="{FF2B5EF4-FFF2-40B4-BE49-F238E27FC236}">
                <a16:creationId xmlns:a16="http://schemas.microsoft.com/office/drawing/2014/main" id="{D290DBD3-5484-49ED-B580-97F97F8D0CF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76211" y="5152482"/>
            <a:ext cx="2813080" cy="10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http://www.topvendor.com.cn/product/pics/20150523/201505231432383088968.jpg">
            <a:extLst>
              <a:ext uri="{FF2B5EF4-FFF2-40B4-BE49-F238E27FC236}">
                <a16:creationId xmlns:a16="http://schemas.microsoft.com/office/drawing/2014/main" id="{3F5882E1-A56E-44A5-9188-B717724A6F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1150" y="5103579"/>
            <a:ext cx="2492371" cy="10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5">
            <a:extLst>
              <a:ext uri="{FF2B5EF4-FFF2-40B4-BE49-F238E27FC236}">
                <a16:creationId xmlns:a16="http://schemas.microsoft.com/office/drawing/2014/main" id="{DA7A7C11-84C8-45E3-B458-90CC04B2B323}"/>
              </a:ext>
            </a:extLst>
          </p:cNvPr>
          <p:cNvSpPr txBox="1">
            <a:spLocks noChangeArrowheads="1"/>
          </p:cNvSpPr>
          <p:nvPr/>
        </p:nvSpPr>
        <p:spPr bwMode="auto">
          <a:xfrm>
            <a:off x="4290134" y="4512602"/>
            <a:ext cx="3537986" cy="4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52" tIns="71776" rIns="143552" bIns="71776"/>
          <a:lstStyle>
            <a:lvl1pPr eaLnBrk="0" hangingPunct="0">
              <a:defRPr kumimoji="1" sz="2000">
                <a:solidFill>
                  <a:srgbClr val="336699"/>
                </a:solidFill>
                <a:latin typeface="Arial" panose="020B0604020202020204" pitchFamily="34" charset="0"/>
                <a:ea typeface="宋体" panose="02010600030101010101" pitchFamily="2" charset="-122"/>
              </a:defRPr>
            </a:lvl1pPr>
            <a:lvl2pPr marL="742950" indent="-285750" eaLnBrk="0" hangingPunct="0">
              <a:defRPr kumimoji="1" sz="2000">
                <a:solidFill>
                  <a:srgbClr val="336699"/>
                </a:solidFill>
                <a:latin typeface="Arial" panose="020B0604020202020204" pitchFamily="34" charset="0"/>
                <a:ea typeface="宋体" panose="02010600030101010101" pitchFamily="2" charset="-122"/>
              </a:defRPr>
            </a:lvl2pPr>
            <a:lvl3pPr marL="1143000" indent="-228600" eaLnBrk="0" hangingPunct="0">
              <a:defRPr kumimoji="1" sz="2000">
                <a:solidFill>
                  <a:srgbClr val="336699"/>
                </a:solidFill>
                <a:latin typeface="Arial" panose="020B0604020202020204" pitchFamily="34" charset="0"/>
                <a:ea typeface="宋体" panose="02010600030101010101" pitchFamily="2" charset="-122"/>
              </a:defRPr>
            </a:lvl3pPr>
            <a:lvl4pPr marL="1600200" indent="-228600" eaLnBrk="0" hangingPunct="0">
              <a:defRPr kumimoji="1" sz="2000">
                <a:solidFill>
                  <a:srgbClr val="336699"/>
                </a:solidFill>
                <a:latin typeface="Arial" panose="020B0604020202020204" pitchFamily="34" charset="0"/>
                <a:ea typeface="宋体" panose="02010600030101010101" pitchFamily="2" charset="-122"/>
              </a:defRPr>
            </a:lvl4pPr>
            <a:lvl5pPr marL="2057400" indent="-228600" eaLnBrk="0" hangingPunct="0">
              <a:defRPr kumimoji="1" sz="2000">
                <a:solidFill>
                  <a:srgbClr val="336699"/>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9pPr>
          </a:lstStyle>
          <a:p>
            <a:pPr eaLnBrk="1" hangingPunct="1">
              <a:lnSpc>
                <a:spcPct val="150000"/>
              </a:lnSpc>
            </a:pPr>
            <a:r>
              <a:rPr lang="zh-CN" altLang="en-US" dirty="0">
                <a:solidFill>
                  <a:schemeClr val="tx1"/>
                </a:solidFill>
                <a:latin typeface="微软雅黑" panose="020B0503020204020204" pitchFamily="34" charset="-122"/>
                <a:ea typeface="微软雅黑" panose="020B0503020204020204" pitchFamily="34" charset="-122"/>
                <a:sym typeface="楷体_GB2312" pitchFamily="49" charset="-122"/>
              </a:rPr>
              <a:t>分布式激光器（</a:t>
            </a:r>
            <a:r>
              <a:rPr lang="en-US" altLang="zh-CN" dirty="0">
                <a:solidFill>
                  <a:schemeClr val="tx1"/>
                </a:solidFill>
                <a:latin typeface="微软雅黑" panose="020B0503020204020204" pitchFamily="34" charset="-122"/>
                <a:ea typeface="微软雅黑" panose="020B0503020204020204" pitchFamily="34" charset="-122"/>
                <a:sym typeface="楷体_GB2312" pitchFamily="49" charset="-122"/>
              </a:rPr>
              <a:t>DFB</a:t>
            </a:r>
            <a:r>
              <a:rPr lang="zh-CN" altLang="en-US" dirty="0">
                <a:solidFill>
                  <a:schemeClr val="tx1"/>
                </a:solidFill>
                <a:latin typeface="微软雅黑" panose="020B0503020204020204" pitchFamily="34" charset="-122"/>
                <a:ea typeface="微软雅黑" panose="020B0503020204020204" pitchFamily="34" charset="-122"/>
                <a:sym typeface="楷体_GB2312" pitchFamily="49" charset="-122"/>
              </a:rPr>
              <a:t>）芯片</a:t>
            </a:r>
          </a:p>
        </p:txBody>
      </p:sp>
      <p:sp>
        <p:nvSpPr>
          <p:cNvPr id="28" name="Rectangle 5">
            <a:extLst>
              <a:ext uri="{FF2B5EF4-FFF2-40B4-BE49-F238E27FC236}">
                <a16:creationId xmlns:a16="http://schemas.microsoft.com/office/drawing/2014/main" id="{69AE260E-0582-450B-BF65-72C9D188458D}"/>
              </a:ext>
            </a:extLst>
          </p:cNvPr>
          <p:cNvSpPr txBox="1">
            <a:spLocks noChangeArrowheads="1"/>
          </p:cNvSpPr>
          <p:nvPr/>
        </p:nvSpPr>
        <p:spPr bwMode="auto">
          <a:xfrm>
            <a:off x="8866567" y="4515005"/>
            <a:ext cx="3539003" cy="4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3552" tIns="71776" rIns="143552" bIns="71776"/>
          <a:lstStyle>
            <a:lvl1pPr eaLnBrk="0" hangingPunct="0">
              <a:defRPr kumimoji="1" sz="2000">
                <a:solidFill>
                  <a:srgbClr val="336699"/>
                </a:solidFill>
                <a:latin typeface="Arial" panose="020B0604020202020204" pitchFamily="34" charset="0"/>
                <a:ea typeface="宋体" panose="02010600030101010101" pitchFamily="2" charset="-122"/>
              </a:defRPr>
            </a:lvl1pPr>
            <a:lvl2pPr marL="742950" indent="-285750" eaLnBrk="0" hangingPunct="0">
              <a:defRPr kumimoji="1" sz="2000">
                <a:solidFill>
                  <a:srgbClr val="336699"/>
                </a:solidFill>
                <a:latin typeface="Arial" panose="020B0604020202020204" pitchFamily="34" charset="0"/>
                <a:ea typeface="宋体" panose="02010600030101010101" pitchFamily="2" charset="-122"/>
              </a:defRPr>
            </a:lvl2pPr>
            <a:lvl3pPr marL="1143000" indent="-228600" eaLnBrk="0" hangingPunct="0">
              <a:defRPr kumimoji="1" sz="2000">
                <a:solidFill>
                  <a:srgbClr val="336699"/>
                </a:solidFill>
                <a:latin typeface="Arial" panose="020B0604020202020204" pitchFamily="34" charset="0"/>
                <a:ea typeface="宋体" panose="02010600030101010101" pitchFamily="2" charset="-122"/>
              </a:defRPr>
            </a:lvl3pPr>
            <a:lvl4pPr marL="1600200" indent="-228600" eaLnBrk="0" hangingPunct="0">
              <a:defRPr kumimoji="1" sz="2000">
                <a:solidFill>
                  <a:srgbClr val="336699"/>
                </a:solidFill>
                <a:latin typeface="Arial" panose="020B0604020202020204" pitchFamily="34" charset="0"/>
                <a:ea typeface="宋体" panose="02010600030101010101" pitchFamily="2" charset="-122"/>
              </a:defRPr>
            </a:lvl4pPr>
            <a:lvl5pPr marL="2057400" indent="-228600" eaLnBrk="0" hangingPunct="0">
              <a:defRPr kumimoji="1" sz="2000">
                <a:solidFill>
                  <a:srgbClr val="336699"/>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000">
                <a:solidFill>
                  <a:srgbClr val="336699"/>
                </a:solidFill>
                <a:latin typeface="Arial" panose="020B0604020202020204" pitchFamily="34" charset="0"/>
                <a:ea typeface="宋体" panose="02010600030101010101" pitchFamily="2" charset="-122"/>
              </a:defRPr>
            </a:lvl9pPr>
          </a:lstStyle>
          <a:p>
            <a:pPr eaLnBrk="1" hangingPunct="1">
              <a:lnSpc>
                <a:spcPct val="150000"/>
              </a:lnSpc>
            </a:pPr>
            <a:r>
              <a:rPr lang="zh-CN" altLang="en-US" dirty="0">
                <a:solidFill>
                  <a:schemeClr val="tx1"/>
                </a:solidFill>
                <a:latin typeface="微软雅黑" panose="020B0503020204020204" pitchFamily="34" charset="-122"/>
                <a:ea typeface="微软雅黑" panose="020B0503020204020204" pitchFamily="34" charset="-122"/>
                <a:sym typeface="楷体_GB2312" pitchFamily="49" charset="-122"/>
              </a:rPr>
              <a:t>分布式激光器（</a:t>
            </a:r>
            <a:r>
              <a:rPr lang="en-US" altLang="zh-CN" dirty="0">
                <a:solidFill>
                  <a:schemeClr val="tx1"/>
                </a:solidFill>
                <a:latin typeface="微软雅黑" panose="020B0503020204020204" pitchFamily="34" charset="-122"/>
                <a:ea typeface="微软雅黑" panose="020B0503020204020204" pitchFamily="34" charset="-122"/>
                <a:sym typeface="楷体_GB2312" pitchFamily="49" charset="-122"/>
              </a:rPr>
              <a:t>DFB</a:t>
            </a:r>
            <a:r>
              <a:rPr lang="zh-CN" altLang="en-US" dirty="0">
                <a:solidFill>
                  <a:schemeClr val="tx1"/>
                </a:solidFill>
                <a:latin typeface="微软雅黑" panose="020B0503020204020204" pitchFamily="34" charset="-122"/>
                <a:ea typeface="微软雅黑" panose="020B0503020204020204" pitchFamily="34" charset="-122"/>
                <a:sym typeface="楷体_GB2312" pitchFamily="49" charset="-122"/>
              </a:rPr>
              <a:t>）晶圆</a:t>
            </a:r>
          </a:p>
        </p:txBody>
      </p:sp>
      <p:sp>
        <p:nvSpPr>
          <p:cNvPr id="29" name="任意多边形 74">
            <a:extLst>
              <a:ext uri="{FF2B5EF4-FFF2-40B4-BE49-F238E27FC236}">
                <a16:creationId xmlns:a16="http://schemas.microsoft.com/office/drawing/2014/main" id="{F33D4CC2-19C2-4723-A31A-885DC52EB6D7}"/>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0" name="任意多边形 75">
            <a:extLst>
              <a:ext uri="{FF2B5EF4-FFF2-40B4-BE49-F238E27FC236}">
                <a16:creationId xmlns:a16="http://schemas.microsoft.com/office/drawing/2014/main" id="{6A8DDC3B-5AB3-48DE-9702-094A7FC8449E}"/>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1" name="任意多边形 78">
            <a:extLst>
              <a:ext uri="{FF2B5EF4-FFF2-40B4-BE49-F238E27FC236}">
                <a16:creationId xmlns:a16="http://schemas.microsoft.com/office/drawing/2014/main" id="{D2AB0D31-2194-4233-A062-840CF252690D}"/>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2" name="矩形 31">
            <a:extLst>
              <a:ext uri="{FF2B5EF4-FFF2-40B4-BE49-F238E27FC236}">
                <a16:creationId xmlns:a16="http://schemas.microsoft.com/office/drawing/2014/main" id="{900D94FC-3C36-4F8A-A3E1-55C02FC0B981}"/>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3" name="矩形 32">
            <a:extLst>
              <a:ext uri="{FF2B5EF4-FFF2-40B4-BE49-F238E27FC236}">
                <a16:creationId xmlns:a16="http://schemas.microsoft.com/office/drawing/2014/main" id="{99EEA872-2EEA-4786-BFA0-F6461C0D52C3}"/>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34" name="组合 33">
            <a:extLst>
              <a:ext uri="{FF2B5EF4-FFF2-40B4-BE49-F238E27FC236}">
                <a16:creationId xmlns:a16="http://schemas.microsoft.com/office/drawing/2014/main" id="{01EF467C-1882-4188-A1EF-91033F14583E}"/>
              </a:ext>
            </a:extLst>
          </p:cNvPr>
          <p:cNvGrpSpPr/>
          <p:nvPr/>
        </p:nvGrpSpPr>
        <p:grpSpPr>
          <a:xfrm>
            <a:off x="653161" y="91452"/>
            <a:ext cx="4007291" cy="562570"/>
            <a:chOff x="-148730" y="328712"/>
            <a:chExt cx="4007291" cy="562570"/>
          </a:xfrm>
        </p:grpSpPr>
        <p:sp>
          <p:nvSpPr>
            <p:cNvPr id="35" name="TextBox 62">
              <a:extLst>
                <a:ext uri="{FF2B5EF4-FFF2-40B4-BE49-F238E27FC236}">
                  <a16:creationId xmlns:a16="http://schemas.microsoft.com/office/drawing/2014/main" id="{5BAF92C4-59A7-4725-8337-9775D0F348C9}"/>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矩形 35">
              <a:extLst>
                <a:ext uri="{FF2B5EF4-FFF2-40B4-BE49-F238E27FC236}">
                  <a16:creationId xmlns:a16="http://schemas.microsoft.com/office/drawing/2014/main" id="{4A8DE178-D4A4-473F-88E7-5C5043C79487}"/>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文本框 1">
            <a:extLst>
              <a:ext uri="{FF2B5EF4-FFF2-40B4-BE49-F238E27FC236}">
                <a16:creationId xmlns:a16="http://schemas.microsoft.com/office/drawing/2014/main" id="{089E8398-51D7-43F9-BDCD-DB18CE92B5CA}"/>
              </a:ext>
            </a:extLst>
          </p:cNvPr>
          <p:cNvSpPr txBox="1"/>
          <p:nvPr/>
        </p:nvSpPr>
        <p:spPr>
          <a:xfrm>
            <a:off x="4157007" y="957580"/>
            <a:ext cx="3877985" cy="646331"/>
          </a:xfrm>
          <a:prstGeom prst="rect">
            <a:avLst/>
          </a:prstGeom>
          <a:noFill/>
        </p:spPr>
        <p:txBody>
          <a:bodyPr wrap="none" rtlCol="0">
            <a:spAutoFit/>
          </a:bodyPr>
          <a:lstStyle/>
          <a:p>
            <a:r>
              <a:rPr lang="zh-CN" altLang="en-US" sz="3600" dirty="0">
                <a:solidFill>
                  <a:schemeClr val="bg1"/>
                </a:solidFill>
                <a:highlight>
                  <a:srgbClr val="396F9A"/>
                </a:highlight>
                <a:latin typeface="微软雅黑" panose="020B0503020204020204" pitchFamily="34" charset="-122"/>
                <a:ea typeface="微软雅黑" panose="020B0503020204020204" pitchFamily="34" charset="-122"/>
              </a:rPr>
              <a:t>仕佳部分研发产品</a:t>
            </a:r>
          </a:p>
        </p:txBody>
      </p:sp>
    </p:spTree>
    <p:extLst>
      <p:ext uri="{BB962C8B-B14F-4D97-AF65-F5344CB8AC3E}">
        <p14:creationId xmlns:p14="http://schemas.microsoft.com/office/powerpoint/2010/main" val="295858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30"/>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30"/>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29"/>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29"/>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31"/>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31"/>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1000"/>
                                        <p:tgtEl>
                                          <p:spTgt spid="21"/>
                                        </p:tgtEl>
                                      </p:cBhvr>
                                    </p:animEffect>
                                    <p:anim calcmode="lin" valueType="num">
                                      <p:cBhvr>
                                        <p:cTn id="89" dur="1000" fill="hold"/>
                                        <p:tgtEl>
                                          <p:spTgt spid="21"/>
                                        </p:tgtEl>
                                        <p:attrNameLst>
                                          <p:attrName>ppt_x</p:attrName>
                                        </p:attrNameLst>
                                      </p:cBhvr>
                                      <p:tavLst>
                                        <p:tav tm="0">
                                          <p:val>
                                            <p:strVal val="#ppt_x"/>
                                          </p:val>
                                        </p:tav>
                                        <p:tav tm="100000">
                                          <p:val>
                                            <p:strVal val="#ppt_x"/>
                                          </p:val>
                                        </p:tav>
                                      </p:tavLst>
                                    </p:anim>
                                    <p:anim calcmode="lin" valueType="num">
                                      <p:cBhvr>
                                        <p:cTn id="90" dur="1000" fill="hold"/>
                                        <p:tgtEl>
                                          <p:spTgt spid="21"/>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1000"/>
                                        <p:tgtEl>
                                          <p:spTgt spid="26"/>
                                        </p:tgtEl>
                                      </p:cBhvr>
                                    </p:animEffect>
                                    <p:anim calcmode="lin" valueType="num">
                                      <p:cBhvr>
                                        <p:cTn id="104" dur="1000" fill="hold"/>
                                        <p:tgtEl>
                                          <p:spTgt spid="26"/>
                                        </p:tgtEl>
                                        <p:attrNameLst>
                                          <p:attrName>ppt_x</p:attrName>
                                        </p:attrNameLst>
                                      </p:cBhvr>
                                      <p:tavLst>
                                        <p:tav tm="0">
                                          <p:val>
                                            <p:strVal val="#ppt_x"/>
                                          </p:val>
                                        </p:tav>
                                        <p:tav tm="100000">
                                          <p:val>
                                            <p:strVal val="#ppt_x"/>
                                          </p:val>
                                        </p:tav>
                                      </p:tavLst>
                                    </p:anim>
                                    <p:anim calcmode="lin" valueType="num">
                                      <p:cBhvr>
                                        <p:cTn id="105" dur="1000" fill="hold"/>
                                        <p:tgtEl>
                                          <p:spTgt spid="26"/>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1000"/>
                                        <p:tgtEl>
                                          <p:spTgt spid="27"/>
                                        </p:tgtEl>
                                      </p:cBhvr>
                                    </p:animEffect>
                                    <p:anim calcmode="lin" valueType="num">
                                      <p:cBhvr>
                                        <p:cTn id="109" dur="1000" fill="hold"/>
                                        <p:tgtEl>
                                          <p:spTgt spid="27"/>
                                        </p:tgtEl>
                                        <p:attrNameLst>
                                          <p:attrName>ppt_x</p:attrName>
                                        </p:attrNameLst>
                                      </p:cBhvr>
                                      <p:tavLst>
                                        <p:tav tm="0">
                                          <p:val>
                                            <p:strVal val="#ppt_x"/>
                                          </p:val>
                                        </p:tav>
                                        <p:tav tm="100000">
                                          <p:val>
                                            <p:strVal val="#ppt_x"/>
                                          </p:val>
                                        </p:tav>
                                      </p:tavLst>
                                    </p:anim>
                                    <p:anim calcmode="lin" valueType="num">
                                      <p:cBhvr>
                                        <p:cTn id="110" dur="1000" fill="hold"/>
                                        <p:tgtEl>
                                          <p:spTgt spid="27"/>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fade">
                                      <p:cBhvr>
                                        <p:cTn id="113" dur="1000"/>
                                        <p:tgtEl>
                                          <p:spTgt spid="28"/>
                                        </p:tgtEl>
                                      </p:cBhvr>
                                    </p:animEffect>
                                    <p:anim calcmode="lin" valueType="num">
                                      <p:cBhvr>
                                        <p:cTn id="114" dur="1000" fill="hold"/>
                                        <p:tgtEl>
                                          <p:spTgt spid="28"/>
                                        </p:tgtEl>
                                        <p:attrNameLst>
                                          <p:attrName>ppt_x</p:attrName>
                                        </p:attrNameLst>
                                      </p:cBhvr>
                                      <p:tavLst>
                                        <p:tav tm="0">
                                          <p:val>
                                            <p:strVal val="#ppt_x"/>
                                          </p:val>
                                        </p:tav>
                                        <p:tav tm="100000">
                                          <p:val>
                                            <p:strVal val="#ppt_x"/>
                                          </p:val>
                                        </p:tav>
                                      </p:tavLst>
                                    </p:anim>
                                    <p:anim calcmode="lin" valueType="num">
                                      <p:cBhvr>
                                        <p:cTn id="1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1" grpId="0"/>
      <p:bldP spid="27" grpId="0"/>
      <p:bldP spid="28" grpId="0"/>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3"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任意多边形 74"/>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6" name="任意多边形 75"/>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9" name="任意多边形 78"/>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6" name="矩形 65">
            <a:extLst>
              <a:ext uri="{FF2B5EF4-FFF2-40B4-BE49-F238E27FC236}">
                <a16:creationId xmlns:a16="http://schemas.microsoft.com/office/drawing/2014/main" id="{8C2DADB0-4ED3-4B95-8CA2-DDFE45F0EA59}"/>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7" name="矩形 66">
            <a:extLst>
              <a:ext uri="{FF2B5EF4-FFF2-40B4-BE49-F238E27FC236}">
                <a16:creationId xmlns:a16="http://schemas.microsoft.com/office/drawing/2014/main" id="{10CECE5F-6A50-4BE7-AB3B-BAA017CD7BE8}"/>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68" name="组合 67">
            <a:extLst>
              <a:ext uri="{FF2B5EF4-FFF2-40B4-BE49-F238E27FC236}">
                <a16:creationId xmlns:a16="http://schemas.microsoft.com/office/drawing/2014/main" id="{6D1919F0-09C7-49C7-9A26-21E9CAB95D43}"/>
              </a:ext>
            </a:extLst>
          </p:cNvPr>
          <p:cNvGrpSpPr/>
          <p:nvPr/>
        </p:nvGrpSpPr>
        <p:grpSpPr>
          <a:xfrm>
            <a:off x="653161" y="91452"/>
            <a:ext cx="4007291" cy="562570"/>
            <a:chOff x="-148730" y="328712"/>
            <a:chExt cx="4007291" cy="562570"/>
          </a:xfrm>
        </p:grpSpPr>
        <p:sp>
          <p:nvSpPr>
            <p:cNvPr id="69" name="TextBox 62">
              <a:extLst>
                <a:ext uri="{FF2B5EF4-FFF2-40B4-BE49-F238E27FC236}">
                  <a16:creationId xmlns:a16="http://schemas.microsoft.com/office/drawing/2014/main" id="{264A1236-3278-4873-8480-AFA62B78E5F6}"/>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矩形 69">
              <a:extLst>
                <a:ext uri="{FF2B5EF4-FFF2-40B4-BE49-F238E27FC236}">
                  <a16:creationId xmlns:a16="http://schemas.microsoft.com/office/drawing/2014/main" id="{934AE949-699E-4257-B5C0-F8A16594B490}"/>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矩形 12">
            <a:extLst>
              <a:ext uri="{FF2B5EF4-FFF2-40B4-BE49-F238E27FC236}">
                <a16:creationId xmlns:a16="http://schemas.microsoft.com/office/drawing/2014/main" id="{7523BFD9-B0AB-431F-95BB-695BC3ED6646}"/>
              </a:ext>
            </a:extLst>
          </p:cNvPr>
          <p:cNvSpPr/>
          <p:nvPr/>
        </p:nvSpPr>
        <p:spPr>
          <a:xfrm>
            <a:off x="3815568" y="3013501"/>
            <a:ext cx="4560864" cy="830997"/>
          </a:xfrm>
          <a:prstGeom prst="rect">
            <a:avLst/>
          </a:prstGeom>
          <a:noFill/>
        </p:spPr>
        <p:txBody>
          <a:bodyPr wrap="none" lIns="91440" tIns="45720" rIns="91440" bIns="45720">
            <a:spAutoFit/>
          </a:bodyPr>
          <a:lstStyle/>
          <a:p>
            <a:pPr algn="ctr"/>
            <a:r>
              <a:rPr lang="zh-CN" altLang="zh-CN" sz="4800" b="1" kern="100" spc="50" dirty="0">
                <a:ln w="0"/>
                <a:solidFill>
                  <a:srgbClr val="2F79B7"/>
                </a:solidFill>
                <a:effectLst>
                  <a:innerShdw blurRad="63500" dist="50800" dir="13500000">
                    <a:srgbClr val="000000">
                      <a:alpha val="50000"/>
                    </a:srgbClr>
                  </a:innerShdw>
                </a:effectLst>
                <a:ea typeface="楷体_GB2312"/>
                <a:cs typeface="楷体_GB2312"/>
              </a:rPr>
              <a:t>镁精深加工产业</a:t>
            </a:r>
            <a:endParaRPr lang="zh-CN" altLang="en-US" sz="4800" b="1" kern="100" spc="50" dirty="0">
              <a:ln w="0"/>
              <a:solidFill>
                <a:srgbClr val="2F79B7"/>
              </a:solidFill>
              <a:effectLst>
                <a:innerShdw blurRad="63500" dist="50800" dir="13500000">
                  <a:srgbClr val="000000">
                    <a:alpha val="50000"/>
                  </a:srgbClr>
                </a:innerShdw>
              </a:effectLst>
              <a:ea typeface="楷体_GB2312"/>
              <a:cs typeface="楷体_GB2312"/>
            </a:endParaRPr>
          </a:p>
        </p:txBody>
      </p:sp>
    </p:spTree>
    <p:extLst>
      <p:ext uri="{BB962C8B-B14F-4D97-AF65-F5344CB8AC3E}">
        <p14:creationId xmlns:p14="http://schemas.microsoft.com/office/powerpoint/2010/main" val="218311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76"/>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76"/>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75"/>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75"/>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79"/>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79"/>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1000"/>
                                        <p:tgtEl>
                                          <p:spTgt spid="66"/>
                                        </p:tgtEl>
                                      </p:cBhvr>
                                    </p:animEffect>
                                    <p:anim calcmode="lin" valueType="num">
                                      <p:cBhvr>
                                        <p:cTn id="26" dur="1000" fill="hold"/>
                                        <p:tgtEl>
                                          <p:spTgt spid="66"/>
                                        </p:tgtEl>
                                        <p:attrNameLst>
                                          <p:attrName>ppt_x</p:attrName>
                                        </p:attrNameLst>
                                      </p:cBhvr>
                                      <p:tavLst>
                                        <p:tav tm="0">
                                          <p:val>
                                            <p:strVal val="#ppt_x"/>
                                          </p:val>
                                        </p:tav>
                                        <p:tav tm="100000">
                                          <p:val>
                                            <p:strVal val="#ppt_x"/>
                                          </p:val>
                                        </p:tav>
                                      </p:tavLst>
                                    </p:anim>
                                    <p:anim calcmode="lin" valueType="num">
                                      <p:cBhvr>
                                        <p:cTn id="27" dur="1000" fill="hold"/>
                                        <p:tgtEl>
                                          <p:spTgt spid="6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1000"/>
                                        <p:tgtEl>
                                          <p:spTgt spid="67"/>
                                        </p:tgtEl>
                                      </p:cBhvr>
                                    </p:animEffect>
                                    <p:anim calcmode="lin" valueType="num">
                                      <p:cBhvr>
                                        <p:cTn id="31" dur="1000" fill="hold"/>
                                        <p:tgtEl>
                                          <p:spTgt spid="67"/>
                                        </p:tgtEl>
                                        <p:attrNameLst>
                                          <p:attrName>ppt_x</p:attrName>
                                        </p:attrNameLst>
                                      </p:cBhvr>
                                      <p:tavLst>
                                        <p:tav tm="0">
                                          <p:val>
                                            <p:strVal val="#ppt_x"/>
                                          </p:val>
                                        </p:tav>
                                        <p:tav tm="100000">
                                          <p:val>
                                            <p:strVal val="#ppt_x"/>
                                          </p:val>
                                        </p:tav>
                                      </p:tavLst>
                                    </p:anim>
                                    <p:anim calcmode="lin" valueType="num">
                                      <p:cBhvr>
                                        <p:cTn id="32" dur="1000" fill="hold"/>
                                        <p:tgtEl>
                                          <p:spTgt spid="6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1000" fill="hold"/>
                                        <p:tgtEl>
                                          <p:spTgt spid="13"/>
                                        </p:tgtEl>
                                        <p:attrNameLst>
                                          <p:attrName>ppt_x</p:attrName>
                                        </p:attrNameLst>
                                      </p:cBhvr>
                                      <p:tavLst>
                                        <p:tav tm="0">
                                          <p:val>
                                            <p:strVal val="#ppt_x"/>
                                          </p:val>
                                        </p:tav>
                                        <p:tav tm="100000">
                                          <p:val>
                                            <p:strVal val="#ppt_x"/>
                                          </p:val>
                                        </p:tav>
                                      </p:tavLst>
                                    </p:anim>
                                    <p:anim calcmode="lin" valueType="num">
                                      <p:cBhvr additive="base">
                                        <p:cTn id="4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5" grpId="2" animBg="1"/>
      <p:bldP spid="76" grpId="0" animBg="1"/>
      <p:bldP spid="76" grpId="1" animBg="1"/>
      <p:bldP spid="76" grpId="2" animBg="1"/>
      <p:bldP spid="79" grpId="0" animBg="1"/>
      <p:bldP spid="79" grpId="1" animBg="1"/>
      <p:bldP spid="79" grpId="2" animBg="1"/>
      <p:bldP spid="66" grpId="0" animBg="1"/>
      <p:bldP spid="67"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74">
            <a:extLst>
              <a:ext uri="{FF2B5EF4-FFF2-40B4-BE49-F238E27FC236}">
                <a16:creationId xmlns:a16="http://schemas.microsoft.com/office/drawing/2014/main" id="{79C9F38A-73AC-481D-90C0-104F4C897B72}"/>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 name="任意多边形 75">
            <a:extLst>
              <a:ext uri="{FF2B5EF4-FFF2-40B4-BE49-F238E27FC236}">
                <a16:creationId xmlns:a16="http://schemas.microsoft.com/office/drawing/2014/main" id="{D023AE95-BEF7-49E5-827A-B880E4F7AA1F}"/>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 name="任意多边形 78">
            <a:extLst>
              <a:ext uri="{FF2B5EF4-FFF2-40B4-BE49-F238E27FC236}">
                <a16:creationId xmlns:a16="http://schemas.microsoft.com/office/drawing/2014/main" id="{BC5ADA94-E34B-4E78-BAB0-AC26E3D5A0D1}"/>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 name="矩形 4">
            <a:extLst>
              <a:ext uri="{FF2B5EF4-FFF2-40B4-BE49-F238E27FC236}">
                <a16:creationId xmlns:a16="http://schemas.microsoft.com/office/drawing/2014/main" id="{86F6341B-CC43-439A-A5F6-54DFFECAC036}"/>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 name="矩形 5">
            <a:extLst>
              <a:ext uri="{FF2B5EF4-FFF2-40B4-BE49-F238E27FC236}">
                <a16:creationId xmlns:a16="http://schemas.microsoft.com/office/drawing/2014/main" id="{4C040605-23C2-47C0-AD67-A49A770153AE}"/>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7" name="组合 6">
            <a:extLst>
              <a:ext uri="{FF2B5EF4-FFF2-40B4-BE49-F238E27FC236}">
                <a16:creationId xmlns:a16="http://schemas.microsoft.com/office/drawing/2014/main" id="{0EEF2BDB-011D-44B8-AB3E-8202DC3049AD}"/>
              </a:ext>
            </a:extLst>
          </p:cNvPr>
          <p:cNvGrpSpPr/>
          <p:nvPr/>
        </p:nvGrpSpPr>
        <p:grpSpPr>
          <a:xfrm>
            <a:off x="653161" y="91452"/>
            <a:ext cx="4007291" cy="562570"/>
            <a:chOff x="-148730" y="328712"/>
            <a:chExt cx="4007291" cy="562570"/>
          </a:xfrm>
        </p:grpSpPr>
        <p:sp>
          <p:nvSpPr>
            <p:cNvPr id="8" name="TextBox 62">
              <a:extLst>
                <a:ext uri="{FF2B5EF4-FFF2-40B4-BE49-F238E27FC236}">
                  <a16:creationId xmlns:a16="http://schemas.microsoft.com/office/drawing/2014/main" id="{53820CD2-5D16-4AAF-8C5B-18733D4EFD61}"/>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矩形 8">
              <a:extLst>
                <a:ext uri="{FF2B5EF4-FFF2-40B4-BE49-F238E27FC236}">
                  <a16:creationId xmlns:a16="http://schemas.microsoft.com/office/drawing/2014/main" id="{541AE917-ECE9-4988-B05B-823E9AB9C545}"/>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文本框 9">
            <a:extLst>
              <a:ext uri="{FF2B5EF4-FFF2-40B4-BE49-F238E27FC236}">
                <a16:creationId xmlns:a16="http://schemas.microsoft.com/office/drawing/2014/main" id="{7A2078AC-0ACC-4225-9A38-1254EE594C98}"/>
              </a:ext>
            </a:extLst>
          </p:cNvPr>
          <p:cNvSpPr txBox="1"/>
          <p:nvPr/>
        </p:nvSpPr>
        <p:spPr>
          <a:xfrm>
            <a:off x="9454515" y="2018030"/>
            <a:ext cx="604520" cy="475615"/>
          </a:xfrm>
          <a:prstGeom prst="rect">
            <a:avLst/>
          </a:prstGeom>
          <a:noFill/>
        </p:spPr>
        <p:txBody>
          <a:bodyPr wrap="square">
            <a:spAutoFit/>
          </a:bodyPr>
          <a:lstStyle/>
          <a:p>
            <a:pPr marL="457200" marR="0" indent="-457200" defTabSz="914400" eaLnBrk="0" hangingPunct="0">
              <a:buClrTx/>
              <a:buSzTx/>
              <a:buFontTx/>
              <a:buNone/>
            </a:pPr>
            <a:r>
              <a:rPr lang="zh-CN" altLang="zh-CN" sz="2500" b="1" dirty="0">
                <a:solidFill>
                  <a:schemeClr val="bg1"/>
                </a:solidFill>
                <a:latin typeface="微软雅黑" panose="020B0503020204020204" pitchFamily="34" charset="-122"/>
                <a:ea typeface="微软雅黑" panose="020B0503020204020204" pitchFamily="34" charset="-122"/>
              </a:rPr>
              <a:t>一</a:t>
            </a:r>
          </a:p>
        </p:txBody>
      </p:sp>
      <p:pic>
        <p:nvPicPr>
          <p:cNvPr id="11" name="图片 10" descr="20121126083546_72196">
            <a:extLst>
              <a:ext uri="{FF2B5EF4-FFF2-40B4-BE49-F238E27FC236}">
                <a16:creationId xmlns:a16="http://schemas.microsoft.com/office/drawing/2014/main" id="{44A2BACA-CD6F-4E0A-A8B4-D833220A40E3}"/>
              </a:ext>
            </a:extLst>
          </p:cNvPr>
          <p:cNvPicPr>
            <a:picLocks noChangeAspect="1"/>
          </p:cNvPicPr>
          <p:nvPr/>
        </p:nvPicPr>
        <p:blipFill>
          <a:blip r:embed="rId2"/>
          <a:stretch>
            <a:fillRect/>
          </a:stretch>
        </p:blipFill>
        <p:spPr>
          <a:xfrm>
            <a:off x="1425258" y="1565910"/>
            <a:ext cx="4338320" cy="2425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图片 11" descr="t01a8b96a5070196097">
            <a:extLst>
              <a:ext uri="{FF2B5EF4-FFF2-40B4-BE49-F238E27FC236}">
                <a16:creationId xmlns:a16="http://schemas.microsoft.com/office/drawing/2014/main" id="{8C706A36-B2E5-40ED-8DB0-87D6C5986762}"/>
              </a:ext>
            </a:extLst>
          </p:cNvPr>
          <p:cNvPicPr>
            <a:picLocks noChangeAspect="1"/>
          </p:cNvPicPr>
          <p:nvPr/>
        </p:nvPicPr>
        <p:blipFill>
          <a:blip r:embed="rId3"/>
          <a:stretch>
            <a:fillRect/>
          </a:stretch>
        </p:blipFill>
        <p:spPr>
          <a:xfrm>
            <a:off x="6553201" y="1566545"/>
            <a:ext cx="4213542" cy="2424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文本框 12">
            <a:extLst>
              <a:ext uri="{FF2B5EF4-FFF2-40B4-BE49-F238E27FC236}">
                <a16:creationId xmlns:a16="http://schemas.microsoft.com/office/drawing/2014/main" id="{03488D5E-6CDA-4149-973F-B9DAF51275F1}"/>
              </a:ext>
            </a:extLst>
          </p:cNvPr>
          <p:cNvSpPr txBox="1"/>
          <p:nvPr/>
        </p:nvSpPr>
        <p:spPr>
          <a:xfrm>
            <a:off x="1371420" y="4656641"/>
            <a:ext cx="9449159" cy="954107"/>
          </a:xfrm>
          <a:prstGeom prst="rect">
            <a:avLst/>
          </a:prstGeom>
          <a:noFill/>
        </p:spPr>
        <p:txBody>
          <a:bodyPr wrap="square" rtlCol="0">
            <a:spAutoFit/>
          </a:bodyPr>
          <a:lstStyle/>
          <a:p>
            <a:r>
              <a:rPr lang="zh-CN" altLang="en-US" sz="2800" dirty="0">
                <a:solidFill>
                  <a:schemeClr val="bg1"/>
                </a:solidFill>
                <a:highlight>
                  <a:srgbClr val="396F9A"/>
                </a:highlight>
                <a:latin typeface="微软雅黑" panose="020B0503020204020204" pitchFamily="34" charset="-122"/>
                <a:ea typeface="微软雅黑" panose="020B0503020204020204" pitchFamily="34" charset="-122"/>
              </a:rPr>
              <a:t>鹤壁拥有全球最大的镁初级产品加工出口基地，镁牺牲阳极占全球总产能的</a:t>
            </a:r>
            <a:r>
              <a:rPr lang="en-US" altLang="zh-CN" sz="2800" dirty="0">
                <a:solidFill>
                  <a:schemeClr val="bg1"/>
                </a:solidFill>
                <a:highlight>
                  <a:srgbClr val="396F9A"/>
                </a:highlight>
                <a:latin typeface="微软雅黑" panose="020B0503020204020204" pitchFamily="34" charset="-122"/>
                <a:ea typeface="微软雅黑" panose="020B0503020204020204" pitchFamily="34" charset="-122"/>
              </a:rPr>
              <a:t>40%</a:t>
            </a:r>
            <a:r>
              <a:rPr lang="zh-CN" altLang="en-US" sz="2800" dirty="0">
                <a:solidFill>
                  <a:schemeClr val="bg1"/>
                </a:solidFill>
                <a:highlight>
                  <a:srgbClr val="396F9A"/>
                </a:highlight>
                <a:latin typeface="微软雅黑" panose="020B0503020204020204" pitchFamily="34" charset="-122"/>
                <a:ea typeface="微软雅黑" panose="020B0503020204020204" pitchFamily="34" charset="-122"/>
              </a:rPr>
              <a:t>以上，镁粉占全国总产能的</a:t>
            </a:r>
            <a:r>
              <a:rPr lang="en-US" altLang="zh-CN" sz="2800" dirty="0">
                <a:solidFill>
                  <a:schemeClr val="bg1"/>
                </a:solidFill>
                <a:highlight>
                  <a:srgbClr val="396F9A"/>
                </a:highlight>
                <a:latin typeface="微软雅黑" panose="020B0503020204020204" pitchFamily="34" charset="-122"/>
                <a:ea typeface="微软雅黑" panose="020B0503020204020204" pitchFamily="34" charset="-122"/>
              </a:rPr>
              <a:t>50%</a:t>
            </a:r>
            <a:r>
              <a:rPr lang="zh-CN" altLang="en-US" sz="2800" dirty="0">
                <a:solidFill>
                  <a:schemeClr val="bg1"/>
                </a:solidFill>
                <a:highlight>
                  <a:srgbClr val="396F9A"/>
                </a:highlight>
                <a:latin typeface="微软雅黑" panose="020B0503020204020204" pitchFamily="34" charset="-122"/>
                <a:ea typeface="微软雅黑" panose="020B0503020204020204" pitchFamily="34" charset="-122"/>
              </a:rPr>
              <a:t>以上。</a:t>
            </a:r>
            <a:endParaRPr lang="zh-CN" altLang="en-US" sz="2800" dirty="0">
              <a:solidFill>
                <a:schemeClr val="bg1"/>
              </a:solidFill>
              <a:highlight>
                <a:srgbClr val="396F9A"/>
              </a:highlight>
            </a:endParaRPr>
          </a:p>
        </p:txBody>
      </p:sp>
    </p:spTree>
    <p:extLst>
      <p:ext uri="{BB962C8B-B14F-4D97-AF65-F5344CB8AC3E}">
        <p14:creationId xmlns:p14="http://schemas.microsoft.com/office/powerpoint/2010/main" val="10568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3"/>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3"/>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2"/>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2"/>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4"/>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4"/>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5" grpId="0" animBg="1"/>
      <p:bldP spid="6" grpId="0" animBg="1"/>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4763C0A-9878-4CE8-A97C-9E3F3EACA72A}"/>
              </a:ext>
            </a:extLst>
          </p:cNvPr>
          <p:cNvGrpSpPr/>
          <p:nvPr/>
        </p:nvGrpSpPr>
        <p:grpSpPr>
          <a:xfrm>
            <a:off x="954405" y="1618615"/>
            <a:ext cx="5830570" cy="4404360"/>
            <a:chOff x="1503" y="2549"/>
            <a:chExt cx="9182" cy="6936"/>
          </a:xfrm>
        </p:grpSpPr>
        <p:sp>
          <p:nvSpPr>
            <p:cNvPr id="3" name="AutoShape 2">
              <a:extLst>
                <a:ext uri="{FF2B5EF4-FFF2-40B4-BE49-F238E27FC236}">
                  <a16:creationId xmlns:a16="http://schemas.microsoft.com/office/drawing/2014/main" id="{230D763D-FCD6-421F-A2E5-DF40858F899F}"/>
                </a:ext>
              </a:extLst>
            </p:cNvPr>
            <p:cNvSpPr/>
            <p:nvPr/>
          </p:nvSpPr>
          <p:spPr>
            <a:xfrm rot="5400000">
              <a:off x="2131" y="4697"/>
              <a:ext cx="691" cy="230"/>
            </a:xfrm>
            <a:prstGeom prst="rightArrow">
              <a:avLst>
                <a:gd name="adj1" fmla="val 50222"/>
                <a:gd name="adj2" fmla="val 65027"/>
              </a:avLst>
            </a:prstGeom>
            <a:solidFill>
              <a:srgbClr val="00FF00"/>
            </a:solidFill>
            <a:ln w="9525" cap="flat" cmpd="sng">
              <a:noFill/>
              <a:prstDash val="solid"/>
              <a:miter/>
              <a:headEnd type="none" w="med" len="med"/>
              <a:tailEnd type="none" w="med" len="med"/>
            </a:ln>
          </p:spPr>
          <p:txBody>
            <a:bodyPr anchor="ctr">
              <a:spAutoFit/>
            </a:bodyPr>
            <a:lstStyle/>
            <a:p>
              <a:endParaRPr lang="zh-CN" altLang="en-US" dirty="0">
                <a:latin typeface="Arial" panose="020B0604020202020204" pitchFamily="34" charset="0"/>
                <a:ea typeface="宋体" panose="02010600030101010101" pitchFamily="2" charset="-122"/>
              </a:endParaRPr>
            </a:p>
          </p:txBody>
        </p:sp>
        <p:grpSp>
          <p:nvGrpSpPr>
            <p:cNvPr id="4" name="Group 3">
              <a:extLst>
                <a:ext uri="{FF2B5EF4-FFF2-40B4-BE49-F238E27FC236}">
                  <a16:creationId xmlns:a16="http://schemas.microsoft.com/office/drawing/2014/main" id="{F20875C8-6488-4A0A-B843-8650C6AFCF0A}"/>
                </a:ext>
              </a:extLst>
            </p:cNvPr>
            <p:cNvGrpSpPr/>
            <p:nvPr/>
          </p:nvGrpSpPr>
          <p:grpSpPr>
            <a:xfrm>
              <a:off x="3109" y="5319"/>
              <a:ext cx="1688" cy="1487"/>
              <a:chOff x="996" y="1781"/>
              <a:chExt cx="1056" cy="930"/>
            </a:xfrm>
          </p:grpSpPr>
          <p:pic>
            <p:nvPicPr>
              <p:cNvPr id="44" name="Picture 4" descr="Imag趱二地城有须e00002">
                <a:extLst>
                  <a:ext uri="{FF2B5EF4-FFF2-40B4-BE49-F238E27FC236}">
                    <a16:creationId xmlns:a16="http://schemas.microsoft.com/office/drawing/2014/main" id="{5F63E90D-B775-4891-963D-7BB2F223ECE7}"/>
                  </a:ext>
                </a:extLst>
              </p:cNvPr>
              <p:cNvPicPr>
                <a:picLocks noChangeAspect="1"/>
              </p:cNvPicPr>
              <p:nvPr/>
            </p:nvPicPr>
            <p:blipFill>
              <a:blip r:embed="rId2"/>
              <a:stretch>
                <a:fillRect/>
              </a:stretch>
            </p:blipFill>
            <p:spPr>
              <a:xfrm>
                <a:off x="1132" y="1781"/>
                <a:ext cx="859" cy="720"/>
              </a:xfrm>
              <a:prstGeom prst="rect">
                <a:avLst/>
              </a:prstGeom>
              <a:noFill/>
              <a:ln w="9525">
                <a:noFill/>
              </a:ln>
            </p:spPr>
          </p:pic>
          <p:sp>
            <p:nvSpPr>
              <p:cNvPr id="45" name="AutoShape 5">
                <a:extLst>
                  <a:ext uri="{FF2B5EF4-FFF2-40B4-BE49-F238E27FC236}">
                    <a16:creationId xmlns:a16="http://schemas.microsoft.com/office/drawing/2014/main" id="{447958D6-F707-4C28-9B6B-AEAFC2159DF3}"/>
                  </a:ext>
                </a:extLst>
              </p:cNvPr>
              <p:cNvSpPr>
                <a:spLocks noChangeArrowheads="1"/>
              </p:cNvSpPr>
              <p:nvPr/>
            </p:nvSpPr>
            <p:spPr bwMode="auto">
              <a:xfrm>
                <a:off x="996" y="2084"/>
                <a:ext cx="1056" cy="627"/>
              </a:xfrm>
              <a:prstGeom prst="roundRect">
                <a:avLst>
                  <a:gd name="adj" fmla="val 16667"/>
                </a:avLst>
              </a:prstGeom>
              <a:gradFill>
                <a:gsLst>
                  <a:gs pos="0">
                    <a:srgbClr val="007BD3"/>
                  </a:gs>
                  <a:gs pos="100000">
                    <a:srgbClr val="034373"/>
                  </a:gs>
                </a:gsLst>
                <a:lin ang="5400000" scaled="0"/>
              </a:gradFill>
              <a:ln w="9525">
                <a:solidFill>
                  <a:srgbClr val="00FF00"/>
                </a:solidFill>
                <a:rou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镁粉（屑、粒）</a:t>
                </a:r>
              </a:p>
            </p:txBody>
          </p:sp>
        </p:grpSp>
        <p:grpSp>
          <p:nvGrpSpPr>
            <p:cNvPr id="5" name="Group 6">
              <a:extLst>
                <a:ext uri="{FF2B5EF4-FFF2-40B4-BE49-F238E27FC236}">
                  <a16:creationId xmlns:a16="http://schemas.microsoft.com/office/drawing/2014/main" id="{13300212-F028-4AFA-98A1-4A5F3626F984}"/>
                </a:ext>
              </a:extLst>
            </p:cNvPr>
            <p:cNvGrpSpPr/>
            <p:nvPr/>
          </p:nvGrpSpPr>
          <p:grpSpPr>
            <a:xfrm>
              <a:off x="1632" y="2856"/>
              <a:ext cx="3223" cy="1543"/>
              <a:chOff x="248" y="151"/>
              <a:chExt cx="1209" cy="747"/>
            </a:xfrm>
          </p:grpSpPr>
          <p:pic>
            <p:nvPicPr>
              <p:cNvPr id="42" name="Picture 7" descr="Image登6457尽管说800002">
                <a:extLst>
                  <a:ext uri="{FF2B5EF4-FFF2-40B4-BE49-F238E27FC236}">
                    <a16:creationId xmlns:a16="http://schemas.microsoft.com/office/drawing/2014/main" id="{7F396C44-0903-48A6-8A90-56EB310907A3}"/>
                  </a:ext>
                </a:extLst>
              </p:cNvPr>
              <p:cNvPicPr>
                <a:picLocks noChangeAspect="1"/>
              </p:cNvPicPr>
              <p:nvPr/>
            </p:nvPicPr>
            <p:blipFill>
              <a:blip r:embed="rId3"/>
              <a:stretch>
                <a:fillRect/>
              </a:stretch>
            </p:blipFill>
            <p:spPr>
              <a:xfrm>
                <a:off x="248" y="151"/>
                <a:ext cx="1209" cy="743"/>
              </a:xfrm>
              <a:prstGeom prst="rect">
                <a:avLst/>
              </a:prstGeom>
              <a:noFill/>
              <a:ln w="9525">
                <a:noFill/>
              </a:ln>
            </p:spPr>
          </p:pic>
          <p:sp>
            <p:nvSpPr>
              <p:cNvPr id="43" name="AutoShape 8">
                <a:extLst>
                  <a:ext uri="{FF2B5EF4-FFF2-40B4-BE49-F238E27FC236}">
                    <a16:creationId xmlns:a16="http://schemas.microsoft.com/office/drawing/2014/main" id="{6CBF63DF-8DB7-40B6-B382-5CFB3B33819D}"/>
                  </a:ext>
                </a:extLst>
              </p:cNvPr>
              <p:cNvSpPr>
                <a:spLocks noChangeArrowheads="1"/>
              </p:cNvSpPr>
              <p:nvPr/>
            </p:nvSpPr>
            <p:spPr bwMode="auto">
              <a:xfrm>
                <a:off x="251" y="617"/>
                <a:ext cx="544" cy="281"/>
              </a:xfrm>
              <a:prstGeom prst="roundRect">
                <a:avLst>
                  <a:gd name="adj" fmla="val 16667"/>
                </a:avLst>
              </a:prstGeom>
              <a:gradFill>
                <a:gsLst>
                  <a:gs pos="0">
                    <a:srgbClr val="007BD3"/>
                  </a:gs>
                  <a:gs pos="100000">
                    <a:srgbClr val="034373"/>
                  </a:gs>
                </a:gsLst>
                <a:lin ang="5400000" scaled="0"/>
              </a:gradFill>
              <a:ln w="9525">
                <a:solidFill>
                  <a:srgbClr val="00FF00"/>
                </a:solidFill>
                <a:rou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白云岩</a:t>
                </a:r>
              </a:p>
            </p:txBody>
          </p:sp>
        </p:grpSp>
        <p:sp>
          <p:nvSpPr>
            <p:cNvPr id="6" name="AutoShape 9">
              <a:extLst>
                <a:ext uri="{FF2B5EF4-FFF2-40B4-BE49-F238E27FC236}">
                  <a16:creationId xmlns:a16="http://schemas.microsoft.com/office/drawing/2014/main" id="{7EB05908-B523-4A1D-95C3-A180B3D93999}"/>
                </a:ext>
              </a:extLst>
            </p:cNvPr>
            <p:cNvSpPr/>
            <p:nvPr/>
          </p:nvSpPr>
          <p:spPr>
            <a:xfrm>
              <a:off x="2745" y="5444"/>
              <a:ext cx="691" cy="230"/>
            </a:xfrm>
            <a:prstGeom prst="rightArrow">
              <a:avLst>
                <a:gd name="adj1" fmla="val 50222"/>
                <a:gd name="adj2" fmla="val 65027"/>
              </a:avLst>
            </a:prstGeom>
            <a:solidFill>
              <a:srgbClr val="00FF00"/>
            </a:solidFill>
            <a:ln w="9525" cap="flat" cmpd="sng">
              <a:noFill/>
              <a:prstDash val="solid"/>
              <a:miter/>
              <a:headEnd type="none" w="med" len="med"/>
              <a:tailEnd type="none" w="med" len="med"/>
            </a:ln>
          </p:spPr>
          <p:txBody>
            <a:bodyPr anchor="ctr">
              <a:spAutoFit/>
            </a:bodyPr>
            <a:lstStyle/>
            <a:p>
              <a:endParaRPr lang="zh-CN" altLang="en-US" dirty="0">
                <a:latin typeface="Arial" panose="020B0604020202020204" pitchFamily="34" charset="0"/>
                <a:ea typeface="宋体" panose="02010600030101010101" pitchFamily="2" charset="-122"/>
              </a:endParaRPr>
            </a:p>
          </p:txBody>
        </p:sp>
        <p:sp>
          <p:nvSpPr>
            <p:cNvPr id="7" name="AutoShape 10">
              <a:extLst>
                <a:ext uri="{FF2B5EF4-FFF2-40B4-BE49-F238E27FC236}">
                  <a16:creationId xmlns:a16="http://schemas.microsoft.com/office/drawing/2014/main" id="{09BA02A8-B0C2-4C69-A36C-63DBCAC10FA2}"/>
                </a:ext>
              </a:extLst>
            </p:cNvPr>
            <p:cNvSpPr/>
            <p:nvPr/>
          </p:nvSpPr>
          <p:spPr>
            <a:xfrm rot="5400000">
              <a:off x="2016" y="6078"/>
              <a:ext cx="691" cy="230"/>
            </a:xfrm>
            <a:prstGeom prst="rightArrow">
              <a:avLst>
                <a:gd name="adj1" fmla="val 50222"/>
                <a:gd name="adj2" fmla="val 65027"/>
              </a:avLst>
            </a:prstGeom>
            <a:solidFill>
              <a:srgbClr val="00FF00"/>
            </a:solidFill>
            <a:ln w="9525" cap="flat" cmpd="sng">
              <a:noFill/>
              <a:prstDash val="solid"/>
              <a:miter/>
              <a:headEnd type="none" w="med" len="med"/>
              <a:tailEnd type="none" w="med" len="med"/>
            </a:ln>
          </p:spPr>
          <p:txBody>
            <a:bodyPr anchor="ctr">
              <a:spAutoFit/>
            </a:bodyPr>
            <a:lstStyle/>
            <a:p>
              <a:endParaRPr lang="zh-CN" altLang="en-US" dirty="0">
                <a:latin typeface="Arial" panose="020B0604020202020204" pitchFamily="34" charset="0"/>
                <a:ea typeface="宋体" panose="02010600030101010101" pitchFamily="2" charset="-122"/>
              </a:endParaRPr>
            </a:p>
          </p:txBody>
        </p:sp>
        <p:sp>
          <p:nvSpPr>
            <p:cNvPr id="8" name="AutoShape 11">
              <a:extLst>
                <a:ext uri="{FF2B5EF4-FFF2-40B4-BE49-F238E27FC236}">
                  <a16:creationId xmlns:a16="http://schemas.microsoft.com/office/drawing/2014/main" id="{97CA9EDB-68C3-45BB-AB1D-218B0C272283}"/>
                </a:ext>
              </a:extLst>
            </p:cNvPr>
            <p:cNvSpPr/>
            <p:nvPr/>
          </p:nvSpPr>
          <p:spPr>
            <a:xfrm>
              <a:off x="4356" y="7337"/>
              <a:ext cx="691" cy="230"/>
            </a:xfrm>
            <a:prstGeom prst="rightArrow">
              <a:avLst>
                <a:gd name="adj1" fmla="val 50222"/>
                <a:gd name="adj2" fmla="val 65027"/>
              </a:avLst>
            </a:prstGeom>
            <a:solidFill>
              <a:srgbClr val="00FF00"/>
            </a:solidFill>
            <a:ln w="9525" cap="flat" cmpd="sng">
              <a:noFill/>
              <a:prstDash val="solid"/>
              <a:miter/>
              <a:headEnd type="none" w="med" len="med"/>
              <a:tailEnd type="none" w="med" len="med"/>
            </a:ln>
          </p:spPr>
          <p:txBody>
            <a:bodyPr anchor="ctr">
              <a:spAutoFit/>
            </a:bodyPr>
            <a:lstStyle/>
            <a:p>
              <a:endParaRPr lang="zh-CN" altLang="en-US" dirty="0">
                <a:latin typeface="Arial" panose="020B0604020202020204" pitchFamily="34" charset="0"/>
                <a:ea typeface="宋体" panose="02010600030101010101" pitchFamily="2" charset="-122"/>
              </a:endParaRPr>
            </a:p>
          </p:txBody>
        </p:sp>
        <p:grpSp>
          <p:nvGrpSpPr>
            <p:cNvPr id="9" name="Group 12">
              <a:extLst>
                <a:ext uri="{FF2B5EF4-FFF2-40B4-BE49-F238E27FC236}">
                  <a16:creationId xmlns:a16="http://schemas.microsoft.com/office/drawing/2014/main" id="{44BE5A6D-D809-4B25-8925-CEC2CED91193}"/>
                </a:ext>
              </a:extLst>
            </p:cNvPr>
            <p:cNvGrpSpPr/>
            <p:nvPr/>
          </p:nvGrpSpPr>
          <p:grpSpPr>
            <a:xfrm>
              <a:off x="5200" y="5713"/>
              <a:ext cx="2488" cy="3772"/>
              <a:chOff x="2304" y="2027"/>
              <a:chExt cx="1556" cy="2360"/>
            </a:xfrm>
          </p:grpSpPr>
          <p:grpSp>
            <p:nvGrpSpPr>
              <p:cNvPr id="33" name="Group 13">
                <a:extLst>
                  <a:ext uri="{FF2B5EF4-FFF2-40B4-BE49-F238E27FC236}">
                    <a16:creationId xmlns:a16="http://schemas.microsoft.com/office/drawing/2014/main" id="{D73D9BEF-F8B0-4E42-9E5F-A0268F3A1BEB}"/>
                  </a:ext>
                </a:extLst>
              </p:cNvPr>
              <p:cNvGrpSpPr/>
              <p:nvPr/>
            </p:nvGrpSpPr>
            <p:grpSpPr>
              <a:xfrm>
                <a:off x="2304" y="2027"/>
                <a:ext cx="1556" cy="926"/>
                <a:chOff x="2304" y="2027"/>
                <a:chExt cx="1556" cy="926"/>
              </a:xfrm>
            </p:grpSpPr>
            <p:pic>
              <p:nvPicPr>
                <p:cNvPr id="40" name="Picture 14" descr="48">
                  <a:extLst>
                    <a:ext uri="{FF2B5EF4-FFF2-40B4-BE49-F238E27FC236}">
                      <a16:creationId xmlns:a16="http://schemas.microsoft.com/office/drawing/2014/main" id="{62A875B7-4FB0-4F97-A6E6-FD5DF5AA957F}"/>
                    </a:ext>
                  </a:extLst>
                </p:cNvPr>
                <p:cNvPicPr>
                  <a:picLocks noChangeAspect="1"/>
                </p:cNvPicPr>
                <p:nvPr/>
              </p:nvPicPr>
              <p:blipFill>
                <a:blip r:embed="rId4"/>
                <a:stretch>
                  <a:fillRect/>
                </a:stretch>
              </p:blipFill>
              <p:spPr>
                <a:xfrm>
                  <a:off x="2304" y="2027"/>
                  <a:ext cx="1332" cy="769"/>
                </a:xfrm>
                <a:prstGeom prst="rect">
                  <a:avLst/>
                </a:prstGeom>
                <a:noFill/>
                <a:ln w="9525">
                  <a:noFill/>
                </a:ln>
              </p:spPr>
            </p:pic>
            <p:sp>
              <p:nvSpPr>
                <p:cNvPr id="41" name="AutoShape 15">
                  <a:extLst>
                    <a:ext uri="{FF2B5EF4-FFF2-40B4-BE49-F238E27FC236}">
                      <a16:creationId xmlns:a16="http://schemas.microsoft.com/office/drawing/2014/main" id="{642F2E13-4EF0-441D-92EE-F88DEFF1151B}"/>
                    </a:ext>
                  </a:extLst>
                </p:cNvPr>
                <p:cNvSpPr>
                  <a:spLocks noChangeArrowheads="1"/>
                </p:cNvSpPr>
                <p:nvPr/>
              </p:nvSpPr>
              <p:spPr bwMode="auto">
                <a:xfrm>
                  <a:off x="3268" y="2083"/>
                  <a:ext cx="592" cy="870"/>
                </a:xfrm>
                <a:prstGeom prst="roundRect">
                  <a:avLst>
                    <a:gd name="adj" fmla="val 16667"/>
                  </a:avLst>
                </a:prstGeom>
                <a:gradFill>
                  <a:gsLst>
                    <a:gs pos="0">
                      <a:srgbClr val="007BD3"/>
                    </a:gs>
                    <a:gs pos="100000">
                      <a:srgbClr val="034373"/>
                    </a:gs>
                  </a:gsLst>
                  <a:lin ang="5400000" scaled="0"/>
                </a:gradFill>
                <a:ln w="9525">
                  <a:solidFill>
                    <a:srgbClr val="00FF00"/>
                  </a:solidFill>
                  <a:rou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压铸件</a:t>
                  </a:r>
                </a:p>
              </p:txBody>
            </p:sp>
          </p:grpSp>
          <p:grpSp>
            <p:nvGrpSpPr>
              <p:cNvPr id="34" name="Group 16">
                <a:extLst>
                  <a:ext uri="{FF2B5EF4-FFF2-40B4-BE49-F238E27FC236}">
                    <a16:creationId xmlns:a16="http://schemas.microsoft.com/office/drawing/2014/main" id="{0A11391F-9650-4DF5-B156-819A5F14AF2D}"/>
                  </a:ext>
                </a:extLst>
              </p:cNvPr>
              <p:cNvGrpSpPr/>
              <p:nvPr/>
            </p:nvGrpSpPr>
            <p:grpSpPr>
              <a:xfrm>
                <a:off x="2320" y="3563"/>
                <a:ext cx="1276" cy="824"/>
                <a:chOff x="4218" y="172"/>
                <a:chExt cx="1276" cy="942"/>
              </a:xfrm>
            </p:grpSpPr>
            <p:pic>
              <p:nvPicPr>
                <p:cNvPr id="38" name="Picture 17" descr="31">
                  <a:extLst>
                    <a:ext uri="{FF2B5EF4-FFF2-40B4-BE49-F238E27FC236}">
                      <a16:creationId xmlns:a16="http://schemas.microsoft.com/office/drawing/2014/main" id="{F08A4F32-6912-4ED8-BF21-082E259E02B6}"/>
                    </a:ext>
                  </a:extLst>
                </p:cNvPr>
                <p:cNvPicPr>
                  <a:picLocks noChangeAspect="1"/>
                </p:cNvPicPr>
                <p:nvPr/>
              </p:nvPicPr>
              <p:blipFill>
                <a:blip r:embed="rId5"/>
                <a:stretch>
                  <a:fillRect/>
                </a:stretch>
              </p:blipFill>
              <p:spPr>
                <a:xfrm>
                  <a:off x="4218" y="172"/>
                  <a:ext cx="1276" cy="713"/>
                </a:xfrm>
                <a:prstGeom prst="rect">
                  <a:avLst/>
                </a:prstGeom>
                <a:noFill/>
                <a:ln w="9525">
                  <a:noFill/>
                </a:ln>
              </p:spPr>
            </p:pic>
            <p:sp>
              <p:nvSpPr>
                <p:cNvPr id="39" name="AutoShape 18">
                  <a:extLst>
                    <a:ext uri="{FF2B5EF4-FFF2-40B4-BE49-F238E27FC236}">
                      <a16:creationId xmlns:a16="http://schemas.microsoft.com/office/drawing/2014/main" id="{BE767084-B554-4F45-A040-A0E812A78F71}"/>
                    </a:ext>
                  </a:extLst>
                </p:cNvPr>
                <p:cNvSpPr>
                  <a:spLocks noChangeArrowheads="1"/>
                </p:cNvSpPr>
                <p:nvPr/>
              </p:nvSpPr>
              <p:spPr bwMode="auto">
                <a:xfrm>
                  <a:off x="5003" y="403"/>
                  <a:ext cx="481" cy="711"/>
                </a:xfrm>
                <a:prstGeom prst="roundRect">
                  <a:avLst>
                    <a:gd name="adj" fmla="val 16667"/>
                  </a:avLst>
                </a:prstGeom>
                <a:gradFill>
                  <a:gsLst>
                    <a:gs pos="0">
                      <a:srgbClr val="007BD3"/>
                    </a:gs>
                    <a:gs pos="100000">
                      <a:srgbClr val="034373"/>
                    </a:gs>
                  </a:gsLst>
                  <a:lin ang="5400000" scaled="0"/>
                </a:gradFill>
                <a:ln w="9525">
                  <a:solidFill>
                    <a:srgbClr val="00FF00"/>
                  </a:solidFill>
                  <a:rou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板材</a:t>
                  </a:r>
                </a:p>
              </p:txBody>
            </p:sp>
          </p:grpSp>
          <p:grpSp>
            <p:nvGrpSpPr>
              <p:cNvPr id="35" name="Group 19">
                <a:extLst>
                  <a:ext uri="{FF2B5EF4-FFF2-40B4-BE49-F238E27FC236}">
                    <a16:creationId xmlns:a16="http://schemas.microsoft.com/office/drawing/2014/main" id="{E71B21D5-9575-470B-BF35-7AAC225468AC}"/>
                  </a:ext>
                </a:extLst>
              </p:cNvPr>
              <p:cNvGrpSpPr/>
              <p:nvPr/>
            </p:nvGrpSpPr>
            <p:grpSpPr>
              <a:xfrm>
                <a:off x="2328" y="2867"/>
                <a:ext cx="1264" cy="1023"/>
                <a:chOff x="2328" y="2867"/>
                <a:chExt cx="1264" cy="1023"/>
              </a:xfrm>
            </p:grpSpPr>
            <p:pic>
              <p:nvPicPr>
                <p:cNvPr id="36" name="Picture 20" descr="图片1松松散散">
                  <a:extLst>
                    <a:ext uri="{FF2B5EF4-FFF2-40B4-BE49-F238E27FC236}">
                      <a16:creationId xmlns:a16="http://schemas.microsoft.com/office/drawing/2014/main" id="{938047CD-7683-473A-B3AF-A00C2B0BE188}"/>
                    </a:ext>
                  </a:extLst>
                </p:cNvPr>
                <p:cNvPicPr>
                  <a:picLocks noChangeAspect="1"/>
                </p:cNvPicPr>
                <p:nvPr/>
              </p:nvPicPr>
              <p:blipFill>
                <a:blip r:embed="rId6"/>
                <a:stretch>
                  <a:fillRect/>
                </a:stretch>
              </p:blipFill>
              <p:spPr>
                <a:xfrm>
                  <a:off x="2328" y="2867"/>
                  <a:ext cx="1248" cy="604"/>
                </a:xfrm>
                <a:prstGeom prst="rect">
                  <a:avLst/>
                </a:prstGeom>
                <a:noFill/>
                <a:ln w="25400" cap="flat" cmpd="sng">
                  <a:noFill/>
                  <a:prstDash val="solid"/>
                  <a:miter/>
                  <a:headEnd type="none" w="med" len="med"/>
                  <a:tailEnd type="none" w="med" len="med"/>
                </a:ln>
              </p:spPr>
            </p:pic>
            <p:sp>
              <p:nvSpPr>
                <p:cNvPr id="37" name="Rectangle 21">
                  <a:extLst>
                    <a:ext uri="{FF2B5EF4-FFF2-40B4-BE49-F238E27FC236}">
                      <a16:creationId xmlns:a16="http://schemas.microsoft.com/office/drawing/2014/main" id="{3BFD549A-1A75-43C8-B222-B7606EDA36E4}"/>
                    </a:ext>
                  </a:extLst>
                </p:cNvPr>
                <p:cNvSpPr>
                  <a:spLocks noChangeArrowheads="1"/>
                </p:cNvSpPr>
                <p:nvPr/>
              </p:nvSpPr>
              <p:spPr bwMode="auto">
                <a:xfrm>
                  <a:off x="2920" y="3315"/>
                  <a:ext cx="672" cy="575"/>
                </a:xfrm>
                <a:prstGeom prst="rect">
                  <a:avLst/>
                </a:prstGeom>
                <a:gradFill>
                  <a:gsLst>
                    <a:gs pos="0">
                      <a:srgbClr val="007BD3"/>
                    </a:gs>
                    <a:gs pos="100000">
                      <a:srgbClr val="034373"/>
                    </a:gs>
                  </a:gsLst>
                  <a:lin ang="5400000" scaled="0"/>
                </a:gradFill>
                <a:ln w="9525" algn="ctr">
                  <a:solidFill>
                    <a:srgbClr val="00FF00"/>
                  </a:solidFill>
                  <a:miter lim="800000"/>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a:ln>
                        <a:noFill/>
                      </a:ln>
                      <a:solidFill>
                        <a:srgbClr val="FFFF66"/>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mn-cs"/>
                    </a:rPr>
                    <a:t>挤压型材</a:t>
                  </a:r>
                </a:p>
              </p:txBody>
            </p:sp>
          </p:grpSp>
        </p:grpSp>
        <p:sp>
          <p:nvSpPr>
            <p:cNvPr id="10" name="AutoShape 22">
              <a:extLst>
                <a:ext uri="{FF2B5EF4-FFF2-40B4-BE49-F238E27FC236}">
                  <a16:creationId xmlns:a16="http://schemas.microsoft.com/office/drawing/2014/main" id="{9DAFB1C1-5AD3-4B4E-99F4-F759E2C485D0}"/>
                </a:ext>
              </a:extLst>
            </p:cNvPr>
            <p:cNvSpPr/>
            <p:nvPr/>
          </p:nvSpPr>
          <p:spPr>
            <a:xfrm rot="16200000">
              <a:off x="8883" y="5081"/>
              <a:ext cx="691" cy="230"/>
            </a:xfrm>
            <a:prstGeom prst="rightArrow">
              <a:avLst>
                <a:gd name="adj1" fmla="val 50222"/>
                <a:gd name="adj2" fmla="val 65027"/>
              </a:avLst>
            </a:prstGeom>
            <a:solidFill>
              <a:srgbClr val="00FF00"/>
            </a:solidFill>
            <a:ln w="9525" cap="flat" cmpd="sng">
              <a:noFill/>
              <a:prstDash val="solid"/>
              <a:miter/>
              <a:headEnd type="none" w="med" len="med"/>
              <a:tailEnd type="none" w="med" len="med"/>
            </a:ln>
          </p:spPr>
          <p:txBody>
            <a:bodyPr anchor="ctr">
              <a:spAutoFit/>
            </a:bodyPr>
            <a:lstStyle/>
            <a:p>
              <a:endParaRPr lang="zh-CN" altLang="en-US" dirty="0">
                <a:latin typeface="Arial" panose="020B0604020202020204" pitchFamily="34" charset="0"/>
                <a:ea typeface="宋体" panose="02010600030101010101" pitchFamily="2" charset="-122"/>
              </a:endParaRPr>
            </a:p>
          </p:txBody>
        </p:sp>
        <p:grpSp>
          <p:nvGrpSpPr>
            <p:cNvPr id="11" name="Group 23">
              <a:extLst>
                <a:ext uri="{FF2B5EF4-FFF2-40B4-BE49-F238E27FC236}">
                  <a16:creationId xmlns:a16="http://schemas.microsoft.com/office/drawing/2014/main" id="{FEEBAF2B-C371-4D56-AAA0-F3F9EC2B67E4}"/>
                </a:ext>
              </a:extLst>
            </p:cNvPr>
            <p:cNvGrpSpPr/>
            <p:nvPr/>
          </p:nvGrpSpPr>
          <p:grpSpPr>
            <a:xfrm>
              <a:off x="7847" y="5674"/>
              <a:ext cx="2839" cy="3491"/>
              <a:chOff x="3960" y="2003"/>
              <a:chExt cx="1776" cy="2184"/>
            </a:xfrm>
          </p:grpSpPr>
          <p:pic>
            <p:nvPicPr>
              <p:cNvPr id="27" name="Picture 24" descr="1-7">
                <a:extLst>
                  <a:ext uri="{FF2B5EF4-FFF2-40B4-BE49-F238E27FC236}">
                    <a16:creationId xmlns:a16="http://schemas.microsoft.com/office/drawing/2014/main" id="{4D53F399-51B4-417A-8B72-E72D9A64B10F}"/>
                  </a:ext>
                </a:extLst>
              </p:cNvPr>
              <p:cNvPicPr>
                <a:picLocks noChangeAspect="1"/>
              </p:cNvPicPr>
              <p:nvPr/>
            </p:nvPicPr>
            <p:blipFill>
              <a:blip r:embed="rId7"/>
              <a:stretch>
                <a:fillRect/>
              </a:stretch>
            </p:blipFill>
            <p:spPr>
              <a:xfrm>
                <a:off x="4872" y="2003"/>
                <a:ext cx="864" cy="739"/>
              </a:xfrm>
              <a:prstGeom prst="rect">
                <a:avLst/>
              </a:prstGeom>
              <a:noFill/>
              <a:ln w="25400" cap="flat" cmpd="sng">
                <a:noFill/>
                <a:prstDash val="solid"/>
                <a:miter/>
                <a:headEnd type="none" w="med" len="med"/>
                <a:tailEnd type="none" w="med" len="med"/>
              </a:ln>
            </p:spPr>
          </p:pic>
          <p:pic>
            <p:nvPicPr>
              <p:cNvPr id="28" name="Picture 25" descr="泛亚产品">
                <a:extLst>
                  <a:ext uri="{FF2B5EF4-FFF2-40B4-BE49-F238E27FC236}">
                    <a16:creationId xmlns:a16="http://schemas.microsoft.com/office/drawing/2014/main" id="{AD118A62-83C4-4841-9414-50CD9BD62D2A}"/>
                  </a:ext>
                </a:extLst>
              </p:cNvPr>
              <p:cNvPicPr>
                <a:picLocks noChangeAspect="1"/>
              </p:cNvPicPr>
              <p:nvPr/>
            </p:nvPicPr>
            <p:blipFill>
              <a:blip r:embed="rId8"/>
              <a:srcRect l="1949" t="52841" r="74564" b="7268"/>
              <a:stretch>
                <a:fillRect/>
              </a:stretch>
            </p:blipFill>
            <p:spPr>
              <a:xfrm>
                <a:off x="3992" y="3515"/>
                <a:ext cx="596" cy="672"/>
              </a:xfrm>
              <a:prstGeom prst="rect">
                <a:avLst/>
              </a:prstGeom>
              <a:noFill/>
              <a:ln w="25400" cap="flat" cmpd="sng">
                <a:noFill/>
                <a:prstDash val="solid"/>
                <a:miter/>
                <a:headEnd type="none" w="med" len="med"/>
                <a:tailEnd type="none" w="med" len="med"/>
              </a:ln>
            </p:spPr>
          </p:pic>
          <p:pic>
            <p:nvPicPr>
              <p:cNvPr id="29" name="Picture 26" descr="Mclaren_gearbox">
                <a:extLst>
                  <a:ext uri="{FF2B5EF4-FFF2-40B4-BE49-F238E27FC236}">
                    <a16:creationId xmlns:a16="http://schemas.microsoft.com/office/drawing/2014/main" id="{751C1DC6-13FB-42E1-B5D5-FF581B3B0C74}"/>
                  </a:ext>
                </a:extLst>
              </p:cNvPr>
              <p:cNvPicPr>
                <a:picLocks noChangeAspect="1"/>
              </p:cNvPicPr>
              <p:nvPr/>
            </p:nvPicPr>
            <p:blipFill>
              <a:blip r:embed="rId9"/>
              <a:stretch>
                <a:fillRect/>
              </a:stretch>
            </p:blipFill>
            <p:spPr>
              <a:xfrm>
                <a:off x="4879" y="2963"/>
                <a:ext cx="857" cy="1152"/>
              </a:xfrm>
              <a:prstGeom prst="rect">
                <a:avLst/>
              </a:prstGeom>
              <a:noFill/>
              <a:ln w="9525">
                <a:noFill/>
              </a:ln>
            </p:spPr>
          </p:pic>
          <p:pic>
            <p:nvPicPr>
              <p:cNvPr id="30" name="Picture 27" descr="MT280532001RA(t)">
                <a:extLst>
                  <a:ext uri="{FF2B5EF4-FFF2-40B4-BE49-F238E27FC236}">
                    <a16:creationId xmlns:a16="http://schemas.microsoft.com/office/drawing/2014/main" id="{4792C3E3-58AA-4827-8D1D-7159A67481C1}"/>
                  </a:ext>
                </a:extLst>
              </p:cNvPr>
              <p:cNvPicPr>
                <a:picLocks noChangeAspect="1"/>
              </p:cNvPicPr>
              <p:nvPr/>
            </p:nvPicPr>
            <p:blipFill>
              <a:blip r:embed="rId10"/>
              <a:srcRect l="3780" t="4967" r="7086" b="10486"/>
              <a:stretch>
                <a:fillRect/>
              </a:stretch>
            </p:blipFill>
            <p:spPr>
              <a:xfrm>
                <a:off x="3960" y="2819"/>
                <a:ext cx="720" cy="585"/>
              </a:xfrm>
              <a:prstGeom prst="rect">
                <a:avLst/>
              </a:prstGeom>
              <a:noFill/>
              <a:ln w="25400" cap="flat" cmpd="sng">
                <a:noFill/>
                <a:prstDash val="solid"/>
                <a:miter/>
                <a:headEnd type="none" w="med" len="med"/>
                <a:tailEnd type="none" w="med" len="med"/>
              </a:ln>
            </p:spPr>
          </p:pic>
          <p:pic>
            <p:nvPicPr>
              <p:cNvPr id="31" name="Picture 28" descr="lun">
                <a:extLst>
                  <a:ext uri="{FF2B5EF4-FFF2-40B4-BE49-F238E27FC236}">
                    <a16:creationId xmlns:a16="http://schemas.microsoft.com/office/drawing/2014/main" id="{A26B2707-435F-4008-BE41-E365A350E5AE}"/>
                  </a:ext>
                </a:extLst>
              </p:cNvPr>
              <p:cNvPicPr>
                <a:picLocks noChangeAspect="1"/>
              </p:cNvPicPr>
              <p:nvPr/>
            </p:nvPicPr>
            <p:blipFill>
              <a:blip r:embed="rId11"/>
              <a:srcRect r="4614" b="7292"/>
              <a:stretch>
                <a:fillRect/>
              </a:stretch>
            </p:blipFill>
            <p:spPr>
              <a:xfrm>
                <a:off x="3960" y="2003"/>
                <a:ext cx="720" cy="696"/>
              </a:xfrm>
              <a:prstGeom prst="rect">
                <a:avLst/>
              </a:prstGeom>
              <a:noFill/>
              <a:ln w="25400" cap="flat" cmpd="sng">
                <a:noFill/>
                <a:prstDash val="solid"/>
                <a:miter/>
                <a:headEnd type="none" w="med" len="med"/>
                <a:tailEnd type="none" w="med" len="med"/>
              </a:ln>
            </p:spPr>
          </p:pic>
          <p:sp>
            <p:nvSpPr>
              <p:cNvPr id="32" name="AutoShape 29">
                <a:extLst>
                  <a:ext uri="{FF2B5EF4-FFF2-40B4-BE49-F238E27FC236}">
                    <a16:creationId xmlns:a16="http://schemas.microsoft.com/office/drawing/2014/main" id="{39BC60A0-728E-45E1-8F84-283EEB4DF57A}"/>
                  </a:ext>
                </a:extLst>
              </p:cNvPr>
              <p:cNvSpPr>
                <a:spLocks noChangeArrowheads="1"/>
              </p:cNvSpPr>
              <p:nvPr/>
            </p:nvSpPr>
            <p:spPr bwMode="auto">
              <a:xfrm>
                <a:off x="4632" y="2249"/>
                <a:ext cx="288" cy="1816"/>
              </a:xfrm>
              <a:prstGeom prst="roundRect">
                <a:avLst>
                  <a:gd name="adj" fmla="val 16667"/>
                </a:avLst>
              </a:prstGeom>
              <a:gradFill>
                <a:gsLst>
                  <a:gs pos="0">
                    <a:srgbClr val="007BD3"/>
                  </a:gs>
                  <a:gs pos="100000">
                    <a:srgbClr val="034373"/>
                  </a:gs>
                </a:gsLst>
                <a:lin ang="5400000" scaled="0"/>
              </a:gradFill>
              <a:ln w="9525">
                <a:solidFill>
                  <a:srgbClr val="00FF00"/>
                </a:solidFill>
                <a:rou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压</a:t>
                </a:r>
              </a:p>
              <a:p>
                <a:pPr marL="0" marR="0" lvl="0" indent="0" algn="ctr" defTabSz="914400" rtl="0" eaLnBrk="1" fontAlgn="base" latinLnBrk="0" hangingPunct="1">
                  <a:lnSpc>
                    <a:spcPct val="100000"/>
                  </a:lnSpc>
                  <a:spcBef>
                    <a:spcPct val="50000"/>
                  </a:spcBef>
                  <a:spcAft>
                    <a:spcPct val="0"/>
                  </a:spcAft>
                  <a:buClrTx/>
                  <a:buSzTx/>
                  <a:buFontTx/>
                  <a:buNone/>
                  <a:defRPr/>
                </a:pPr>
                <a:endParaRPr kumimoji="0" lang="zh-CN" altLang="en-US" sz="16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铸</a:t>
                </a:r>
              </a:p>
              <a:p>
                <a:pPr marL="0" marR="0" lvl="0" indent="0" algn="ctr" defTabSz="914400" rtl="0" eaLnBrk="1" fontAlgn="base" latinLnBrk="0" hangingPunct="1">
                  <a:lnSpc>
                    <a:spcPct val="100000"/>
                  </a:lnSpc>
                  <a:spcBef>
                    <a:spcPct val="50000"/>
                  </a:spcBef>
                  <a:spcAft>
                    <a:spcPct val="0"/>
                  </a:spcAft>
                  <a:buClrTx/>
                  <a:buSzTx/>
                  <a:buFontTx/>
                  <a:buNone/>
                  <a:defRPr/>
                </a:pPr>
                <a:endParaRPr kumimoji="0" lang="zh-CN" altLang="en-US" sz="16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件</a:t>
                </a:r>
              </a:p>
            </p:txBody>
          </p:sp>
        </p:grpSp>
        <p:grpSp>
          <p:nvGrpSpPr>
            <p:cNvPr id="12" name="Group 30">
              <a:extLst>
                <a:ext uri="{FF2B5EF4-FFF2-40B4-BE49-F238E27FC236}">
                  <a16:creationId xmlns:a16="http://schemas.microsoft.com/office/drawing/2014/main" id="{54261FF2-BBED-4F3E-9256-81698D507AE7}"/>
                </a:ext>
              </a:extLst>
            </p:cNvPr>
            <p:cNvGrpSpPr/>
            <p:nvPr/>
          </p:nvGrpSpPr>
          <p:grpSpPr>
            <a:xfrm>
              <a:off x="4126" y="3770"/>
              <a:ext cx="2017" cy="1684"/>
              <a:chOff x="1586" y="860"/>
              <a:chExt cx="1262" cy="1053"/>
            </a:xfrm>
          </p:grpSpPr>
          <p:pic>
            <p:nvPicPr>
              <p:cNvPr id="25" name="Picture 31" descr="陶瓷滤球">
                <a:extLst>
                  <a:ext uri="{FF2B5EF4-FFF2-40B4-BE49-F238E27FC236}">
                    <a16:creationId xmlns:a16="http://schemas.microsoft.com/office/drawing/2014/main" id="{FAF0FD4B-1E89-4CD5-AAC2-75C0519699AB}"/>
                  </a:ext>
                </a:extLst>
              </p:cNvPr>
              <p:cNvPicPr>
                <a:picLocks noChangeAspect="1"/>
              </p:cNvPicPr>
              <p:nvPr/>
            </p:nvPicPr>
            <p:blipFill>
              <a:blip r:embed="rId12"/>
              <a:stretch>
                <a:fillRect/>
              </a:stretch>
            </p:blipFill>
            <p:spPr>
              <a:xfrm>
                <a:off x="1586" y="1056"/>
                <a:ext cx="1134" cy="857"/>
              </a:xfrm>
              <a:prstGeom prst="rect">
                <a:avLst/>
              </a:prstGeom>
              <a:noFill/>
              <a:ln w="9525">
                <a:noFill/>
              </a:ln>
            </p:spPr>
          </p:pic>
          <p:sp>
            <p:nvSpPr>
              <p:cNvPr id="26" name="AutoShape 32">
                <a:extLst>
                  <a:ext uri="{FF2B5EF4-FFF2-40B4-BE49-F238E27FC236}">
                    <a16:creationId xmlns:a16="http://schemas.microsoft.com/office/drawing/2014/main" id="{E42932C6-6D9D-4CAE-A387-C805A552CB50}"/>
                  </a:ext>
                </a:extLst>
              </p:cNvPr>
              <p:cNvSpPr>
                <a:spLocks noChangeArrowheads="1"/>
              </p:cNvSpPr>
              <p:nvPr/>
            </p:nvSpPr>
            <p:spPr bwMode="auto">
              <a:xfrm>
                <a:off x="2130" y="860"/>
                <a:ext cx="718" cy="626"/>
              </a:xfrm>
              <a:prstGeom prst="roundRect">
                <a:avLst>
                  <a:gd name="adj" fmla="val 16667"/>
                </a:avLst>
              </a:prstGeom>
              <a:gradFill>
                <a:gsLst>
                  <a:gs pos="0">
                    <a:srgbClr val="007BD3"/>
                  </a:gs>
                  <a:gs pos="100000">
                    <a:srgbClr val="034373"/>
                  </a:gs>
                </a:gsLst>
                <a:lin ang="5400000" scaled="0"/>
              </a:gradFill>
              <a:ln w="9525">
                <a:solidFill>
                  <a:srgbClr val="00FF00"/>
                </a:solidFill>
                <a:rou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陶瓷滤球</a:t>
                </a:r>
              </a:p>
            </p:txBody>
          </p:sp>
        </p:grpSp>
        <p:grpSp>
          <p:nvGrpSpPr>
            <p:cNvPr id="13" name="Group 33">
              <a:extLst>
                <a:ext uri="{FF2B5EF4-FFF2-40B4-BE49-F238E27FC236}">
                  <a16:creationId xmlns:a16="http://schemas.microsoft.com/office/drawing/2014/main" id="{D6FC3C47-1BE4-481D-97DA-AC79611F41CD}"/>
                </a:ext>
              </a:extLst>
            </p:cNvPr>
            <p:cNvGrpSpPr/>
            <p:nvPr/>
          </p:nvGrpSpPr>
          <p:grpSpPr>
            <a:xfrm>
              <a:off x="2745" y="4234"/>
              <a:ext cx="1271" cy="997"/>
              <a:chOff x="768" y="1102"/>
              <a:chExt cx="795" cy="624"/>
            </a:xfrm>
          </p:grpSpPr>
          <p:sp>
            <p:nvSpPr>
              <p:cNvPr id="23" name="AutoShape 34">
                <a:extLst>
                  <a:ext uri="{FF2B5EF4-FFF2-40B4-BE49-F238E27FC236}">
                    <a16:creationId xmlns:a16="http://schemas.microsoft.com/office/drawing/2014/main" id="{DC07F6E3-5F82-4952-BDE1-7470E30A32D3}"/>
                  </a:ext>
                </a:extLst>
              </p:cNvPr>
              <p:cNvSpPr/>
              <p:nvPr/>
            </p:nvSpPr>
            <p:spPr>
              <a:xfrm>
                <a:off x="768" y="1536"/>
                <a:ext cx="795" cy="136"/>
              </a:xfrm>
              <a:prstGeom prst="rightArrow">
                <a:avLst>
                  <a:gd name="adj1" fmla="val 50222"/>
                  <a:gd name="adj2" fmla="val 126708"/>
                </a:avLst>
              </a:prstGeom>
              <a:solidFill>
                <a:srgbClr val="00FF00"/>
              </a:solidFill>
              <a:ln w="9525" cap="flat" cmpd="sng">
                <a:noFill/>
                <a:prstDash val="solid"/>
                <a:miter/>
                <a:headEnd type="none" w="med" len="med"/>
                <a:tailEnd type="none" w="med" len="med"/>
              </a:ln>
            </p:spPr>
            <p:txBody>
              <a:bodyPr anchor="ctr">
                <a:spAutoFit/>
              </a:bodyPr>
              <a:lstStyle/>
              <a:p>
                <a:endParaRPr lang="zh-CN" altLang="en-US" dirty="0">
                  <a:latin typeface="Arial" panose="020B0604020202020204" pitchFamily="34" charset="0"/>
                  <a:ea typeface="宋体" panose="02010600030101010101" pitchFamily="2" charset="-122"/>
                </a:endParaRPr>
              </a:p>
            </p:txBody>
          </p:sp>
          <p:sp>
            <p:nvSpPr>
              <p:cNvPr id="24" name="AutoShape 35">
                <a:extLst>
                  <a:ext uri="{FF2B5EF4-FFF2-40B4-BE49-F238E27FC236}">
                    <a16:creationId xmlns:a16="http://schemas.microsoft.com/office/drawing/2014/main" id="{BAE57BE5-D9B4-46A4-BFC5-136272FA5F9F}"/>
                  </a:ext>
                </a:extLst>
              </p:cNvPr>
              <p:cNvSpPr>
                <a:spLocks noChangeArrowheads="1"/>
              </p:cNvSpPr>
              <p:nvPr/>
            </p:nvSpPr>
            <p:spPr bwMode="auto">
              <a:xfrm>
                <a:off x="893" y="1102"/>
                <a:ext cx="499" cy="624"/>
              </a:xfrm>
              <a:prstGeom prst="roundRect">
                <a:avLst>
                  <a:gd name="adj" fmla="val 16667"/>
                </a:avLst>
              </a:prstGeom>
              <a:gradFill>
                <a:gsLst>
                  <a:gs pos="0">
                    <a:srgbClr val="007BD3"/>
                  </a:gs>
                  <a:gs pos="100000">
                    <a:srgbClr val="034373"/>
                  </a:gs>
                </a:gsLst>
                <a:lin ang="5400000" scaled="0"/>
              </a:gradFill>
              <a:ln w="9525">
                <a:solidFill>
                  <a:srgbClr val="00FF00"/>
                </a:solidFill>
                <a:rou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废渣</a:t>
                </a:r>
              </a:p>
            </p:txBody>
          </p:sp>
        </p:grpSp>
        <p:pic>
          <p:nvPicPr>
            <p:cNvPr id="14" name="Picture 36" descr="dx1545是于在干枯　">
              <a:extLst>
                <a:ext uri="{FF2B5EF4-FFF2-40B4-BE49-F238E27FC236}">
                  <a16:creationId xmlns:a16="http://schemas.microsoft.com/office/drawing/2014/main" id="{E5506072-5A1C-4BA9-BC32-9B8F11DC8AEC}"/>
                </a:ext>
              </a:extLst>
            </p:cNvPr>
            <p:cNvPicPr>
              <a:picLocks noChangeAspect="1"/>
            </p:cNvPicPr>
            <p:nvPr/>
          </p:nvPicPr>
          <p:blipFill>
            <a:blip r:embed="rId13"/>
            <a:stretch>
              <a:fillRect/>
            </a:stretch>
          </p:blipFill>
          <p:spPr>
            <a:xfrm>
              <a:off x="7425" y="2549"/>
              <a:ext cx="3223" cy="2211"/>
            </a:xfrm>
            <a:prstGeom prst="rect">
              <a:avLst/>
            </a:prstGeom>
            <a:noFill/>
            <a:ln w="57150" cap="flat" cmpd="sng">
              <a:solidFill>
                <a:schemeClr val="bg1"/>
              </a:solidFill>
              <a:prstDash val="solid"/>
              <a:miter/>
              <a:headEnd type="none" w="med" len="med"/>
              <a:tailEnd type="none" w="med" len="med"/>
            </a:ln>
          </p:spPr>
        </p:pic>
        <p:grpSp>
          <p:nvGrpSpPr>
            <p:cNvPr id="15" name="Group 37">
              <a:extLst>
                <a:ext uri="{FF2B5EF4-FFF2-40B4-BE49-F238E27FC236}">
                  <a16:creationId xmlns:a16="http://schemas.microsoft.com/office/drawing/2014/main" id="{F6BB9A52-408A-4D58-9E55-5467C8B1CDD0}"/>
                </a:ext>
              </a:extLst>
            </p:cNvPr>
            <p:cNvGrpSpPr/>
            <p:nvPr/>
          </p:nvGrpSpPr>
          <p:grpSpPr>
            <a:xfrm>
              <a:off x="1517" y="4617"/>
              <a:ext cx="1228" cy="1212"/>
              <a:chOff x="0" y="1342"/>
              <a:chExt cx="768" cy="758"/>
            </a:xfrm>
          </p:grpSpPr>
          <p:pic>
            <p:nvPicPr>
              <p:cNvPr id="21" name="Picture 38">
                <a:extLst>
                  <a:ext uri="{FF2B5EF4-FFF2-40B4-BE49-F238E27FC236}">
                    <a16:creationId xmlns:a16="http://schemas.microsoft.com/office/drawing/2014/main" id="{6BD0E898-60A1-49C3-AA84-2BB91F57A991}"/>
                  </a:ext>
                </a:extLst>
              </p:cNvPr>
              <p:cNvPicPr>
                <a:picLocks noChangeAspect="1"/>
              </p:cNvPicPr>
              <p:nvPr/>
            </p:nvPicPr>
            <p:blipFill>
              <a:blip r:embed="rId14"/>
              <a:stretch>
                <a:fillRect/>
              </a:stretch>
            </p:blipFill>
            <p:spPr>
              <a:xfrm>
                <a:off x="48" y="1728"/>
                <a:ext cx="720" cy="372"/>
              </a:xfrm>
              <a:prstGeom prst="rect">
                <a:avLst/>
              </a:prstGeom>
              <a:noFill/>
              <a:ln w="15875">
                <a:noFill/>
              </a:ln>
            </p:spPr>
          </p:pic>
          <p:sp>
            <p:nvSpPr>
              <p:cNvPr id="22" name="AutoShape 39">
                <a:extLst>
                  <a:ext uri="{FF2B5EF4-FFF2-40B4-BE49-F238E27FC236}">
                    <a16:creationId xmlns:a16="http://schemas.microsoft.com/office/drawing/2014/main" id="{E2B725DE-8BA6-4BF1-9638-F8F50131AE05}"/>
                  </a:ext>
                </a:extLst>
              </p:cNvPr>
              <p:cNvSpPr>
                <a:spLocks noChangeArrowheads="1"/>
              </p:cNvSpPr>
              <p:nvPr/>
            </p:nvSpPr>
            <p:spPr bwMode="auto">
              <a:xfrm>
                <a:off x="0" y="1342"/>
                <a:ext cx="499" cy="624"/>
              </a:xfrm>
              <a:prstGeom prst="roundRect">
                <a:avLst>
                  <a:gd name="adj" fmla="val 16667"/>
                </a:avLst>
              </a:prstGeom>
              <a:gradFill>
                <a:gsLst>
                  <a:gs pos="0">
                    <a:srgbClr val="007BD3"/>
                  </a:gs>
                  <a:gs pos="100000">
                    <a:srgbClr val="034373"/>
                  </a:gs>
                </a:gsLst>
                <a:lin ang="5400000" scaled="0"/>
              </a:gradFill>
              <a:ln w="9525">
                <a:solidFill>
                  <a:srgbClr val="00FF00"/>
                </a:solidFill>
                <a:rou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镁锭</a:t>
                </a:r>
              </a:p>
            </p:txBody>
          </p:sp>
        </p:grpSp>
        <p:grpSp>
          <p:nvGrpSpPr>
            <p:cNvPr id="16" name="Group 40">
              <a:extLst>
                <a:ext uri="{FF2B5EF4-FFF2-40B4-BE49-F238E27FC236}">
                  <a16:creationId xmlns:a16="http://schemas.microsoft.com/office/drawing/2014/main" id="{9F9F2B14-6391-4538-9ABD-7C1A35DB7F25}"/>
                </a:ext>
              </a:extLst>
            </p:cNvPr>
            <p:cNvGrpSpPr/>
            <p:nvPr/>
          </p:nvGrpSpPr>
          <p:grpSpPr>
            <a:xfrm>
              <a:off x="1503" y="6309"/>
              <a:ext cx="2853" cy="2302"/>
              <a:chOff x="-10" y="2186"/>
              <a:chExt cx="1954" cy="1576"/>
            </a:xfrm>
          </p:grpSpPr>
          <p:pic>
            <p:nvPicPr>
              <p:cNvPr id="19" name="Picture 41" descr="Magnesium%20Ingotss">
                <a:extLst>
                  <a:ext uri="{FF2B5EF4-FFF2-40B4-BE49-F238E27FC236}">
                    <a16:creationId xmlns:a16="http://schemas.microsoft.com/office/drawing/2014/main" id="{B6463BA2-5296-4728-B252-B06BB6D7394D}"/>
                  </a:ext>
                </a:extLst>
              </p:cNvPr>
              <p:cNvPicPr>
                <a:picLocks noChangeAspect="1"/>
              </p:cNvPicPr>
              <p:nvPr/>
            </p:nvPicPr>
            <p:blipFill>
              <a:blip r:embed="rId15"/>
              <a:stretch>
                <a:fillRect/>
              </a:stretch>
            </p:blipFill>
            <p:spPr>
              <a:xfrm>
                <a:off x="24" y="2531"/>
                <a:ext cx="1920" cy="1231"/>
              </a:xfrm>
              <a:prstGeom prst="rect">
                <a:avLst/>
              </a:prstGeom>
              <a:solidFill>
                <a:srgbClr val="00FF00"/>
              </a:solidFill>
              <a:ln w="9525">
                <a:noFill/>
              </a:ln>
            </p:spPr>
          </p:pic>
          <p:sp>
            <p:nvSpPr>
              <p:cNvPr id="20" name="AutoShape 42">
                <a:extLst>
                  <a:ext uri="{FF2B5EF4-FFF2-40B4-BE49-F238E27FC236}">
                    <a16:creationId xmlns:a16="http://schemas.microsoft.com/office/drawing/2014/main" id="{4309FEBA-3887-4C38-BD9A-0B7284600C29}"/>
                  </a:ext>
                </a:extLst>
              </p:cNvPr>
              <p:cNvSpPr>
                <a:spLocks noChangeArrowheads="1"/>
              </p:cNvSpPr>
              <p:nvPr/>
            </p:nvSpPr>
            <p:spPr bwMode="auto">
              <a:xfrm>
                <a:off x="-10" y="2186"/>
                <a:ext cx="580" cy="951"/>
              </a:xfrm>
              <a:prstGeom prst="roundRect">
                <a:avLst>
                  <a:gd name="adj" fmla="val 16667"/>
                </a:avLst>
              </a:prstGeom>
              <a:solidFill>
                <a:srgbClr val="0070C0"/>
              </a:solidFill>
              <a:ln w="9525">
                <a:solidFill>
                  <a:srgbClr val="00FF00"/>
                </a:solidFill>
                <a:round/>
              </a:ln>
              <a:effec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镁合金</a:t>
                </a:r>
              </a:p>
            </p:txBody>
          </p:sp>
        </p:grpSp>
        <p:sp>
          <p:nvSpPr>
            <p:cNvPr id="17" name="AutoShape 43">
              <a:extLst>
                <a:ext uri="{FF2B5EF4-FFF2-40B4-BE49-F238E27FC236}">
                  <a16:creationId xmlns:a16="http://schemas.microsoft.com/office/drawing/2014/main" id="{14370EDB-D993-4334-9B47-A37C40C9DC39}"/>
                </a:ext>
              </a:extLst>
            </p:cNvPr>
            <p:cNvSpPr/>
            <p:nvPr/>
          </p:nvSpPr>
          <p:spPr>
            <a:xfrm>
              <a:off x="5047" y="6078"/>
              <a:ext cx="77" cy="2762"/>
            </a:xfrm>
            <a:prstGeom prst="leftBracket">
              <a:avLst>
                <a:gd name="adj" fmla="val 300000"/>
              </a:avLst>
            </a:prstGeom>
            <a:noFill/>
            <a:ln w="50800" cap="flat" cmpd="sng">
              <a:solidFill>
                <a:srgbClr val="00FF00"/>
              </a:solidFill>
              <a:prstDash val="solid"/>
              <a:round/>
              <a:headEnd type="none" w="med" len="med"/>
              <a:tailEnd type="none" w="med" len="med"/>
            </a:ln>
          </p:spPr>
          <p:txBody>
            <a:bodyPr wrap="square" anchor="ctr">
              <a:spAutoFit/>
            </a:bodyPr>
            <a:lstStyle/>
            <a:p>
              <a:endParaRPr lang="zh-CN" altLang="en-US" dirty="0">
                <a:latin typeface="Arial" panose="020B0604020202020204" pitchFamily="34" charset="0"/>
                <a:ea typeface="宋体" panose="02010600030101010101" pitchFamily="2" charset="-122"/>
              </a:endParaRPr>
            </a:p>
          </p:txBody>
        </p:sp>
        <p:sp>
          <p:nvSpPr>
            <p:cNvPr id="18" name="AutoShape 44">
              <a:extLst>
                <a:ext uri="{FF2B5EF4-FFF2-40B4-BE49-F238E27FC236}">
                  <a16:creationId xmlns:a16="http://schemas.microsoft.com/office/drawing/2014/main" id="{427D82E8-737F-4BDF-B19B-7908A6C40C84}"/>
                </a:ext>
              </a:extLst>
            </p:cNvPr>
            <p:cNvSpPr/>
            <p:nvPr/>
          </p:nvSpPr>
          <p:spPr>
            <a:xfrm rot="16200000" flipH="1">
              <a:off x="9190" y="4544"/>
              <a:ext cx="77" cy="2072"/>
            </a:xfrm>
            <a:prstGeom prst="leftBracket">
              <a:avLst>
                <a:gd name="adj" fmla="val 256125"/>
              </a:avLst>
            </a:prstGeom>
            <a:noFill/>
            <a:ln w="50800" cap="flat" cmpd="sng">
              <a:solidFill>
                <a:srgbClr val="00FF00"/>
              </a:solidFill>
              <a:prstDash val="solid"/>
              <a:round/>
              <a:headEnd type="none" w="med" len="med"/>
              <a:tailEnd type="none" w="med" len="med"/>
            </a:ln>
          </p:spPr>
          <p:txBody>
            <a:bodyPr wrap="square" anchor="ctr">
              <a:spAutoFit/>
            </a:bodyPr>
            <a:lstStyle/>
            <a:p>
              <a:endParaRPr lang="zh-CN" altLang="en-US" dirty="0">
                <a:latin typeface="Arial" panose="020B0604020202020204" pitchFamily="34" charset="0"/>
                <a:ea typeface="宋体" panose="02010600030101010101" pitchFamily="2" charset="-122"/>
              </a:endParaRPr>
            </a:p>
          </p:txBody>
        </p:sp>
      </p:grpSp>
      <p:sp>
        <p:nvSpPr>
          <p:cNvPr id="46" name="任意多边形 74">
            <a:extLst>
              <a:ext uri="{FF2B5EF4-FFF2-40B4-BE49-F238E27FC236}">
                <a16:creationId xmlns:a16="http://schemas.microsoft.com/office/drawing/2014/main" id="{A9844A3F-E780-4C5C-B5B0-69404304FF98}"/>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7" name="任意多边形 75">
            <a:extLst>
              <a:ext uri="{FF2B5EF4-FFF2-40B4-BE49-F238E27FC236}">
                <a16:creationId xmlns:a16="http://schemas.microsoft.com/office/drawing/2014/main" id="{864F3912-9D64-4E62-9F33-63A30930100F}"/>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8" name="任意多边形 78">
            <a:extLst>
              <a:ext uri="{FF2B5EF4-FFF2-40B4-BE49-F238E27FC236}">
                <a16:creationId xmlns:a16="http://schemas.microsoft.com/office/drawing/2014/main" id="{898065C1-649F-4551-B8E9-62521761DA61}"/>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9" name="矩形 48">
            <a:extLst>
              <a:ext uri="{FF2B5EF4-FFF2-40B4-BE49-F238E27FC236}">
                <a16:creationId xmlns:a16="http://schemas.microsoft.com/office/drawing/2014/main" id="{5C14620E-FB7B-410F-BAF1-FE334AD53934}"/>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50" name="矩形 49">
            <a:extLst>
              <a:ext uri="{FF2B5EF4-FFF2-40B4-BE49-F238E27FC236}">
                <a16:creationId xmlns:a16="http://schemas.microsoft.com/office/drawing/2014/main" id="{A682E966-BA46-4660-AFB0-FD61959F6F27}"/>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51" name="组合 50">
            <a:extLst>
              <a:ext uri="{FF2B5EF4-FFF2-40B4-BE49-F238E27FC236}">
                <a16:creationId xmlns:a16="http://schemas.microsoft.com/office/drawing/2014/main" id="{FDE83FD3-1C54-446A-8A3C-A3902D4683AE}"/>
              </a:ext>
            </a:extLst>
          </p:cNvPr>
          <p:cNvGrpSpPr/>
          <p:nvPr/>
        </p:nvGrpSpPr>
        <p:grpSpPr>
          <a:xfrm>
            <a:off x="653161" y="91452"/>
            <a:ext cx="4007291" cy="562570"/>
            <a:chOff x="-148730" y="328712"/>
            <a:chExt cx="4007291" cy="562570"/>
          </a:xfrm>
        </p:grpSpPr>
        <p:sp>
          <p:nvSpPr>
            <p:cNvPr id="52" name="TextBox 62">
              <a:extLst>
                <a:ext uri="{FF2B5EF4-FFF2-40B4-BE49-F238E27FC236}">
                  <a16:creationId xmlns:a16="http://schemas.microsoft.com/office/drawing/2014/main" id="{CFBC3954-6795-461C-A941-D4C3EDC3CD0A}"/>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矩形 52">
              <a:extLst>
                <a:ext uri="{FF2B5EF4-FFF2-40B4-BE49-F238E27FC236}">
                  <a16:creationId xmlns:a16="http://schemas.microsoft.com/office/drawing/2014/main" id="{04EE4B19-7692-41D4-8BE9-09F9B7103C4E}"/>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4" name="文本框 53">
            <a:extLst>
              <a:ext uri="{FF2B5EF4-FFF2-40B4-BE49-F238E27FC236}">
                <a16:creationId xmlns:a16="http://schemas.microsoft.com/office/drawing/2014/main" id="{DABDFEBD-E0E5-48AC-AF80-C580AB240ACD}"/>
              </a:ext>
            </a:extLst>
          </p:cNvPr>
          <p:cNvSpPr txBox="1"/>
          <p:nvPr/>
        </p:nvSpPr>
        <p:spPr>
          <a:xfrm>
            <a:off x="7301050" y="1422433"/>
            <a:ext cx="4365782" cy="4524315"/>
          </a:xfrm>
          <a:prstGeom prst="rect">
            <a:avLst/>
          </a:prstGeom>
          <a:noFill/>
        </p:spPr>
        <p:txBody>
          <a:bodyPr wrap="square" rtlCol="0">
            <a:spAutoFit/>
          </a:bodyPr>
          <a:lstStyle/>
          <a:p>
            <a:r>
              <a:rPr lang="en-US" altLang="zh-CN" sz="3600" dirty="0">
                <a:solidFill>
                  <a:srgbClr val="256090"/>
                </a:solidFill>
                <a:latin typeface="微软雅黑" panose="020B0503020204020204" pitchFamily="34" charset="-122"/>
                <a:ea typeface="微软雅黑" panose="020B0503020204020204" pitchFamily="34" charset="-122"/>
              </a:rPr>
              <a:t>       </a:t>
            </a:r>
            <a:r>
              <a:rPr lang="zh-CN" altLang="zh-CN" sz="3600" dirty="0">
                <a:solidFill>
                  <a:srgbClr val="256090"/>
                </a:solidFill>
                <a:latin typeface="微软雅黑" panose="020B0503020204020204" pitchFamily="34" charset="-122"/>
                <a:ea typeface="微软雅黑" panose="020B0503020204020204" pitchFamily="34" charset="-122"/>
              </a:rPr>
              <a:t>随着轻量化需求的日益增长，镁合金在新能源汽车、电子信息、五金工具、物流、休闲器械、航空航天等领域的应用日趋广泛，为产业发展带来新的机遇。</a:t>
            </a:r>
            <a:endParaRPr lang="zh-CN" altLang="en-US" sz="3600" dirty="0">
              <a:solidFill>
                <a:srgbClr val="25609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6622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47"/>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47"/>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46"/>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46"/>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48"/>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48"/>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1000" fill="hold"/>
                                        <p:tgtEl>
                                          <p:spTgt spid="5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1000"/>
                                        <p:tgtEl>
                                          <p:spTgt spid="51"/>
                                        </p:tgtEl>
                                      </p:cBhvr>
                                    </p:animEffect>
                                    <p:anim calcmode="lin" valueType="num">
                                      <p:cBhvr>
                                        <p:cTn id="36" dur="1000" fill="hold"/>
                                        <p:tgtEl>
                                          <p:spTgt spid="51"/>
                                        </p:tgtEl>
                                        <p:attrNameLst>
                                          <p:attrName>ppt_x</p:attrName>
                                        </p:attrNameLst>
                                      </p:cBhvr>
                                      <p:tavLst>
                                        <p:tav tm="0">
                                          <p:val>
                                            <p:strVal val="#ppt_x"/>
                                          </p:val>
                                        </p:tav>
                                        <p:tav tm="100000">
                                          <p:val>
                                            <p:strVal val="#ppt_x"/>
                                          </p:val>
                                        </p:tav>
                                      </p:tavLst>
                                    </p:anim>
                                    <p:anim calcmode="lin" valueType="num">
                                      <p:cBhvr>
                                        <p:cTn id="37" dur="1000" fill="hold"/>
                                        <p:tgtEl>
                                          <p:spTgt spid="51"/>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16" presetClass="entr" presetSubtype="21"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barn(inVertical)">
                                      <p:cBhvr>
                                        <p:cTn id="46"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50" grpId="0" animBg="1"/>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74">
            <a:extLst>
              <a:ext uri="{FF2B5EF4-FFF2-40B4-BE49-F238E27FC236}">
                <a16:creationId xmlns:a16="http://schemas.microsoft.com/office/drawing/2014/main" id="{35858D39-F64B-49F6-98BF-75C52D3B55EA}"/>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 name="任意多边形 75">
            <a:extLst>
              <a:ext uri="{FF2B5EF4-FFF2-40B4-BE49-F238E27FC236}">
                <a16:creationId xmlns:a16="http://schemas.microsoft.com/office/drawing/2014/main" id="{CFB65D79-C71E-4E76-9ED0-EA735F1E7788}"/>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 name="任意多边形 78">
            <a:extLst>
              <a:ext uri="{FF2B5EF4-FFF2-40B4-BE49-F238E27FC236}">
                <a16:creationId xmlns:a16="http://schemas.microsoft.com/office/drawing/2014/main" id="{DAE177AA-08EC-4874-A375-13062FC1F64B}"/>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 name="矩形 4">
            <a:extLst>
              <a:ext uri="{FF2B5EF4-FFF2-40B4-BE49-F238E27FC236}">
                <a16:creationId xmlns:a16="http://schemas.microsoft.com/office/drawing/2014/main" id="{31C6D85E-599D-4A56-898B-D7F7838950C9}"/>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 name="矩形 5">
            <a:extLst>
              <a:ext uri="{FF2B5EF4-FFF2-40B4-BE49-F238E27FC236}">
                <a16:creationId xmlns:a16="http://schemas.microsoft.com/office/drawing/2014/main" id="{C5287BC2-7E2D-46F7-BE61-83B4EF59503D}"/>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7" name="组合 6">
            <a:extLst>
              <a:ext uri="{FF2B5EF4-FFF2-40B4-BE49-F238E27FC236}">
                <a16:creationId xmlns:a16="http://schemas.microsoft.com/office/drawing/2014/main" id="{757BCDF0-8F64-429C-9BF7-688522C93ED6}"/>
              </a:ext>
            </a:extLst>
          </p:cNvPr>
          <p:cNvGrpSpPr/>
          <p:nvPr/>
        </p:nvGrpSpPr>
        <p:grpSpPr>
          <a:xfrm>
            <a:off x="653161" y="91452"/>
            <a:ext cx="4007291" cy="562570"/>
            <a:chOff x="-148730" y="328712"/>
            <a:chExt cx="4007291" cy="562570"/>
          </a:xfrm>
        </p:grpSpPr>
        <p:sp>
          <p:nvSpPr>
            <p:cNvPr id="8" name="TextBox 62">
              <a:extLst>
                <a:ext uri="{FF2B5EF4-FFF2-40B4-BE49-F238E27FC236}">
                  <a16:creationId xmlns:a16="http://schemas.microsoft.com/office/drawing/2014/main" id="{69468B13-ED51-4AD7-9919-BBD17FE3B526}"/>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矩形 8">
              <a:extLst>
                <a:ext uri="{FF2B5EF4-FFF2-40B4-BE49-F238E27FC236}">
                  <a16:creationId xmlns:a16="http://schemas.microsoft.com/office/drawing/2014/main" id="{ED6DF7BD-E52C-4743-8D8E-92A0CA17CABF}"/>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 name="组合 15">
            <a:extLst>
              <a:ext uri="{FF2B5EF4-FFF2-40B4-BE49-F238E27FC236}">
                <a16:creationId xmlns:a16="http://schemas.microsoft.com/office/drawing/2014/main" id="{752ADE4D-1B2B-486B-B59C-8E61B67AB64E}"/>
              </a:ext>
            </a:extLst>
          </p:cNvPr>
          <p:cNvGrpSpPr/>
          <p:nvPr/>
        </p:nvGrpSpPr>
        <p:grpSpPr>
          <a:xfrm>
            <a:off x="548732" y="1833207"/>
            <a:ext cx="1283970" cy="424469"/>
            <a:chOff x="1775" y="3915"/>
            <a:chExt cx="2840" cy="860"/>
          </a:xfrm>
        </p:grpSpPr>
        <p:sp>
          <p:nvSpPr>
            <p:cNvPr id="17" name=" 220">
              <a:extLst>
                <a:ext uri="{FF2B5EF4-FFF2-40B4-BE49-F238E27FC236}">
                  <a16:creationId xmlns:a16="http://schemas.microsoft.com/office/drawing/2014/main" id="{1A60B546-C4A2-4C14-B283-82059210824C}"/>
                </a:ext>
              </a:extLst>
            </p:cNvPr>
            <p:cNvSpPr/>
            <p:nvPr/>
          </p:nvSpPr>
          <p:spPr>
            <a:xfrm>
              <a:off x="1775" y="3915"/>
              <a:ext cx="2840" cy="860"/>
            </a:xfrm>
            <a:prstGeom prst="homePlat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 name="文本框 17">
              <a:extLst>
                <a:ext uri="{FF2B5EF4-FFF2-40B4-BE49-F238E27FC236}">
                  <a16:creationId xmlns:a16="http://schemas.microsoft.com/office/drawing/2014/main" id="{0D75A646-BAF0-432A-A814-623623E072E6}"/>
                </a:ext>
              </a:extLst>
            </p:cNvPr>
            <p:cNvSpPr txBox="1"/>
            <p:nvPr/>
          </p:nvSpPr>
          <p:spPr>
            <a:xfrm>
              <a:off x="2047" y="4058"/>
              <a:ext cx="2360" cy="655"/>
            </a:xfrm>
            <a:prstGeom prst="rect">
              <a:avLst/>
            </a:prstGeom>
            <a:noFill/>
          </p:spPr>
          <p:txBody>
            <a:bodyPr wrap="square">
              <a:spAutoFit/>
            </a:bodyPr>
            <a:lstStyle/>
            <a:p>
              <a:pPr marL="457200" marR="0" indent="-457200" defTabSz="914400" eaLnBrk="0" latinLnBrk="0" hangingPunct="0">
                <a:buClrTx/>
                <a:buSzTx/>
                <a:buFontTx/>
                <a:buNone/>
              </a:pPr>
              <a:r>
                <a:rPr lang="zh-CN" altLang="en-US" sz="1500" b="1" dirty="0">
                  <a:solidFill>
                    <a:schemeClr val="bg1"/>
                  </a:solidFill>
                  <a:latin typeface="微软雅黑" panose="020B0503020204020204" pitchFamily="34" charset="-122"/>
                  <a:ea typeface="微软雅黑" panose="020B0503020204020204" pitchFamily="34" charset="-122"/>
                </a:rPr>
                <a:t>镁合金锭</a:t>
              </a:r>
            </a:p>
          </p:txBody>
        </p:sp>
      </p:grpSp>
      <p:grpSp>
        <p:nvGrpSpPr>
          <p:cNvPr id="19" name="组合 18">
            <a:extLst>
              <a:ext uri="{FF2B5EF4-FFF2-40B4-BE49-F238E27FC236}">
                <a16:creationId xmlns:a16="http://schemas.microsoft.com/office/drawing/2014/main" id="{54BBFDD6-79FC-4A1D-9294-A1C7A3D619F1}"/>
              </a:ext>
            </a:extLst>
          </p:cNvPr>
          <p:cNvGrpSpPr/>
          <p:nvPr/>
        </p:nvGrpSpPr>
        <p:grpSpPr>
          <a:xfrm>
            <a:off x="2481016" y="1833206"/>
            <a:ext cx="1920530" cy="424469"/>
            <a:chOff x="5832" y="3915"/>
            <a:chExt cx="4248" cy="860"/>
          </a:xfrm>
        </p:grpSpPr>
        <p:sp>
          <p:nvSpPr>
            <p:cNvPr id="20" name=" 220">
              <a:extLst>
                <a:ext uri="{FF2B5EF4-FFF2-40B4-BE49-F238E27FC236}">
                  <a16:creationId xmlns:a16="http://schemas.microsoft.com/office/drawing/2014/main" id="{817131C0-9D58-4744-B779-9563418C7B84}"/>
                </a:ext>
              </a:extLst>
            </p:cNvPr>
            <p:cNvSpPr/>
            <p:nvPr/>
          </p:nvSpPr>
          <p:spPr>
            <a:xfrm>
              <a:off x="5918" y="3915"/>
              <a:ext cx="2840" cy="860"/>
            </a:xfrm>
            <a:prstGeom prst="homePlat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文本框 20">
              <a:extLst>
                <a:ext uri="{FF2B5EF4-FFF2-40B4-BE49-F238E27FC236}">
                  <a16:creationId xmlns:a16="http://schemas.microsoft.com/office/drawing/2014/main" id="{91BFDC46-B776-4FD7-AD65-3FCEC08E58F9}"/>
                </a:ext>
              </a:extLst>
            </p:cNvPr>
            <p:cNvSpPr txBox="1"/>
            <p:nvPr/>
          </p:nvSpPr>
          <p:spPr>
            <a:xfrm>
              <a:off x="5832" y="4080"/>
              <a:ext cx="4248" cy="530"/>
            </a:xfrm>
            <a:prstGeom prst="rect">
              <a:avLst/>
            </a:prstGeom>
            <a:noFill/>
          </p:spPr>
          <p:txBody>
            <a:bodyPr wrap="square">
              <a:spAutoFit/>
            </a:bodyPr>
            <a:lstStyle/>
            <a:p>
              <a:pPr marL="457200" marR="0" indent="-457200" defTabSz="914400" eaLnBrk="0" latinLnBrk="0" hangingPunct="0">
                <a:buClrTx/>
                <a:buSzTx/>
                <a:buFontTx/>
                <a:buNone/>
              </a:pPr>
              <a:r>
                <a:rPr lang="zh-CN" altLang="en-US" sz="1100" b="1" dirty="0">
                  <a:solidFill>
                    <a:schemeClr val="bg1"/>
                  </a:solidFill>
                  <a:latin typeface="微软雅黑" panose="020B0503020204020204" pitchFamily="34" charset="-122"/>
                  <a:ea typeface="微软雅黑" panose="020B0503020204020204" pitchFamily="34" charset="-122"/>
                </a:rPr>
                <a:t>压铸（铸轧、挤压）</a:t>
              </a:r>
            </a:p>
          </p:txBody>
        </p:sp>
      </p:grpSp>
      <p:grpSp>
        <p:nvGrpSpPr>
          <p:cNvPr id="22" name="组合 21">
            <a:extLst>
              <a:ext uri="{FF2B5EF4-FFF2-40B4-BE49-F238E27FC236}">
                <a16:creationId xmlns:a16="http://schemas.microsoft.com/office/drawing/2014/main" id="{FDFECA4B-58B2-4D5A-868C-3A80FAA0BC6A}"/>
              </a:ext>
            </a:extLst>
          </p:cNvPr>
          <p:cNvGrpSpPr/>
          <p:nvPr/>
        </p:nvGrpSpPr>
        <p:grpSpPr>
          <a:xfrm>
            <a:off x="4561261" y="1818314"/>
            <a:ext cx="1283970" cy="424469"/>
            <a:chOff x="7086" y="3945"/>
            <a:chExt cx="2840" cy="860"/>
          </a:xfrm>
        </p:grpSpPr>
        <p:sp>
          <p:nvSpPr>
            <p:cNvPr id="23" name=" 220">
              <a:extLst>
                <a:ext uri="{FF2B5EF4-FFF2-40B4-BE49-F238E27FC236}">
                  <a16:creationId xmlns:a16="http://schemas.microsoft.com/office/drawing/2014/main" id="{FF935028-B5F6-4867-AE6F-3FD4EBD8DAD7}"/>
                </a:ext>
              </a:extLst>
            </p:cNvPr>
            <p:cNvSpPr/>
            <p:nvPr/>
          </p:nvSpPr>
          <p:spPr>
            <a:xfrm>
              <a:off x="7086" y="3945"/>
              <a:ext cx="2840" cy="860"/>
            </a:xfrm>
            <a:prstGeom prst="homePlat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文本框 23">
              <a:extLst>
                <a:ext uri="{FF2B5EF4-FFF2-40B4-BE49-F238E27FC236}">
                  <a16:creationId xmlns:a16="http://schemas.microsoft.com/office/drawing/2014/main" id="{00348B66-5383-4006-BDAC-0401A10461C3}"/>
                </a:ext>
              </a:extLst>
            </p:cNvPr>
            <p:cNvSpPr txBox="1"/>
            <p:nvPr/>
          </p:nvSpPr>
          <p:spPr>
            <a:xfrm>
              <a:off x="7263" y="4068"/>
              <a:ext cx="1804" cy="655"/>
            </a:xfrm>
            <a:prstGeom prst="rect">
              <a:avLst/>
            </a:prstGeom>
            <a:noFill/>
          </p:spPr>
          <p:txBody>
            <a:bodyPr wrap="square">
              <a:spAutoFit/>
            </a:bodyPr>
            <a:lstStyle/>
            <a:p>
              <a:pPr marL="457200" marR="0" indent="-457200" defTabSz="914400" eaLnBrk="0" latinLnBrk="0" hangingPunct="0">
                <a:buClrTx/>
                <a:buSzTx/>
                <a:buFontTx/>
                <a:buNone/>
              </a:pPr>
              <a:r>
                <a:rPr lang="zh-CN" altLang="en-US" sz="1500" b="1" dirty="0">
                  <a:solidFill>
                    <a:schemeClr val="bg1"/>
                  </a:solidFill>
                  <a:latin typeface="微软雅黑" panose="020B0503020204020204" pitchFamily="34" charset="-122"/>
                  <a:ea typeface="微软雅黑" panose="020B0503020204020204" pitchFamily="34" charset="-122"/>
                </a:rPr>
                <a:t>零部件</a:t>
              </a:r>
            </a:p>
          </p:txBody>
        </p:sp>
      </p:grpSp>
      <p:grpSp>
        <p:nvGrpSpPr>
          <p:cNvPr id="25" name="组合 24">
            <a:extLst>
              <a:ext uri="{FF2B5EF4-FFF2-40B4-BE49-F238E27FC236}">
                <a16:creationId xmlns:a16="http://schemas.microsoft.com/office/drawing/2014/main" id="{CC6123D8-80C1-4B09-AF64-7FB205FCDD5D}"/>
              </a:ext>
            </a:extLst>
          </p:cNvPr>
          <p:cNvGrpSpPr/>
          <p:nvPr/>
        </p:nvGrpSpPr>
        <p:grpSpPr>
          <a:xfrm>
            <a:off x="8612892" y="1802070"/>
            <a:ext cx="1283970" cy="424469"/>
            <a:chOff x="6078" y="5455"/>
            <a:chExt cx="2840" cy="860"/>
          </a:xfrm>
        </p:grpSpPr>
        <p:sp>
          <p:nvSpPr>
            <p:cNvPr id="26" name=" 220">
              <a:extLst>
                <a:ext uri="{FF2B5EF4-FFF2-40B4-BE49-F238E27FC236}">
                  <a16:creationId xmlns:a16="http://schemas.microsoft.com/office/drawing/2014/main" id="{E076491E-A4FF-411C-93D9-8685B9062C50}"/>
                </a:ext>
              </a:extLst>
            </p:cNvPr>
            <p:cNvSpPr/>
            <p:nvPr/>
          </p:nvSpPr>
          <p:spPr>
            <a:xfrm>
              <a:off x="6078" y="5455"/>
              <a:ext cx="2840" cy="860"/>
            </a:xfrm>
            <a:prstGeom prst="homePlat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 name="文本框 26">
              <a:extLst>
                <a:ext uri="{FF2B5EF4-FFF2-40B4-BE49-F238E27FC236}">
                  <a16:creationId xmlns:a16="http://schemas.microsoft.com/office/drawing/2014/main" id="{1C9F684F-FFDC-4EBA-AF1E-536056856990}"/>
                </a:ext>
              </a:extLst>
            </p:cNvPr>
            <p:cNvSpPr txBox="1"/>
            <p:nvPr/>
          </p:nvSpPr>
          <p:spPr>
            <a:xfrm>
              <a:off x="6170" y="5581"/>
              <a:ext cx="2382" cy="655"/>
            </a:xfrm>
            <a:prstGeom prst="rect">
              <a:avLst/>
            </a:prstGeom>
            <a:noFill/>
          </p:spPr>
          <p:txBody>
            <a:bodyPr wrap="square">
              <a:spAutoFit/>
            </a:bodyPr>
            <a:lstStyle/>
            <a:p>
              <a:pPr marL="457200" marR="0" indent="-457200" defTabSz="914400" eaLnBrk="0" latinLnBrk="0" hangingPunct="0">
                <a:buClrTx/>
                <a:buSzTx/>
                <a:buFontTx/>
                <a:buNone/>
              </a:pPr>
              <a:r>
                <a:rPr lang="zh-CN" altLang="en-US" sz="1500" b="1" dirty="0">
                  <a:solidFill>
                    <a:schemeClr val="bg1"/>
                  </a:solidFill>
                  <a:latin typeface="微软雅黑" panose="020B0503020204020204" pitchFamily="34" charset="-122"/>
                  <a:ea typeface="微软雅黑" panose="020B0503020204020204" pitchFamily="34" charset="-122"/>
                  <a:sym typeface="+mn-ea"/>
                </a:rPr>
                <a:t>终端产品</a:t>
              </a:r>
            </a:p>
          </p:txBody>
        </p:sp>
      </p:grpSp>
      <p:grpSp>
        <p:nvGrpSpPr>
          <p:cNvPr id="28" name="组合 27">
            <a:extLst>
              <a:ext uri="{FF2B5EF4-FFF2-40B4-BE49-F238E27FC236}">
                <a16:creationId xmlns:a16="http://schemas.microsoft.com/office/drawing/2014/main" id="{64FC9EF6-C801-40F2-96B5-095BB2A1F69B}"/>
              </a:ext>
            </a:extLst>
          </p:cNvPr>
          <p:cNvGrpSpPr/>
          <p:nvPr/>
        </p:nvGrpSpPr>
        <p:grpSpPr>
          <a:xfrm>
            <a:off x="6602625" y="1818261"/>
            <a:ext cx="1283970" cy="424469"/>
            <a:chOff x="13946" y="3915"/>
            <a:chExt cx="2840" cy="860"/>
          </a:xfrm>
        </p:grpSpPr>
        <p:sp>
          <p:nvSpPr>
            <p:cNvPr id="29" name=" 220">
              <a:extLst>
                <a:ext uri="{FF2B5EF4-FFF2-40B4-BE49-F238E27FC236}">
                  <a16:creationId xmlns:a16="http://schemas.microsoft.com/office/drawing/2014/main" id="{944BC289-1C05-427B-9C02-EFD8B0B62DD7}"/>
                </a:ext>
              </a:extLst>
            </p:cNvPr>
            <p:cNvSpPr/>
            <p:nvPr/>
          </p:nvSpPr>
          <p:spPr>
            <a:xfrm>
              <a:off x="13946" y="3915"/>
              <a:ext cx="2840" cy="860"/>
            </a:xfrm>
            <a:prstGeom prst="homePlat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 name="文本框 29">
              <a:extLst>
                <a:ext uri="{FF2B5EF4-FFF2-40B4-BE49-F238E27FC236}">
                  <a16:creationId xmlns:a16="http://schemas.microsoft.com/office/drawing/2014/main" id="{14306D4F-B048-42AC-B512-6D2F8D381FBC}"/>
                </a:ext>
              </a:extLst>
            </p:cNvPr>
            <p:cNvSpPr txBox="1"/>
            <p:nvPr/>
          </p:nvSpPr>
          <p:spPr>
            <a:xfrm>
              <a:off x="14035" y="4056"/>
              <a:ext cx="2199" cy="655"/>
            </a:xfrm>
            <a:prstGeom prst="rect">
              <a:avLst/>
            </a:prstGeom>
            <a:noFill/>
          </p:spPr>
          <p:txBody>
            <a:bodyPr wrap="square">
              <a:spAutoFit/>
            </a:bodyPr>
            <a:lstStyle/>
            <a:p>
              <a:pPr marL="457200" marR="0" indent="-457200" defTabSz="914400" eaLnBrk="0" latinLnBrk="0" hangingPunct="0">
                <a:buClrTx/>
                <a:buSzTx/>
                <a:buFontTx/>
                <a:buNone/>
              </a:pPr>
              <a:r>
                <a:rPr lang="zh-CN" altLang="en-US" sz="1500" b="1" dirty="0">
                  <a:solidFill>
                    <a:schemeClr val="bg1"/>
                  </a:solidFill>
                  <a:latin typeface="微软雅黑" panose="020B0503020204020204" pitchFamily="34" charset="-122"/>
                  <a:ea typeface="微软雅黑" panose="020B0503020204020204" pitchFamily="34" charset="-122"/>
                </a:rPr>
                <a:t>表面处理</a:t>
              </a:r>
            </a:p>
          </p:txBody>
        </p:sp>
      </p:grpSp>
      <p:grpSp>
        <p:nvGrpSpPr>
          <p:cNvPr id="31" name="组合 30">
            <a:extLst>
              <a:ext uri="{FF2B5EF4-FFF2-40B4-BE49-F238E27FC236}">
                <a16:creationId xmlns:a16="http://schemas.microsoft.com/office/drawing/2014/main" id="{DAD0F856-549A-4BDF-BCFE-23F30DA09E44}"/>
              </a:ext>
            </a:extLst>
          </p:cNvPr>
          <p:cNvGrpSpPr/>
          <p:nvPr/>
        </p:nvGrpSpPr>
        <p:grpSpPr>
          <a:xfrm>
            <a:off x="10529834" y="1803424"/>
            <a:ext cx="1283970" cy="424469"/>
            <a:chOff x="10986" y="5455"/>
            <a:chExt cx="2840" cy="860"/>
          </a:xfrm>
        </p:grpSpPr>
        <p:sp>
          <p:nvSpPr>
            <p:cNvPr id="32" name=" 220">
              <a:extLst>
                <a:ext uri="{FF2B5EF4-FFF2-40B4-BE49-F238E27FC236}">
                  <a16:creationId xmlns:a16="http://schemas.microsoft.com/office/drawing/2014/main" id="{93B6776D-3D01-4D50-9500-CD930898F016}"/>
                </a:ext>
              </a:extLst>
            </p:cNvPr>
            <p:cNvSpPr/>
            <p:nvPr/>
          </p:nvSpPr>
          <p:spPr>
            <a:xfrm>
              <a:off x="10986" y="5455"/>
              <a:ext cx="2840" cy="860"/>
            </a:xfrm>
            <a:prstGeom prst="homePlate">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 name="文本框 32">
              <a:extLst>
                <a:ext uri="{FF2B5EF4-FFF2-40B4-BE49-F238E27FC236}">
                  <a16:creationId xmlns:a16="http://schemas.microsoft.com/office/drawing/2014/main" id="{C452BA82-6851-4382-913D-010C81A88A94}"/>
                </a:ext>
              </a:extLst>
            </p:cNvPr>
            <p:cNvSpPr txBox="1"/>
            <p:nvPr/>
          </p:nvSpPr>
          <p:spPr>
            <a:xfrm>
              <a:off x="11100" y="5555"/>
              <a:ext cx="2153" cy="655"/>
            </a:xfrm>
            <a:prstGeom prst="rect">
              <a:avLst/>
            </a:prstGeom>
            <a:noFill/>
          </p:spPr>
          <p:txBody>
            <a:bodyPr wrap="square">
              <a:spAutoFit/>
            </a:bodyPr>
            <a:lstStyle/>
            <a:p>
              <a:pPr marL="457200" marR="0" indent="-457200" defTabSz="914400" eaLnBrk="0" latinLnBrk="0" hangingPunct="0">
                <a:buClrTx/>
                <a:buSzTx/>
                <a:buFontTx/>
                <a:buNone/>
              </a:pPr>
              <a:r>
                <a:rPr lang="zh-CN" altLang="en-US" sz="1500" b="1" dirty="0">
                  <a:solidFill>
                    <a:schemeClr val="bg1"/>
                  </a:solidFill>
                  <a:latin typeface="微软雅黑" panose="020B0503020204020204" pitchFamily="34" charset="-122"/>
                  <a:ea typeface="微软雅黑" panose="020B0503020204020204" pitchFamily="34" charset="-122"/>
                  <a:sym typeface="+mn-ea"/>
                </a:rPr>
                <a:t>循环利用</a:t>
              </a:r>
            </a:p>
          </p:txBody>
        </p:sp>
      </p:grpSp>
      <p:pic>
        <p:nvPicPr>
          <p:cNvPr id="34" name="Picture 11" descr="E:\图片\镁锂合金板\宣传用的\宣传用的\IMG_1157.jpg">
            <a:extLst>
              <a:ext uri="{FF2B5EF4-FFF2-40B4-BE49-F238E27FC236}">
                <a16:creationId xmlns:a16="http://schemas.microsoft.com/office/drawing/2014/main" id="{F39FF7FA-37FB-4887-BA05-109E4245C139}"/>
              </a:ext>
            </a:extLst>
          </p:cNvPr>
          <p:cNvPicPr>
            <a:picLocks noChangeAspect="1"/>
          </p:cNvPicPr>
          <p:nvPr/>
        </p:nvPicPr>
        <p:blipFill>
          <a:blip r:embed="rId2"/>
          <a:stretch>
            <a:fillRect/>
          </a:stretch>
        </p:blipFill>
        <p:spPr>
          <a:xfrm>
            <a:off x="1428683" y="3201401"/>
            <a:ext cx="2972435" cy="2387600"/>
          </a:xfrm>
          <a:prstGeom prst="rect">
            <a:avLst/>
          </a:prstGeom>
          <a:noFill/>
          <a:ln w="12700" cmpd="sng">
            <a:solidFill>
              <a:srgbClr val="0070C0"/>
            </a:solidFill>
            <a:prstDash val="solid"/>
          </a:ln>
        </p:spPr>
      </p:pic>
      <p:pic>
        <p:nvPicPr>
          <p:cNvPr id="35" name="图片 34" descr="20070727041520_big">
            <a:extLst>
              <a:ext uri="{FF2B5EF4-FFF2-40B4-BE49-F238E27FC236}">
                <a16:creationId xmlns:a16="http://schemas.microsoft.com/office/drawing/2014/main" id="{558EC48F-F4B9-44EA-8FFD-E0A7DD4C7689}"/>
              </a:ext>
            </a:extLst>
          </p:cNvPr>
          <p:cNvPicPr>
            <a:picLocks noChangeAspect="1"/>
          </p:cNvPicPr>
          <p:nvPr/>
        </p:nvPicPr>
        <p:blipFill>
          <a:blip r:embed="rId3"/>
          <a:stretch>
            <a:fillRect/>
          </a:stretch>
        </p:blipFill>
        <p:spPr>
          <a:xfrm>
            <a:off x="4480493" y="3201401"/>
            <a:ext cx="3201035" cy="2388235"/>
          </a:xfrm>
          <a:prstGeom prst="rect">
            <a:avLst/>
          </a:prstGeom>
          <a:ln w="12700" cmpd="sng">
            <a:solidFill>
              <a:srgbClr val="0070C0"/>
            </a:solidFill>
            <a:prstDash val="solid"/>
          </a:ln>
        </p:spPr>
      </p:pic>
      <p:pic>
        <p:nvPicPr>
          <p:cNvPr id="36" name="图片 35" descr="4936835_150009319164_2">
            <a:extLst>
              <a:ext uri="{FF2B5EF4-FFF2-40B4-BE49-F238E27FC236}">
                <a16:creationId xmlns:a16="http://schemas.microsoft.com/office/drawing/2014/main" id="{F40E2CFF-F143-4238-950E-C0A5C2E0D64A}"/>
              </a:ext>
            </a:extLst>
          </p:cNvPr>
          <p:cNvPicPr>
            <a:picLocks noChangeAspect="1"/>
          </p:cNvPicPr>
          <p:nvPr/>
        </p:nvPicPr>
        <p:blipFill>
          <a:blip r:embed="rId4"/>
          <a:srcRect b="6501"/>
          <a:stretch>
            <a:fillRect/>
          </a:stretch>
        </p:blipFill>
        <p:spPr>
          <a:xfrm>
            <a:off x="7762173" y="3201401"/>
            <a:ext cx="3022600" cy="2386965"/>
          </a:xfrm>
          <a:prstGeom prst="rect">
            <a:avLst/>
          </a:prstGeom>
          <a:ln w="12700" cmpd="sng">
            <a:solidFill>
              <a:srgbClr val="0070C0"/>
            </a:solidFill>
            <a:prstDash val="solid"/>
          </a:ln>
        </p:spPr>
      </p:pic>
      <p:sp>
        <p:nvSpPr>
          <p:cNvPr id="37" name="右箭头 12">
            <a:extLst>
              <a:ext uri="{FF2B5EF4-FFF2-40B4-BE49-F238E27FC236}">
                <a16:creationId xmlns:a16="http://schemas.microsoft.com/office/drawing/2014/main" id="{315B6A12-BD6F-4CEF-93E1-7D885C6AC3E7}"/>
              </a:ext>
            </a:extLst>
          </p:cNvPr>
          <p:cNvSpPr/>
          <p:nvPr/>
        </p:nvSpPr>
        <p:spPr>
          <a:xfrm>
            <a:off x="1956341" y="1940912"/>
            <a:ext cx="444818" cy="217169"/>
          </a:xfrm>
          <a:prstGeom prst="rightArrow">
            <a:avLst/>
          </a:prstGeom>
          <a:solidFill>
            <a:srgbClr val="0070C0"/>
          </a:solidFill>
          <a:ln>
            <a:noFill/>
          </a:ln>
        </p:spPr>
        <p:txBody>
          <a:bodyPr wrap="none" rtlCol="0" anchor="ctr">
            <a:spAutoFit/>
          </a:bodyPr>
          <a:lstStyle/>
          <a:p>
            <a:pPr algn="ctr" defTabSz="1289050">
              <a:lnSpc>
                <a:spcPct val="90000"/>
              </a:lnSpc>
              <a:spcBef>
                <a:spcPct val="0"/>
              </a:spcBef>
              <a:spcAft>
                <a:spcPct val="35000"/>
              </a:spcAft>
            </a:pPr>
            <a:endParaRPr lang="zh-CN" altLang="en-US" sz="2900" dirty="0">
              <a:solidFill>
                <a:prstClr val="white"/>
              </a:solidFill>
              <a:latin typeface="微软雅黑" panose="020B0503020204020204" pitchFamily="34" charset="-122"/>
              <a:ea typeface="微软雅黑" panose="020B0503020204020204" pitchFamily="34" charset="-122"/>
            </a:endParaRPr>
          </a:p>
        </p:txBody>
      </p:sp>
      <p:sp>
        <p:nvSpPr>
          <p:cNvPr id="38" name="右箭头 12">
            <a:extLst>
              <a:ext uri="{FF2B5EF4-FFF2-40B4-BE49-F238E27FC236}">
                <a16:creationId xmlns:a16="http://schemas.microsoft.com/office/drawing/2014/main" id="{74A2F459-B958-4A88-A31F-57A2F683E8F0}"/>
              </a:ext>
            </a:extLst>
          </p:cNvPr>
          <p:cNvSpPr/>
          <p:nvPr/>
        </p:nvSpPr>
        <p:spPr>
          <a:xfrm>
            <a:off x="3972459" y="1940912"/>
            <a:ext cx="444818" cy="217169"/>
          </a:xfrm>
          <a:prstGeom prst="rightArrow">
            <a:avLst/>
          </a:prstGeom>
          <a:solidFill>
            <a:srgbClr val="0070C0"/>
          </a:solidFill>
          <a:ln>
            <a:noFill/>
          </a:ln>
        </p:spPr>
        <p:txBody>
          <a:bodyPr wrap="none" rtlCol="0" anchor="ctr">
            <a:spAutoFit/>
          </a:bodyPr>
          <a:lstStyle/>
          <a:p>
            <a:pPr algn="ctr" defTabSz="1289050">
              <a:lnSpc>
                <a:spcPct val="90000"/>
              </a:lnSpc>
              <a:spcBef>
                <a:spcPct val="0"/>
              </a:spcBef>
              <a:spcAft>
                <a:spcPct val="35000"/>
              </a:spcAft>
            </a:pPr>
            <a:endParaRPr lang="zh-CN" altLang="en-US" sz="2900" dirty="0">
              <a:solidFill>
                <a:prstClr val="white"/>
              </a:solidFill>
              <a:latin typeface="微软雅黑" panose="020B0503020204020204" pitchFamily="34" charset="-122"/>
              <a:ea typeface="微软雅黑" panose="020B0503020204020204" pitchFamily="34" charset="-122"/>
            </a:endParaRPr>
          </a:p>
        </p:txBody>
      </p:sp>
      <p:sp>
        <p:nvSpPr>
          <p:cNvPr id="39" name="右箭头 12">
            <a:extLst>
              <a:ext uri="{FF2B5EF4-FFF2-40B4-BE49-F238E27FC236}">
                <a16:creationId xmlns:a16="http://schemas.microsoft.com/office/drawing/2014/main" id="{554E0198-2C52-40FF-B922-CE0810BC6775}"/>
              </a:ext>
            </a:extLst>
          </p:cNvPr>
          <p:cNvSpPr/>
          <p:nvPr/>
        </p:nvSpPr>
        <p:spPr>
          <a:xfrm>
            <a:off x="6009890" y="1914645"/>
            <a:ext cx="444818" cy="217169"/>
          </a:xfrm>
          <a:prstGeom prst="rightArrow">
            <a:avLst/>
          </a:prstGeom>
          <a:solidFill>
            <a:srgbClr val="0070C0"/>
          </a:solidFill>
          <a:ln>
            <a:noFill/>
          </a:ln>
        </p:spPr>
        <p:txBody>
          <a:bodyPr wrap="none" rtlCol="0" anchor="ctr">
            <a:spAutoFit/>
          </a:bodyPr>
          <a:lstStyle/>
          <a:p>
            <a:pPr algn="ctr" defTabSz="1289050">
              <a:lnSpc>
                <a:spcPct val="90000"/>
              </a:lnSpc>
              <a:spcBef>
                <a:spcPct val="0"/>
              </a:spcBef>
              <a:spcAft>
                <a:spcPct val="35000"/>
              </a:spcAft>
            </a:pPr>
            <a:endParaRPr lang="zh-CN" altLang="en-US" sz="2900" dirty="0">
              <a:solidFill>
                <a:prstClr val="white"/>
              </a:solidFill>
              <a:latin typeface="微软雅黑" panose="020B0503020204020204" pitchFamily="34" charset="-122"/>
              <a:ea typeface="微软雅黑" panose="020B0503020204020204" pitchFamily="34" charset="-122"/>
            </a:endParaRPr>
          </a:p>
        </p:txBody>
      </p:sp>
      <p:sp>
        <p:nvSpPr>
          <p:cNvPr id="40" name="右箭头 12">
            <a:extLst>
              <a:ext uri="{FF2B5EF4-FFF2-40B4-BE49-F238E27FC236}">
                <a16:creationId xmlns:a16="http://schemas.microsoft.com/office/drawing/2014/main" id="{3CDC583A-918F-4B95-9C95-EBD4D68AE3F8}"/>
              </a:ext>
            </a:extLst>
          </p:cNvPr>
          <p:cNvSpPr/>
          <p:nvPr/>
        </p:nvSpPr>
        <p:spPr>
          <a:xfrm>
            <a:off x="8071841" y="1914644"/>
            <a:ext cx="444818" cy="217169"/>
          </a:xfrm>
          <a:prstGeom prst="rightArrow">
            <a:avLst/>
          </a:prstGeom>
          <a:solidFill>
            <a:srgbClr val="0070C0"/>
          </a:solidFill>
          <a:ln>
            <a:noFill/>
          </a:ln>
        </p:spPr>
        <p:txBody>
          <a:bodyPr wrap="none" rtlCol="0" anchor="ctr">
            <a:spAutoFit/>
          </a:bodyPr>
          <a:lstStyle/>
          <a:p>
            <a:pPr algn="ctr" defTabSz="1289050">
              <a:lnSpc>
                <a:spcPct val="90000"/>
              </a:lnSpc>
              <a:spcBef>
                <a:spcPct val="0"/>
              </a:spcBef>
              <a:spcAft>
                <a:spcPct val="35000"/>
              </a:spcAft>
            </a:pPr>
            <a:endParaRPr lang="zh-CN" altLang="en-US" sz="2900" dirty="0">
              <a:solidFill>
                <a:prstClr val="white"/>
              </a:solidFill>
              <a:latin typeface="微软雅黑" panose="020B0503020204020204" pitchFamily="34" charset="-122"/>
              <a:ea typeface="微软雅黑" panose="020B0503020204020204" pitchFamily="34" charset="-122"/>
            </a:endParaRPr>
          </a:p>
        </p:txBody>
      </p:sp>
      <p:sp>
        <p:nvSpPr>
          <p:cNvPr id="41" name="右箭头 12">
            <a:extLst>
              <a:ext uri="{FF2B5EF4-FFF2-40B4-BE49-F238E27FC236}">
                <a16:creationId xmlns:a16="http://schemas.microsoft.com/office/drawing/2014/main" id="{3C708027-C069-4392-B0CD-7F67E79B6DBC}"/>
              </a:ext>
            </a:extLst>
          </p:cNvPr>
          <p:cNvSpPr/>
          <p:nvPr/>
        </p:nvSpPr>
        <p:spPr>
          <a:xfrm>
            <a:off x="9990216" y="1887854"/>
            <a:ext cx="444818" cy="217169"/>
          </a:xfrm>
          <a:prstGeom prst="rightArrow">
            <a:avLst/>
          </a:prstGeom>
          <a:solidFill>
            <a:srgbClr val="0070C0"/>
          </a:solidFill>
          <a:ln>
            <a:noFill/>
          </a:ln>
        </p:spPr>
        <p:txBody>
          <a:bodyPr wrap="none" rtlCol="0" anchor="ctr">
            <a:spAutoFit/>
          </a:bodyPr>
          <a:lstStyle/>
          <a:p>
            <a:pPr algn="ctr" defTabSz="1289050">
              <a:lnSpc>
                <a:spcPct val="90000"/>
              </a:lnSpc>
              <a:spcBef>
                <a:spcPct val="0"/>
              </a:spcBef>
              <a:spcAft>
                <a:spcPct val="35000"/>
              </a:spcAft>
            </a:pPr>
            <a:endParaRPr lang="zh-CN" altLang="en-US" sz="2900" dirty="0">
              <a:solidFill>
                <a:prstClr val="white"/>
              </a:solidFill>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a16="http://schemas.microsoft.com/office/drawing/2014/main" id="{682E5261-2039-4E74-A0A5-FAB32EF41FE4}"/>
              </a:ext>
            </a:extLst>
          </p:cNvPr>
          <p:cNvSpPr/>
          <p:nvPr/>
        </p:nvSpPr>
        <p:spPr>
          <a:xfrm>
            <a:off x="910386" y="5675712"/>
            <a:ext cx="10172185" cy="400110"/>
          </a:xfrm>
          <a:prstGeom prst="rect">
            <a:avLst/>
          </a:prstGeom>
        </p:spPr>
        <p:txBody>
          <a:bodyPr wrap="square">
            <a:spAutoFit/>
          </a:bodyPr>
          <a:lstStyle/>
          <a:p>
            <a:r>
              <a:rPr lang="zh-CN" altLang="en-US" sz="2000" dirty="0">
                <a:solidFill>
                  <a:srgbClr val="256090"/>
                </a:solidFill>
                <a:latin typeface="微软雅黑" panose="020B0503020204020204" pitchFamily="34" charset="-122"/>
                <a:ea typeface="微软雅黑" panose="020B0503020204020204" pitchFamily="34" charset="-122"/>
              </a:rPr>
              <a:t>河南明镁公司的镁板材加工项目、河南镁格尼公司、镁合金自行车、电动车项目已经投产。</a:t>
            </a:r>
          </a:p>
        </p:txBody>
      </p:sp>
      <p:sp>
        <p:nvSpPr>
          <p:cNvPr id="44" name="矩形 43">
            <a:extLst>
              <a:ext uri="{FF2B5EF4-FFF2-40B4-BE49-F238E27FC236}">
                <a16:creationId xmlns:a16="http://schemas.microsoft.com/office/drawing/2014/main" id="{F4EECA0F-3152-495E-9597-C2186866426D}"/>
              </a:ext>
            </a:extLst>
          </p:cNvPr>
          <p:cNvSpPr/>
          <p:nvPr/>
        </p:nvSpPr>
        <p:spPr>
          <a:xfrm>
            <a:off x="-19229" y="1039019"/>
            <a:ext cx="12466320" cy="369332"/>
          </a:xfrm>
          <a:prstGeom prst="rect">
            <a:avLst/>
          </a:prstGeom>
        </p:spPr>
        <p:txBody>
          <a:bodyPr wrap="square">
            <a:spAutoFit/>
          </a:bodyPr>
          <a:lstStyle/>
          <a:p>
            <a:r>
              <a:rPr lang="zh-CN" altLang="zh-CN" dirty="0">
                <a:solidFill>
                  <a:srgbClr val="256090"/>
                </a:solidFill>
                <a:latin typeface="微软雅黑" panose="020B0503020204020204" pitchFamily="34" charset="-122"/>
                <a:ea typeface="微软雅黑" panose="020B0503020204020204" pitchFamily="34" charset="-122"/>
              </a:rPr>
              <a:t>开发区镁产业已形成镁合金锭</a:t>
            </a:r>
            <a:r>
              <a:rPr lang="zh-CN" altLang="en-US" dirty="0">
                <a:solidFill>
                  <a:srgbClr val="256090"/>
                </a:solidFill>
                <a:latin typeface="微软雅黑" panose="020B0503020204020204" pitchFamily="34" charset="-122"/>
                <a:ea typeface="微软雅黑" panose="020B0503020204020204" pitchFamily="34" charset="-122"/>
              </a:rPr>
              <a:t>、</a:t>
            </a:r>
            <a:r>
              <a:rPr lang="zh-CN" altLang="zh-CN" dirty="0">
                <a:solidFill>
                  <a:srgbClr val="256090"/>
                </a:solidFill>
                <a:latin typeface="微软雅黑" panose="020B0503020204020204" pitchFamily="34" charset="-122"/>
                <a:ea typeface="微软雅黑" panose="020B0503020204020204" pitchFamily="34" charset="-122"/>
              </a:rPr>
              <a:t>压铸（铸轧、挤压</a:t>
            </a:r>
            <a:r>
              <a:rPr lang="zh-CN" altLang="en-US" dirty="0">
                <a:solidFill>
                  <a:srgbClr val="256090"/>
                </a:solidFill>
                <a:latin typeface="微软雅黑" panose="020B0503020204020204" pitchFamily="34" charset="-122"/>
                <a:ea typeface="微软雅黑" panose="020B0503020204020204" pitchFamily="34" charset="-122"/>
              </a:rPr>
              <a:t>）、</a:t>
            </a:r>
            <a:r>
              <a:rPr lang="zh-CN" altLang="zh-CN" dirty="0">
                <a:solidFill>
                  <a:srgbClr val="256090"/>
                </a:solidFill>
                <a:latin typeface="微软雅黑" panose="020B0503020204020204" pitchFamily="34" charset="-122"/>
                <a:ea typeface="微软雅黑" panose="020B0503020204020204" pitchFamily="34" charset="-122"/>
              </a:rPr>
              <a:t>零部件</a:t>
            </a:r>
            <a:r>
              <a:rPr lang="zh-CN" altLang="en-US" dirty="0">
                <a:solidFill>
                  <a:srgbClr val="256090"/>
                </a:solidFill>
                <a:latin typeface="微软雅黑" panose="020B0503020204020204" pitchFamily="34" charset="-122"/>
                <a:ea typeface="微软雅黑" panose="020B0503020204020204" pitchFamily="34" charset="-122"/>
              </a:rPr>
              <a:t>、</a:t>
            </a:r>
            <a:r>
              <a:rPr lang="zh-CN" altLang="zh-CN" dirty="0">
                <a:solidFill>
                  <a:srgbClr val="256090"/>
                </a:solidFill>
                <a:latin typeface="微软雅黑" panose="020B0503020204020204" pitchFamily="34" charset="-122"/>
                <a:ea typeface="微软雅黑" panose="020B0503020204020204" pitchFamily="34" charset="-122"/>
              </a:rPr>
              <a:t>表面处理</a:t>
            </a:r>
            <a:r>
              <a:rPr lang="zh-CN" altLang="en-US" dirty="0">
                <a:solidFill>
                  <a:srgbClr val="256090"/>
                </a:solidFill>
                <a:latin typeface="微软雅黑" panose="020B0503020204020204" pitchFamily="34" charset="-122"/>
                <a:ea typeface="微软雅黑" panose="020B0503020204020204" pitchFamily="34" charset="-122"/>
              </a:rPr>
              <a:t>、</a:t>
            </a:r>
            <a:r>
              <a:rPr lang="zh-CN" altLang="zh-CN" dirty="0">
                <a:solidFill>
                  <a:srgbClr val="256090"/>
                </a:solidFill>
                <a:latin typeface="微软雅黑" panose="020B0503020204020204" pitchFamily="34" charset="-122"/>
                <a:ea typeface="微软雅黑" panose="020B0503020204020204" pitchFamily="34" charset="-122"/>
              </a:rPr>
              <a:t>终端产品</a:t>
            </a:r>
            <a:r>
              <a:rPr lang="zh-CN" altLang="en-US" dirty="0">
                <a:solidFill>
                  <a:srgbClr val="256090"/>
                </a:solidFill>
                <a:latin typeface="微软雅黑" panose="020B0503020204020204" pitchFamily="34" charset="-122"/>
                <a:ea typeface="微软雅黑" panose="020B0503020204020204" pitchFamily="34" charset="-122"/>
              </a:rPr>
              <a:t>、</a:t>
            </a:r>
            <a:r>
              <a:rPr lang="zh-CN" altLang="zh-CN" dirty="0">
                <a:solidFill>
                  <a:srgbClr val="256090"/>
                </a:solidFill>
                <a:latin typeface="微软雅黑" panose="020B0503020204020204" pitchFamily="34" charset="-122"/>
                <a:ea typeface="微软雅黑" panose="020B0503020204020204" pitchFamily="34" charset="-122"/>
              </a:rPr>
              <a:t>循环利用完整的镁精深加工产业链</a:t>
            </a:r>
            <a:endParaRPr lang="en-US" altLang="zh-CN" dirty="0">
              <a:solidFill>
                <a:srgbClr val="25609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7167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3"/>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3"/>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2"/>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2"/>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4"/>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4"/>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60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300"/>
                                        <p:tgtEl>
                                          <p:spTgt spid="44"/>
                                        </p:tgtEl>
                                      </p:cBhvr>
                                    </p:animEffect>
                                    <p:anim calcmode="lin" valueType="num">
                                      <p:cBhvr>
                                        <p:cTn id="41" dur="1300" fill="hold"/>
                                        <p:tgtEl>
                                          <p:spTgt spid="44"/>
                                        </p:tgtEl>
                                        <p:attrNameLst>
                                          <p:attrName>ppt_x</p:attrName>
                                        </p:attrNameLst>
                                      </p:cBhvr>
                                      <p:tavLst>
                                        <p:tav tm="0">
                                          <p:val>
                                            <p:strVal val="#ppt_x"/>
                                          </p:val>
                                        </p:tav>
                                        <p:tav tm="100000">
                                          <p:val>
                                            <p:strVal val="#ppt_x"/>
                                          </p:val>
                                        </p:tav>
                                      </p:tavLst>
                                    </p:anim>
                                    <p:anim calcmode="lin" valueType="num">
                                      <p:cBhvr>
                                        <p:cTn id="42" dur="1300" fill="hold"/>
                                        <p:tgtEl>
                                          <p:spTgt spid="44"/>
                                        </p:tgtEl>
                                        <p:attrNameLst>
                                          <p:attrName>ppt_y</p:attrName>
                                        </p:attrNameLst>
                                      </p:cBhvr>
                                      <p:tavLst>
                                        <p:tav tm="0">
                                          <p:val>
                                            <p:strVal val="#ppt_y+.1"/>
                                          </p:val>
                                        </p:tav>
                                        <p:tav tm="100000">
                                          <p:val>
                                            <p:strVal val="#ppt_y"/>
                                          </p:val>
                                        </p:tav>
                                      </p:tavLst>
                                    </p:anim>
                                  </p:childTnLst>
                                </p:cTn>
                              </p:par>
                            </p:childTnLst>
                          </p:cTn>
                        </p:par>
                        <p:par>
                          <p:cTn id="43" fill="hold">
                            <p:stCondLst>
                              <p:cond delay="1900"/>
                            </p:stCondLst>
                            <p:childTnLst>
                              <p:par>
                                <p:cTn id="44" presetID="2" presetClass="entr" presetSubtype="8"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0-#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par>
                          <p:cTn id="48" fill="hold">
                            <p:stCondLst>
                              <p:cond delay="2400"/>
                            </p:stCondLst>
                            <p:childTnLst>
                              <p:par>
                                <p:cTn id="49" presetID="1" presetClass="entr" presetSubtype="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2400"/>
                            </p:stCondLst>
                            <p:childTnLst>
                              <p:par>
                                <p:cTn id="52" presetID="2" presetClass="entr" presetSubtype="8"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0-#ppt_w/2"/>
                                          </p:val>
                                        </p:tav>
                                        <p:tav tm="100000">
                                          <p:val>
                                            <p:strVal val="#ppt_x"/>
                                          </p:val>
                                        </p:tav>
                                      </p:tavLst>
                                    </p:anim>
                                    <p:anim calcmode="lin" valueType="num">
                                      <p:cBhvr additive="base">
                                        <p:cTn id="55" dur="500" fill="hold"/>
                                        <p:tgtEl>
                                          <p:spTgt spid="19"/>
                                        </p:tgtEl>
                                        <p:attrNameLst>
                                          <p:attrName>ppt_y</p:attrName>
                                        </p:attrNameLst>
                                      </p:cBhvr>
                                      <p:tavLst>
                                        <p:tav tm="0">
                                          <p:val>
                                            <p:strVal val="#ppt_y"/>
                                          </p:val>
                                        </p:tav>
                                        <p:tav tm="100000">
                                          <p:val>
                                            <p:strVal val="#ppt_y"/>
                                          </p:val>
                                        </p:tav>
                                      </p:tavLst>
                                    </p:anim>
                                  </p:childTnLst>
                                </p:cTn>
                              </p:par>
                            </p:childTnLst>
                          </p:cTn>
                        </p:par>
                        <p:par>
                          <p:cTn id="56" fill="hold">
                            <p:stCondLst>
                              <p:cond delay="290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2900"/>
                            </p:stCondLst>
                            <p:childTnLst>
                              <p:par>
                                <p:cTn id="60" presetID="2" presetClass="entr" presetSubtype="8"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0-#ppt_w/2"/>
                                          </p:val>
                                        </p:tav>
                                        <p:tav tm="100000">
                                          <p:val>
                                            <p:strVal val="#ppt_x"/>
                                          </p:val>
                                        </p:tav>
                                      </p:tavLst>
                                    </p:anim>
                                    <p:anim calcmode="lin" valueType="num">
                                      <p:cBhvr additive="base">
                                        <p:cTn id="63" dur="500" fill="hold"/>
                                        <p:tgtEl>
                                          <p:spTgt spid="22"/>
                                        </p:tgtEl>
                                        <p:attrNameLst>
                                          <p:attrName>ppt_y</p:attrName>
                                        </p:attrNameLst>
                                      </p:cBhvr>
                                      <p:tavLst>
                                        <p:tav tm="0">
                                          <p:val>
                                            <p:strVal val="#ppt_y"/>
                                          </p:val>
                                        </p:tav>
                                        <p:tav tm="100000">
                                          <p:val>
                                            <p:strVal val="#ppt_y"/>
                                          </p:val>
                                        </p:tav>
                                      </p:tavLst>
                                    </p:anim>
                                  </p:childTnLst>
                                </p:cTn>
                              </p:par>
                            </p:childTnLst>
                          </p:cTn>
                        </p:par>
                        <p:par>
                          <p:cTn id="64" fill="hold">
                            <p:stCondLst>
                              <p:cond delay="3400"/>
                            </p:stCondLst>
                            <p:childTnLst>
                              <p:par>
                                <p:cTn id="65" presetID="1" presetClass="entr" presetSubtype="0"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par>
                          <p:cTn id="67" fill="hold">
                            <p:stCondLst>
                              <p:cond delay="3400"/>
                            </p:stCondLst>
                            <p:childTnLst>
                              <p:par>
                                <p:cTn id="68" presetID="2" presetClass="entr" presetSubtype="8"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0-#ppt_w/2"/>
                                          </p:val>
                                        </p:tav>
                                        <p:tav tm="100000">
                                          <p:val>
                                            <p:strVal val="#ppt_x"/>
                                          </p:val>
                                        </p:tav>
                                      </p:tavLst>
                                    </p:anim>
                                    <p:anim calcmode="lin" valueType="num">
                                      <p:cBhvr additive="base">
                                        <p:cTn id="71" dur="500" fill="hold"/>
                                        <p:tgtEl>
                                          <p:spTgt spid="28"/>
                                        </p:tgtEl>
                                        <p:attrNameLst>
                                          <p:attrName>ppt_y</p:attrName>
                                        </p:attrNameLst>
                                      </p:cBhvr>
                                      <p:tavLst>
                                        <p:tav tm="0">
                                          <p:val>
                                            <p:strVal val="#ppt_y"/>
                                          </p:val>
                                        </p:tav>
                                        <p:tav tm="100000">
                                          <p:val>
                                            <p:strVal val="#ppt_y"/>
                                          </p:val>
                                        </p:tav>
                                      </p:tavLst>
                                    </p:anim>
                                  </p:childTnLst>
                                </p:cTn>
                              </p:par>
                            </p:childTnLst>
                          </p:cTn>
                        </p:par>
                        <p:par>
                          <p:cTn id="72" fill="hold">
                            <p:stCondLst>
                              <p:cond delay="3900"/>
                            </p:stCondLst>
                            <p:childTnLst>
                              <p:par>
                                <p:cTn id="73" presetID="1"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par>
                          <p:cTn id="75" fill="hold">
                            <p:stCondLst>
                              <p:cond delay="3900"/>
                            </p:stCondLst>
                            <p:childTnLst>
                              <p:par>
                                <p:cTn id="76" presetID="2" presetClass="entr" presetSubtype="8" fill="hold" nodeType="after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0-#ppt_w/2"/>
                                          </p:val>
                                        </p:tav>
                                        <p:tav tm="100000">
                                          <p:val>
                                            <p:strVal val="#ppt_x"/>
                                          </p:val>
                                        </p:tav>
                                      </p:tavLst>
                                    </p:anim>
                                    <p:anim calcmode="lin" valueType="num">
                                      <p:cBhvr additive="base">
                                        <p:cTn id="79" dur="500" fill="hold"/>
                                        <p:tgtEl>
                                          <p:spTgt spid="25"/>
                                        </p:tgtEl>
                                        <p:attrNameLst>
                                          <p:attrName>ppt_y</p:attrName>
                                        </p:attrNameLst>
                                      </p:cBhvr>
                                      <p:tavLst>
                                        <p:tav tm="0">
                                          <p:val>
                                            <p:strVal val="#ppt_y"/>
                                          </p:val>
                                        </p:tav>
                                        <p:tav tm="100000">
                                          <p:val>
                                            <p:strVal val="#ppt_y"/>
                                          </p:val>
                                        </p:tav>
                                      </p:tavLst>
                                    </p:anim>
                                  </p:childTnLst>
                                </p:cTn>
                              </p:par>
                            </p:childTnLst>
                          </p:cTn>
                        </p:par>
                        <p:par>
                          <p:cTn id="80" fill="hold">
                            <p:stCondLst>
                              <p:cond delay="4400"/>
                            </p:stCondLst>
                            <p:childTnLst>
                              <p:par>
                                <p:cTn id="81" presetID="1" presetClass="entr" presetSubtype="0" fill="hold" grpId="0" nodeType="after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par>
                          <p:cTn id="83" fill="hold">
                            <p:stCondLst>
                              <p:cond delay="4400"/>
                            </p:stCondLst>
                            <p:childTnLst>
                              <p:par>
                                <p:cTn id="84" presetID="2" presetClass="entr" presetSubtype="8" fill="hold" nodeType="after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additive="base">
                                        <p:cTn id="86" dur="500" fill="hold"/>
                                        <p:tgtEl>
                                          <p:spTgt spid="31"/>
                                        </p:tgtEl>
                                        <p:attrNameLst>
                                          <p:attrName>ppt_x</p:attrName>
                                        </p:attrNameLst>
                                      </p:cBhvr>
                                      <p:tavLst>
                                        <p:tav tm="0">
                                          <p:val>
                                            <p:strVal val="0-#ppt_w/2"/>
                                          </p:val>
                                        </p:tav>
                                        <p:tav tm="100000">
                                          <p:val>
                                            <p:strVal val="#ppt_x"/>
                                          </p:val>
                                        </p:tav>
                                      </p:tavLst>
                                    </p:anim>
                                    <p:anim calcmode="lin" valueType="num">
                                      <p:cBhvr additive="base">
                                        <p:cTn id="87" dur="500" fill="hold"/>
                                        <p:tgtEl>
                                          <p:spTgt spid="31"/>
                                        </p:tgtEl>
                                        <p:attrNameLst>
                                          <p:attrName>ppt_y</p:attrName>
                                        </p:attrNameLst>
                                      </p:cBhvr>
                                      <p:tavLst>
                                        <p:tav tm="0">
                                          <p:val>
                                            <p:strVal val="#ppt_y"/>
                                          </p:val>
                                        </p:tav>
                                        <p:tav tm="100000">
                                          <p:val>
                                            <p:strVal val="#ppt_y"/>
                                          </p:val>
                                        </p:tav>
                                      </p:tavLst>
                                    </p:anim>
                                  </p:childTnLst>
                                </p:cTn>
                              </p:par>
                              <p:par>
                                <p:cTn id="88" presetID="8" presetClass="entr" presetSubtype="16" fill="hold" nodeType="withEffect">
                                  <p:stCondLst>
                                    <p:cond delay="250"/>
                                  </p:stCondLst>
                                  <p:childTnLst>
                                    <p:set>
                                      <p:cBhvr>
                                        <p:cTn id="89" dur="1" fill="hold">
                                          <p:stCondLst>
                                            <p:cond delay="0"/>
                                          </p:stCondLst>
                                        </p:cTn>
                                        <p:tgtEl>
                                          <p:spTgt spid="34"/>
                                        </p:tgtEl>
                                        <p:attrNameLst>
                                          <p:attrName>style.visibility</p:attrName>
                                        </p:attrNameLst>
                                      </p:cBhvr>
                                      <p:to>
                                        <p:strVal val="visible"/>
                                      </p:to>
                                    </p:set>
                                    <p:animEffect transition="in" filter="diamond(in)">
                                      <p:cBhvr>
                                        <p:cTn id="90" dur="1000"/>
                                        <p:tgtEl>
                                          <p:spTgt spid="34"/>
                                        </p:tgtEl>
                                      </p:cBhvr>
                                    </p:animEffect>
                                  </p:childTnLst>
                                </p:cTn>
                              </p:par>
                              <p:par>
                                <p:cTn id="91" presetID="8" presetClass="entr" presetSubtype="16" fill="hold" nodeType="withEffect">
                                  <p:stCondLst>
                                    <p:cond delay="1000"/>
                                  </p:stCondLst>
                                  <p:childTnLst>
                                    <p:set>
                                      <p:cBhvr>
                                        <p:cTn id="92" dur="1" fill="hold">
                                          <p:stCondLst>
                                            <p:cond delay="0"/>
                                          </p:stCondLst>
                                        </p:cTn>
                                        <p:tgtEl>
                                          <p:spTgt spid="35"/>
                                        </p:tgtEl>
                                        <p:attrNameLst>
                                          <p:attrName>style.visibility</p:attrName>
                                        </p:attrNameLst>
                                      </p:cBhvr>
                                      <p:to>
                                        <p:strVal val="visible"/>
                                      </p:to>
                                    </p:set>
                                    <p:animEffect transition="in" filter="diamond(in)">
                                      <p:cBhvr>
                                        <p:cTn id="93" dur="1000"/>
                                        <p:tgtEl>
                                          <p:spTgt spid="35"/>
                                        </p:tgtEl>
                                      </p:cBhvr>
                                    </p:animEffect>
                                  </p:childTnLst>
                                </p:cTn>
                              </p:par>
                              <p:par>
                                <p:cTn id="94" presetID="8" presetClass="entr" presetSubtype="16" fill="hold" nodeType="withEffect">
                                  <p:stCondLst>
                                    <p:cond delay="1000"/>
                                  </p:stCondLst>
                                  <p:childTnLst>
                                    <p:set>
                                      <p:cBhvr>
                                        <p:cTn id="95" dur="1" fill="hold">
                                          <p:stCondLst>
                                            <p:cond delay="0"/>
                                          </p:stCondLst>
                                        </p:cTn>
                                        <p:tgtEl>
                                          <p:spTgt spid="36"/>
                                        </p:tgtEl>
                                        <p:attrNameLst>
                                          <p:attrName>style.visibility</p:attrName>
                                        </p:attrNameLst>
                                      </p:cBhvr>
                                      <p:to>
                                        <p:strVal val="visible"/>
                                      </p:to>
                                    </p:set>
                                    <p:animEffect transition="in" filter="diamond(in)">
                                      <p:cBhvr>
                                        <p:cTn id="96" dur="1000"/>
                                        <p:tgtEl>
                                          <p:spTgt spid="36"/>
                                        </p:tgtEl>
                                      </p:cBhvr>
                                    </p:animEffect>
                                  </p:childTnLst>
                                </p:cTn>
                              </p:par>
                              <p:par>
                                <p:cTn id="97" presetID="42" presetClass="entr" presetSubtype="0" fill="hold" grpId="0" nodeType="withEffect">
                                  <p:stCondLst>
                                    <p:cond delay="50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1800"/>
                                        <p:tgtEl>
                                          <p:spTgt spid="42"/>
                                        </p:tgtEl>
                                      </p:cBhvr>
                                    </p:animEffect>
                                    <p:anim calcmode="lin" valueType="num">
                                      <p:cBhvr>
                                        <p:cTn id="100" dur="1800" fill="hold"/>
                                        <p:tgtEl>
                                          <p:spTgt spid="42"/>
                                        </p:tgtEl>
                                        <p:attrNameLst>
                                          <p:attrName>ppt_x</p:attrName>
                                        </p:attrNameLst>
                                      </p:cBhvr>
                                      <p:tavLst>
                                        <p:tav tm="0">
                                          <p:val>
                                            <p:strVal val="#ppt_x"/>
                                          </p:val>
                                        </p:tav>
                                        <p:tav tm="100000">
                                          <p:val>
                                            <p:strVal val="#ppt_x"/>
                                          </p:val>
                                        </p:tav>
                                      </p:tavLst>
                                    </p:anim>
                                    <p:anim calcmode="lin" valueType="num">
                                      <p:cBhvr>
                                        <p:cTn id="101" dur="18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5" grpId="0" animBg="1"/>
      <p:bldP spid="6" grpId="0" animBg="1"/>
      <p:bldP spid="37" grpId="0" animBg="1"/>
      <p:bldP spid="38" grpId="0" animBg="1"/>
      <p:bldP spid="39" grpId="0" animBg="1"/>
      <p:bldP spid="40" grpId="0" animBg="1"/>
      <p:bldP spid="41" grpId="0" animBg="1"/>
      <p:bldP spid="42"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2686050"/>
            <a:ext cx="12192000" cy="2705100"/>
          </a:xfrm>
          <a:custGeom>
            <a:avLst/>
            <a:gdLst>
              <a:gd name="connsiteX0" fmla="*/ 0 w 12192000"/>
              <a:gd name="connsiteY0" fmla="*/ 0 h 2705100"/>
              <a:gd name="connsiteX1" fmla="*/ 12192000 w 12192000"/>
              <a:gd name="connsiteY1" fmla="*/ 0 h 2705100"/>
              <a:gd name="connsiteX2" fmla="*/ 12192000 w 12192000"/>
              <a:gd name="connsiteY2" fmla="*/ 2705100 h 2705100"/>
              <a:gd name="connsiteX3" fmla="*/ 0 w 121920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12192000" h="2705100">
                <a:moveTo>
                  <a:pt x="0" y="0"/>
                </a:moveTo>
                <a:lnTo>
                  <a:pt x="12192000" y="0"/>
                </a:lnTo>
                <a:lnTo>
                  <a:pt x="12192000" y="2705100"/>
                </a:lnTo>
                <a:lnTo>
                  <a:pt x="0" y="2705100"/>
                </a:lnTo>
                <a:close/>
              </a:path>
            </a:pathLst>
          </a:custGeom>
        </p:spPr>
      </p:pic>
      <p:sp>
        <p:nvSpPr>
          <p:cNvPr id="10" name="矩形 9"/>
          <p:cNvSpPr/>
          <p:nvPr/>
        </p:nvSpPr>
        <p:spPr>
          <a:xfrm>
            <a:off x="1619250" y="-1146629"/>
            <a:ext cx="2609850" cy="6537779"/>
          </a:xfrm>
          <a:prstGeom prst="rect">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2" name="文本框 11"/>
          <p:cNvSpPr txBox="1"/>
          <p:nvPr/>
        </p:nvSpPr>
        <p:spPr>
          <a:xfrm>
            <a:off x="1619250" y="326072"/>
            <a:ext cx="2609849" cy="5262979"/>
          </a:xfrm>
          <a:prstGeom prst="rect">
            <a:avLst/>
          </a:prstGeom>
          <a:noFill/>
        </p:spPr>
        <p:txBody>
          <a:bodyPr wrap="square" rtlCol="0">
            <a:spAutoFit/>
          </a:bodyPr>
          <a:lstStyle>
            <a:defPPr>
              <a:defRPr lang="zh-CN"/>
            </a:defPPr>
            <a:lvl1pPr algn="ctr">
              <a:defRPr sz="8000">
                <a:solidFill>
                  <a:schemeClr val="bg1"/>
                </a:solidFill>
                <a:latin typeface="造字工房尚黑 G0v1 常规体" pitchFamily="50" charset="-122"/>
                <a:ea typeface="造字工房尚黑 G0v1 常规体" pitchFamily="50" charset="-122"/>
              </a:defRPr>
            </a:lvl1pPr>
          </a:lstStyle>
          <a:p>
            <a:r>
              <a:rPr lang="zh-CN" altLang="en-US" sz="6600" dirty="0">
                <a:latin typeface="华文细黑" panose="02010600040101010101" pitchFamily="2" charset="-122"/>
                <a:ea typeface="微软雅黑" panose="020B0503020204020204" pitchFamily="34" charset="-122"/>
                <a:sym typeface="华文细黑" panose="02010600040101010101" pitchFamily="2" charset="-122"/>
              </a:rPr>
              <a:t>三</a:t>
            </a:r>
            <a:endParaRPr lang="en-US" altLang="zh-CN" sz="6600" dirty="0">
              <a:latin typeface="华文细黑" panose="02010600040101010101" pitchFamily="2" charset="-122"/>
              <a:ea typeface="微软雅黑" panose="020B0503020204020204" pitchFamily="34" charset="-122"/>
              <a:sym typeface="华文细黑" panose="02010600040101010101" pitchFamily="2" charset="-122"/>
            </a:endParaRPr>
          </a:p>
          <a:p>
            <a:endParaRPr lang="en-US" altLang="zh-CN" sz="7200" dirty="0">
              <a:latin typeface="华文细黑" panose="02010600040101010101" pitchFamily="2" charset="-122"/>
              <a:ea typeface="微软雅黑" panose="020B0503020204020204" pitchFamily="34" charset="-122"/>
              <a:sym typeface="华文细黑" panose="02010600040101010101" pitchFamily="2" charset="-122"/>
            </a:endParaRPr>
          </a:p>
          <a:p>
            <a:r>
              <a:rPr lang="zh-CN" altLang="zh-CN" sz="6600" dirty="0"/>
              <a:t>优质营商环境</a:t>
            </a:r>
          </a:p>
        </p:txBody>
      </p:sp>
      <p:sp>
        <p:nvSpPr>
          <p:cNvPr id="9" name="矩形 8">
            <a:extLst>
              <a:ext uri="{FF2B5EF4-FFF2-40B4-BE49-F238E27FC236}">
                <a16:creationId xmlns:a16="http://schemas.microsoft.com/office/drawing/2014/main" id="{9ECCDD27-80D2-4F8E-B7A7-C29169C20D55}"/>
              </a:ext>
            </a:extLst>
          </p:cNvPr>
          <p:cNvSpPr/>
          <p:nvPr/>
        </p:nvSpPr>
        <p:spPr>
          <a:xfrm rot="13500000">
            <a:off x="8420112" y="180361"/>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1" name="矩形 10">
            <a:extLst>
              <a:ext uri="{FF2B5EF4-FFF2-40B4-BE49-F238E27FC236}">
                <a16:creationId xmlns:a16="http://schemas.microsoft.com/office/drawing/2014/main" id="{1EFFEA8A-E0E9-438A-825B-8C9D953CD020}"/>
              </a:ext>
            </a:extLst>
          </p:cNvPr>
          <p:cNvSpPr/>
          <p:nvPr/>
        </p:nvSpPr>
        <p:spPr>
          <a:xfrm rot="13500000">
            <a:off x="8673569" y="214231"/>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15" name="组合 14">
            <a:extLst>
              <a:ext uri="{FF2B5EF4-FFF2-40B4-BE49-F238E27FC236}">
                <a16:creationId xmlns:a16="http://schemas.microsoft.com/office/drawing/2014/main" id="{D8441F67-663D-445A-B699-927653995E80}"/>
              </a:ext>
            </a:extLst>
          </p:cNvPr>
          <p:cNvGrpSpPr/>
          <p:nvPr/>
        </p:nvGrpSpPr>
        <p:grpSpPr>
          <a:xfrm>
            <a:off x="8538624" y="30480"/>
            <a:ext cx="4007291" cy="562570"/>
            <a:chOff x="-148730" y="328712"/>
            <a:chExt cx="4007291" cy="562570"/>
          </a:xfrm>
        </p:grpSpPr>
        <p:sp>
          <p:nvSpPr>
            <p:cNvPr id="17" name="TextBox 62">
              <a:extLst>
                <a:ext uri="{FF2B5EF4-FFF2-40B4-BE49-F238E27FC236}">
                  <a16:creationId xmlns:a16="http://schemas.microsoft.com/office/drawing/2014/main" id="{A6B115C4-8EE6-4149-A1C8-AB990B1E0A64}"/>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矩形 17">
              <a:extLst>
                <a:ext uri="{FF2B5EF4-FFF2-40B4-BE49-F238E27FC236}">
                  <a16:creationId xmlns:a16="http://schemas.microsoft.com/office/drawing/2014/main" id="{6A6FCFC6-5B56-4BD0-96D5-B5B1CC2CE1A0}"/>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28577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64" presetClass="path" presetSubtype="0" decel="30000" fill="hold" grpId="1" nodeType="withEffect">
                                  <p:stCondLst>
                                    <p:cond delay="0"/>
                                  </p:stCondLst>
                                  <p:childTnLst>
                                    <p:animMotion origin="layout" path="M -3.75E-6 0.03889 L -3.75E-6 -0.14815 " pathEditMode="relative" rAng="0" ptsTypes="AA">
                                      <p:cBhvr>
                                        <p:cTn id="8" dur="750" spd="-100000" fill="hold"/>
                                        <p:tgtEl>
                                          <p:spTgt spid="10"/>
                                        </p:tgtEl>
                                        <p:attrNameLst>
                                          <p:attrName>ppt_x</p:attrName>
                                          <p:attrName>ppt_y</p:attrName>
                                        </p:attrNameLst>
                                      </p:cBhvr>
                                      <p:rCtr x="0" y="-9352"/>
                                    </p:animMotion>
                                  </p:childTnLst>
                                </p:cTn>
                              </p:par>
                              <p:par>
                                <p:cTn id="9" presetID="64" presetClass="path" presetSubtype="0" accel="30000" decel="30000" fill="hold" grpId="2" nodeType="withEffect">
                                  <p:stCondLst>
                                    <p:cond delay="750"/>
                                  </p:stCondLst>
                                  <p:childTnLst>
                                    <p:animMotion origin="layout" path="M -3.75E-6 0.03843 L -3.75E-6 -7.40741E-7 " pathEditMode="relative" rAng="0" ptsTypes="AA">
                                      <p:cBhvr>
                                        <p:cTn id="10" dur="750" fill="hold"/>
                                        <p:tgtEl>
                                          <p:spTgt spid="10"/>
                                        </p:tgtEl>
                                        <p:attrNameLst>
                                          <p:attrName>ppt_x</p:attrName>
                                          <p:attrName>ppt_y</p:attrName>
                                        </p:attrNameLst>
                                      </p:cBhvr>
                                      <p:rCtr x="0" y="-1921"/>
                                    </p:animMotion>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42" presetClass="path" presetSubtype="0" decel="30000" fill="hold" nodeType="withEffect">
                                  <p:stCondLst>
                                    <p:cond delay="0"/>
                                  </p:stCondLst>
                                  <p:childTnLst>
                                    <p:animMotion origin="layout" path="M 3.125E-6 -0.03981 L 3.125E-6 0.14815 " pathEditMode="relative" rAng="0" ptsTypes="AA">
                                      <p:cBhvr>
                                        <p:cTn id="14" dur="750" spd="-100000" fill="hold"/>
                                        <p:tgtEl>
                                          <p:spTgt spid="8"/>
                                        </p:tgtEl>
                                        <p:attrNameLst>
                                          <p:attrName>ppt_x</p:attrName>
                                          <p:attrName>ppt_y</p:attrName>
                                        </p:attrNameLst>
                                      </p:cBhvr>
                                      <p:rCtr x="0" y="9398"/>
                                    </p:animMotion>
                                  </p:childTnLst>
                                </p:cTn>
                              </p:par>
                              <p:par>
                                <p:cTn id="15" presetID="42" presetClass="path" presetSubtype="0" accel="30000" decel="30000" fill="hold" nodeType="withEffect">
                                  <p:stCondLst>
                                    <p:cond delay="750"/>
                                  </p:stCondLst>
                                  <p:childTnLst>
                                    <p:animMotion origin="layout" path="M 3.125E-6 -0.03981 L 3.125E-6 -3.7037E-6 " pathEditMode="relative" rAng="0" ptsTypes="AA">
                                      <p:cBhvr>
                                        <p:cTn id="16" dur="750" fill="hold"/>
                                        <p:tgtEl>
                                          <p:spTgt spid="8"/>
                                        </p:tgtEl>
                                        <p:attrNameLst>
                                          <p:attrName>ppt_x</p:attrName>
                                          <p:attrName>ppt_y</p:attrName>
                                        </p:attrNameLst>
                                      </p:cBhvr>
                                      <p:rCtr x="0" y="1991"/>
                                    </p:animMotion>
                                  </p:childTnLst>
                                </p:cTn>
                              </p:par>
                              <p:par>
                                <p:cTn id="17" presetID="10" presetClass="entr" presetSubtype="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64" presetClass="path" presetSubtype="0" accel="30000" decel="30000" fill="hold" grpId="1" nodeType="withEffect">
                                  <p:stCondLst>
                                    <p:cond delay="750"/>
                                  </p:stCondLst>
                                  <p:childTnLst>
                                    <p:animMotion origin="layout" path="M -3.75E-6 0.03843 L -3.75E-6 0 " pathEditMode="relative" rAng="0" ptsTypes="AA">
                                      <p:cBhvr>
                                        <p:cTn id="21" dur="750" fill="hold"/>
                                        <p:tgtEl>
                                          <p:spTgt spid="12"/>
                                        </p:tgtEl>
                                        <p:attrNameLst>
                                          <p:attrName>ppt_x</p:attrName>
                                          <p:attrName>ppt_y</p:attrName>
                                        </p:attrNameLst>
                                      </p:cBhvr>
                                      <p:rCtr x="0" y="-1921"/>
                                    </p:animMotion>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2" grpId="0"/>
      <p:bldP spid="12" grpId="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74">
            <a:extLst>
              <a:ext uri="{FF2B5EF4-FFF2-40B4-BE49-F238E27FC236}">
                <a16:creationId xmlns:a16="http://schemas.microsoft.com/office/drawing/2014/main" id="{5C00A6E3-89BE-479B-98D9-FF2C8B4A7EFC}"/>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 name="任意多边形 75">
            <a:extLst>
              <a:ext uri="{FF2B5EF4-FFF2-40B4-BE49-F238E27FC236}">
                <a16:creationId xmlns:a16="http://schemas.microsoft.com/office/drawing/2014/main" id="{BE396FB9-E7E3-451E-A832-5EB2B87152F2}"/>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 name="任意多边形 78">
            <a:extLst>
              <a:ext uri="{FF2B5EF4-FFF2-40B4-BE49-F238E27FC236}">
                <a16:creationId xmlns:a16="http://schemas.microsoft.com/office/drawing/2014/main" id="{E928302C-85B0-4380-98A8-CA529963EFCB}"/>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 name="矩形 4">
            <a:extLst>
              <a:ext uri="{FF2B5EF4-FFF2-40B4-BE49-F238E27FC236}">
                <a16:creationId xmlns:a16="http://schemas.microsoft.com/office/drawing/2014/main" id="{04A78527-2820-4356-922D-60C3AD327CE0}"/>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 name="矩形 5">
            <a:extLst>
              <a:ext uri="{FF2B5EF4-FFF2-40B4-BE49-F238E27FC236}">
                <a16:creationId xmlns:a16="http://schemas.microsoft.com/office/drawing/2014/main" id="{B7EA2EE6-6B04-4CA4-9486-81D3CCA6E72A}"/>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7" name="组合 6">
            <a:extLst>
              <a:ext uri="{FF2B5EF4-FFF2-40B4-BE49-F238E27FC236}">
                <a16:creationId xmlns:a16="http://schemas.microsoft.com/office/drawing/2014/main" id="{F60416AF-5B6F-4C99-88D5-8F3EC53021E1}"/>
              </a:ext>
            </a:extLst>
          </p:cNvPr>
          <p:cNvGrpSpPr/>
          <p:nvPr/>
        </p:nvGrpSpPr>
        <p:grpSpPr>
          <a:xfrm>
            <a:off x="653161" y="91452"/>
            <a:ext cx="4007291" cy="562570"/>
            <a:chOff x="-148730" y="328712"/>
            <a:chExt cx="4007291" cy="562570"/>
          </a:xfrm>
        </p:grpSpPr>
        <p:sp>
          <p:nvSpPr>
            <p:cNvPr id="8" name="TextBox 62">
              <a:extLst>
                <a:ext uri="{FF2B5EF4-FFF2-40B4-BE49-F238E27FC236}">
                  <a16:creationId xmlns:a16="http://schemas.microsoft.com/office/drawing/2014/main" id="{0D5C45F0-8DE8-43E6-8776-BB65E261B5FC}"/>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矩形 8">
              <a:extLst>
                <a:ext uri="{FF2B5EF4-FFF2-40B4-BE49-F238E27FC236}">
                  <a16:creationId xmlns:a16="http://schemas.microsoft.com/office/drawing/2014/main" id="{CA9482D5-8C10-4142-AA4A-0B58138B3095}"/>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 name="图片 9">
            <a:extLst>
              <a:ext uri="{FF2B5EF4-FFF2-40B4-BE49-F238E27FC236}">
                <a16:creationId xmlns:a16="http://schemas.microsoft.com/office/drawing/2014/main" id="{05960704-8378-4AFC-9447-624299D6C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6655" y="4206605"/>
            <a:ext cx="3054148" cy="184534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图片 10">
            <a:extLst>
              <a:ext uri="{FF2B5EF4-FFF2-40B4-BE49-F238E27FC236}">
                <a16:creationId xmlns:a16="http://schemas.microsoft.com/office/drawing/2014/main" id="{7F00D042-76CF-435A-860F-0E9A5E1A0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5628" y="1853381"/>
            <a:ext cx="3034194" cy="20240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图片 11">
            <a:extLst>
              <a:ext uri="{FF2B5EF4-FFF2-40B4-BE49-F238E27FC236}">
                <a16:creationId xmlns:a16="http://schemas.microsoft.com/office/drawing/2014/main" id="{F57CABE9-0487-4085-B177-6F872E2B92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911" y="1864972"/>
            <a:ext cx="2953962" cy="1970541"/>
          </a:xfrm>
          <a:prstGeom prst="rect">
            <a:avLst/>
          </a:prstGeom>
        </p:spPr>
      </p:pic>
      <p:pic>
        <p:nvPicPr>
          <p:cNvPr id="13" name="图片 66566" descr="图片27">
            <a:extLst>
              <a:ext uri="{FF2B5EF4-FFF2-40B4-BE49-F238E27FC236}">
                <a16:creationId xmlns:a16="http://schemas.microsoft.com/office/drawing/2014/main" id="{8FDE1257-7648-405B-895D-BE19310020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910" y="4206605"/>
            <a:ext cx="2953961" cy="19054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a:extLst>
              <a:ext uri="{FF2B5EF4-FFF2-40B4-BE49-F238E27FC236}">
                <a16:creationId xmlns:a16="http://schemas.microsoft.com/office/drawing/2014/main" id="{C2D0E92A-A5C9-4962-BE13-B064B4BD3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5628" y="4206606"/>
            <a:ext cx="2953961" cy="18531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图片 39942" descr="永恒的记忆  时代的新篇 (80)_副本">
            <a:extLst>
              <a:ext uri="{FF2B5EF4-FFF2-40B4-BE49-F238E27FC236}">
                <a16:creationId xmlns:a16="http://schemas.microsoft.com/office/drawing/2014/main" id="{0F0670B6-017B-435F-85AB-71A04BC845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9340" y="1864972"/>
            <a:ext cx="3088777" cy="19705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a:extLst>
              <a:ext uri="{FF2B5EF4-FFF2-40B4-BE49-F238E27FC236}">
                <a16:creationId xmlns:a16="http://schemas.microsoft.com/office/drawing/2014/main" id="{36B02B9A-BEA8-4BD3-A78D-EB5ED8B8E658}"/>
              </a:ext>
            </a:extLst>
          </p:cNvPr>
          <p:cNvSpPr/>
          <p:nvPr/>
        </p:nvSpPr>
        <p:spPr>
          <a:xfrm>
            <a:off x="3456439" y="957580"/>
            <a:ext cx="4709119" cy="444289"/>
          </a:xfrm>
          <a:prstGeom prst="rect">
            <a:avLst/>
          </a:prstGeom>
        </p:spPr>
        <p:txBody>
          <a:bodyPr wrap="square">
            <a:spAutoFit/>
          </a:bodyPr>
          <a:lstStyle/>
          <a:p>
            <a:pPr indent="408305" algn="dist">
              <a:lnSpc>
                <a:spcPts val="2900"/>
              </a:lnSpc>
              <a:spcAft>
                <a:spcPts val="600"/>
              </a:spcAft>
            </a:pPr>
            <a:r>
              <a:rPr lang="zh-CN" altLang="zh-CN" sz="2400" b="1" kern="100" dirty="0">
                <a:solidFill>
                  <a:srgbClr val="256090"/>
                </a:solidFill>
                <a:latin typeface="Times New Roman" panose="02020603050405020304" pitchFamily="18" charset="0"/>
                <a:ea typeface="楷体_GB2312"/>
                <a:cs typeface="楷体_GB2312"/>
              </a:rPr>
              <a:t>基础设施和配套设施完善</a:t>
            </a:r>
            <a:endParaRPr lang="zh-CN" altLang="zh-CN" sz="1400" kern="100" dirty="0">
              <a:solidFill>
                <a:srgbClr val="256090"/>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28386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3"/>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3"/>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2"/>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2"/>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4"/>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4"/>
                                        </p:tgtEl>
                                        <p:attrNameLst>
                                          <p:attrName>ppt_x</p:attrName>
                                          <p:attrName>ppt_y</p:attrName>
                                        </p:attrNameLst>
                                      </p:cBhvr>
                                      <p:rCtr x="781" y="0"/>
                                    </p:animMotion>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par>
                          <p:cTn id="48" fill="hold">
                            <p:stCondLst>
                              <p:cond delay="3000"/>
                            </p:stCondLst>
                            <p:childTnLst>
                              <p:par>
                                <p:cTn id="49" presetID="16" presetClass="entr" presetSubtype="21"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par>
                          <p:cTn id="52" fill="hold">
                            <p:stCondLst>
                              <p:cond delay="3500"/>
                            </p:stCondLst>
                            <p:childTnLst>
                              <p:par>
                                <p:cTn id="53" presetID="16" presetClass="entr" presetSubtype="21"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par>
                          <p:cTn id="56" fill="hold">
                            <p:stCondLst>
                              <p:cond delay="4000"/>
                            </p:stCondLst>
                            <p:childTnLst>
                              <p:par>
                                <p:cTn id="57" presetID="16" presetClass="entr" presetSubtype="21"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par>
                          <p:cTn id="60" fill="hold">
                            <p:stCondLst>
                              <p:cond delay="4500"/>
                            </p:stCondLst>
                            <p:childTnLst>
                              <p:par>
                                <p:cTn id="61" presetID="16" presetClass="entr" presetSubtype="21"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par>
                          <p:cTn id="64" fill="hold">
                            <p:stCondLst>
                              <p:cond delay="5000"/>
                            </p:stCondLst>
                            <p:childTnLst>
                              <p:par>
                                <p:cTn id="65" presetID="16" presetClass="entr" presetSubtype="21"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arn(inVertical)">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5" grpId="0" animBg="1"/>
      <p:bldP spid="6"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创业中心-">
            <a:extLst>
              <a:ext uri="{FF2B5EF4-FFF2-40B4-BE49-F238E27FC236}">
                <a16:creationId xmlns:a16="http://schemas.microsoft.com/office/drawing/2014/main" id="{B31A1AF0-CAA1-4A8C-9C12-9D6977B709B8}"/>
              </a:ext>
            </a:extLst>
          </p:cNvPr>
          <p:cNvPicPr>
            <a:picLocks noChangeAspect="1"/>
          </p:cNvPicPr>
          <p:nvPr/>
        </p:nvPicPr>
        <p:blipFill>
          <a:blip r:embed="rId2"/>
          <a:stretch>
            <a:fillRect/>
          </a:stretch>
        </p:blipFill>
        <p:spPr>
          <a:xfrm>
            <a:off x="492708" y="2016525"/>
            <a:ext cx="5266107" cy="4222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Box 9">
            <a:extLst>
              <a:ext uri="{FF2B5EF4-FFF2-40B4-BE49-F238E27FC236}">
                <a16:creationId xmlns:a16="http://schemas.microsoft.com/office/drawing/2014/main" id="{D031AF38-589B-44C2-A876-C230E1CE62BD}"/>
              </a:ext>
            </a:extLst>
          </p:cNvPr>
          <p:cNvSpPr txBox="1"/>
          <p:nvPr/>
        </p:nvSpPr>
        <p:spPr>
          <a:xfrm>
            <a:off x="560419" y="239037"/>
            <a:ext cx="11247791" cy="1736509"/>
          </a:xfrm>
          <a:prstGeom prst="rect">
            <a:avLst/>
          </a:prstGeom>
          <a:noFill/>
          <a:ln w="9525">
            <a:noFill/>
          </a:ln>
        </p:spPr>
        <p:txBody>
          <a:bodyPr wrap="square" lIns="90613" tIns="45311" rIns="90613" bIns="45311" anchor="t">
            <a:spAutoFit/>
          </a:bodyPr>
          <a:lstStyle/>
          <a:p>
            <a:pPr algn="ctr">
              <a:lnSpc>
                <a:spcPct val="130000"/>
              </a:lnSpc>
            </a:pPr>
            <a:r>
              <a:rPr lang="zh-CN" altLang="zh-CN" sz="2800" dirty="0">
                <a:solidFill>
                  <a:srgbClr val="256090"/>
                </a:solidFill>
                <a:latin typeface="方正小标宋简体" panose="03000509000000000000" pitchFamily="65" charset="-122"/>
                <a:ea typeface="方正小标宋简体" panose="03000509000000000000" pitchFamily="65" charset="-122"/>
              </a:rPr>
              <a:t>科技创新支撑有力</a:t>
            </a:r>
            <a:endParaRPr lang="en-US" altLang="zh-CN" sz="2800" dirty="0">
              <a:solidFill>
                <a:srgbClr val="256090"/>
              </a:solidFill>
              <a:latin typeface="方正小标宋简体" panose="03000509000000000000" pitchFamily="65" charset="-122"/>
              <a:ea typeface="方正小标宋简体" panose="03000509000000000000" pitchFamily="65" charset="-122"/>
            </a:endParaRPr>
          </a:p>
          <a:p>
            <a:pPr algn="ctr">
              <a:lnSpc>
                <a:spcPct val="130000"/>
              </a:lnSpc>
            </a:pPr>
            <a:r>
              <a:rPr lang="zh-CN" altLang="en-US" sz="2800" dirty="0">
                <a:solidFill>
                  <a:srgbClr val="256090"/>
                </a:solidFill>
                <a:latin typeface="方正小标宋简体" panose="03000509000000000000" pitchFamily="65" charset="-122"/>
                <a:ea typeface="方正小标宋简体" panose="03000509000000000000" pitchFamily="65" charset="-122"/>
              </a:rPr>
              <a:t>为企业提供：新产品研发科技成果转化</a:t>
            </a:r>
            <a:endParaRPr lang="en-US" altLang="zh-CN" sz="2800" dirty="0">
              <a:solidFill>
                <a:srgbClr val="256090"/>
              </a:solidFill>
              <a:latin typeface="方正小标宋简体" panose="03000509000000000000" pitchFamily="65" charset="-122"/>
              <a:ea typeface="方正小标宋简体" panose="03000509000000000000" pitchFamily="65" charset="-122"/>
            </a:endParaRPr>
          </a:p>
          <a:p>
            <a:pPr algn="ctr">
              <a:lnSpc>
                <a:spcPct val="130000"/>
              </a:lnSpc>
            </a:pPr>
            <a:r>
              <a:rPr lang="zh-CN" altLang="en-US" sz="2800" dirty="0">
                <a:solidFill>
                  <a:srgbClr val="256090"/>
                </a:solidFill>
                <a:latin typeface="方正小标宋简体" panose="03000509000000000000" pitchFamily="65" charset="-122"/>
                <a:ea typeface="方正小标宋简体" panose="03000509000000000000" pitchFamily="65" charset="-122"/>
              </a:rPr>
              <a:t>院士工作站</a:t>
            </a:r>
            <a:r>
              <a:rPr lang="en-US" altLang="zh-CN" sz="2800" dirty="0">
                <a:solidFill>
                  <a:srgbClr val="256090"/>
                </a:solidFill>
                <a:latin typeface="方正小标宋简体" panose="03000509000000000000" pitchFamily="65" charset="-122"/>
                <a:ea typeface="方正小标宋简体" panose="03000509000000000000" pitchFamily="65" charset="-122"/>
              </a:rPr>
              <a:t>3</a:t>
            </a:r>
            <a:r>
              <a:rPr lang="zh-CN" altLang="en-US" sz="2800" dirty="0">
                <a:solidFill>
                  <a:srgbClr val="256090"/>
                </a:solidFill>
                <a:latin typeface="方正小标宋简体" panose="03000509000000000000" pitchFamily="65" charset="-122"/>
                <a:ea typeface="方正小标宋简体" panose="03000509000000000000" pitchFamily="65" charset="-122"/>
              </a:rPr>
              <a:t>个、国家级实验室</a:t>
            </a:r>
            <a:r>
              <a:rPr lang="en-US" altLang="zh-CN" sz="2800" dirty="0">
                <a:solidFill>
                  <a:srgbClr val="256090"/>
                </a:solidFill>
                <a:latin typeface="方正小标宋简体" panose="03000509000000000000" pitchFamily="65" charset="-122"/>
                <a:ea typeface="方正小标宋简体" panose="03000509000000000000" pitchFamily="65" charset="-122"/>
              </a:rPr>
              <a:t>2</a:t>
            </a:r>
            <a:r>
              <a:rPr lang="zh-CN" altLang="en-US" sz="2800" dirty="0">
                <a:solidFill>
                  <a:srgbClr val="256090"/>
                </a:solidFill>
                <a:latin typeface="方正小标宋简体" panose="03000509000000000000" pitchFamily="65" charset="-122"/>
                <a:ea typeface="方正小标宋简体" panose="03000509000000000000" pitchFamily="65" charset="-122"/>
              </a:rPr>
              <a:t>个、博士后工作站</a:t>
            </a:r>
            <a:r>
              <a:rPr lang="en-US" altLang="zh-CN" sz="2800" dirty="0">
                <a:solidFill>
                  <a:srgbClr val="256090"/>
                </a:solidFill>
                <a:latin typeface="方正小标宋简体" panose="03000509000000000000" pitchFamily="65" charset="-122"/>
                <a:ea typeface="方正小标宋简体" panose="03000509000000000000" pitchFamily="65" charset="-122"/>
              </a:rPr>
              <a:t>2</a:t>
            </a:r>
            <a:r>
              <a:rPr lang="zh-CN" altLang="en-US" sz="2800" dirty="0">
                <a:solidFill>
                  <a:srgbClr val="256090"/>
                </a:solidFill>
                <a:latin typeface="方正小标宋简体" panose="03000509000000000000" pitchFamily="65" charset="-122"/>
                <a:ea typeface="方正小标宋简体" panose="03000509000000000000" pitchFamily="65" charset="-122"/>
              </a:rPr>
              <a:t>个</a:t>
            </a:r>
          </a:p>
        </p:txBody>
      </p:sp>
      <p:sp>
        <p:nvSpPr>
          <p:cNvPr id="11" name="任意多边形 74">
            <a:extLst>
              <a:ext uri="{FF2B5EF4-FFF2-40B4-BE49-F238E27FC236}">
                <a16:creationId xmlns:a16="http://schemas.microsoft.com/office/drawing/2014/main" id="{E2E70701-7FBD-4F76-8A93-352F0994AE26}"/>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2" name="任意多边形 75">
            <a:extLst>
              <a:ext uri="{FF2B5EF4-FFF2-40B4-BE49-F238E27FC236}">
                <a16:creationId xmlns:a16="http://schemas.microsoft.com/office/drawing/2014/main" id="{2304BD9E-FCEC-4D86-83DC-3CF24F82EA51}"/>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3" name="任意多边形 78">
            <a:extLst>
              <a:ext uri="{FF2B5EF4-FFF2-40B4-BE49-F238E27FC236}">
                <a16:creationId xmlns:a16="http://schemas.microsoft.com/office/drawing/2014/main" id="{A248E1E2-BC1D-457B-B546-68216E613DC8}"/>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4" name="矩形 13">
            <a:extLst>
              <a:ext uri="{FF2B5EF4-FFF2-40B4-BE49-F238E27FC236}">
                <a16:creationId xmlns:a16="http://schemas.microsoft.com/office/drawing/2014/main" id="{E0B332A1-B355-4EC6-A9B5-A3532E4139DD}"/>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5" name="矩形 14">
            <a:extLst>
              <a:ext uri="{FF2B5EF4-FFF2-40B4-BE49-F238E27FC236}">
                <a16:creationId xmlns:a16="http://schemas.microsoft.com/office/drawing/2014/main" id="{C7DFA846-E463-44C8-9607-1D7006AD8650}"/>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16" name="组合 15">
            <a:extLst>
              <a:ext uri="{FF2B5EF4-FFF2-40B4-BE49-F238E27FC236}">
                <a16:creationId xmlns:a16="http://schemas.microsoft.com/office/drawing/2014/main" id="{49569668-5D57-474E-88D6-B0A224F01436}"/>
              </a:ext>
            </a:extLst>
          </p:cNvPr>
          <p:cNvGrpSpPr/>
          <p:nvPr/>
        </p:nvGrpSpPr>
        <p:grpSpPr>
          <a:xfrm>
            <a:off x="653161" y="91452"/>
            <a:ext cx="4007291" cy="562570"/>
            <a:chOff x="-148730" y="328712"/>
            <a:chExt cx="4007291" cy="562570"/>
          </a:xfrm>
        </p:grpSpPr>
        <p:sp>
          <p:nvSpPr>
            <p:cNvPr id="17" name="TextBox 62">
              <a:extLst>
                <a:ext uri="{FF2B5EF4-FFF2-40B4-BE49-F238E27FC236}">
                  <a16:creationId xmlns:a16="http://schemas.microsoft.com/office/drawing/2014/main" id="{EB0847D9-11C6-4640-846E-1D82D6A55AB9}"/>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矩形 17">
              <a:extLst>
                <a:ext uri="{FF2B5EF4-FFF2-40B4-BE49-F238E27FC236}">
                  <a16:creationId xmlns:a16="http://schemas.microsoft.com/office/drawing/2014/main" id="{14059478-8FD7-4E60-B8EE-7221C064CED5}"/>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9" name="图片 18" descr="3">
            <a:extLst>
              <a:ext uri="{FF2B5EF4-FFF2-40B4-BE49-F238E27FC236}">
                <a16:creationId xmlns:a16="http://schemas.microsoft.com/office/drawing/2014/main" id="{D8BCAD89-4468-433D-BA5D-3649484BC7C0}"/>
              </a:ext>
            </a:extLst>
          </p:cNvPr>
          <p:cNvPicPr>
            <a:picLocks noChangeAspect="1"/>
          </p:cNvPicPr>
          <p:nvPr/>
        </p:nvPicPr>
        <p:blipFill>
          <a:blip r:embed="rId3"/>
          <a:stretch>
            <a:fillRect/>
          </a:stretch>
        </p:blipFill>
        <p:spPr>
          <a:xfrm>
            <a:off x="6472108" y="2063335"/>
            <a:ext cx="1373187" cy="938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图片 19" descr="4">
            <a:extLst>
              <a:ext uri="{FF2B5EF4-FFF2-40B4-BE49-F238E27FC236}">
                <a16:creationId xmlns:a16="http://schemas.microsoft.com/office/drawing/2014/main" id="{A4A07183-FBC9-4B0A-A37F-A7C7A17ED7EA}"/>
              </a:ext>
            </a:extLst>
          </p:cNvPr>
          <p:cNvPicPr>
            <a:picLocks noChangeAspect="1"/>
          </p:cNvPicPr>
          <p:nvPr/>
        </p:nvPicPr>
        <p:blipFill>
          <a:blip r:embed="rId4"/>
          <a:stretch>
            <a:fillRect/>
          </a:stretch>
        </p:blipFill>
        <p:spPr>
          <a:xfrm>
            <a:off x="8412408" y="5237312"/>
            <a:ext cx="1395413" cy="938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图片 20" descr="9">
            <a:extLst>
              <a:ext uri="{FF2B5EF4-FFF2-40B4-BE49-F238E27FC236}">
                <a16:creationId xmlns:a16="http://schemas.microsoft.com/office/drawing/2014/main" id="{38FE88B8-7AFD-4E5B-BA7A-938194E70A22}"/>
              </a:ext>
            </a:extLst>
          </p:cNvPr>
          <p:cNvPicPr>
            <a:picLocks noChangeAspect="1"/>
          </p:cNvPicPr>
          <p:nvPr/>
        </p:nvPicPr>
        <p:blipFill>
          <a:blip r:embed="rId5"/>
          <a:stretch>
            <a:fillRect/>
          </a:stretch>
        </p:blipFill>
        <p:spPr>
          <a:xfrm>
            <a:off x="10361915" y="2072282"/>
            <a:ext cx="1381125" cy="936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图片 21" descr="10">
            <a:extLst>
              <a:ext uri="{FF2B5EF4-FFF2-40B4-BE49-F238E27FC236}">
                <a16:creationId xmlns:a16="http://schemas.microsoft.com/office/drawing/2014/main" id="{D190BB6D-0801-43DA-8B99-F32873F25E65}"/>
              </a:ext>
            </a:extLst>
          </p:cNvPr>
          <p:cNvPicPr>
            <a:picLocks noChangeAspect="1"/>
          </p:cNvPicPr>
          <p:nvPr/>
        </p:nvPicPr>
        <p:blipFill>
          <a:blip r:embed="rId6"/>
          <a:stretch>
            <a:fillRect/>
          </a:stretch>
        </p:blipFill>
        <p:spPr>
          <a:xfrm>
            <a:off x="6482268" y="5216993"/>
            <a:ext cx="1430338" cy="938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图片 22" descr="11">
            <a:extLst>
              <a:ext uri="{FF2B5EF4-FFF2-40B4-BE49-F238E27FC236}">
                <a16:creationId xmlns:a16="http://schemas.microsoft.com/office/drawing/2014/main" id="{C5D96B22-E1A3-4812-B109-47379BE5BF9E}"/>
              </a:ext>
            </a:extLst>
          </p:cNvPr>
          <p:cNvPicPr>
            <a:picLocks noChangeAspect="1"/>
          </p:cNvPicPr>
          <p:nvPr/>
        </p:nvPicPr>
        <p:blipFill>
          <a:blip r:embed="rId7"/>
          <a:stretch>
            <a:fillRect/>
          </a:stretch>
        </p:blipFill>
        <p:spPr>
          <a:xfrm>
            <a:off x="6472109" y="3601112"/>
            <a:ext cx="1430338" cy="935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图片 23" descr="15">
            <a:extLst>
              <a:ext uri="{FF2B5EF4-FFF2-40B4-BE49-F238E27FC236}">
                <a16:creationId xmlns:a16="http://schemas.microsoft.com/office/drawing/2014/main" id="{E3B802EE-DACD-4A1E-B1B5-24294DEE3893}"/>
              </a:ext>
            </a:extLst>
          </p:cNvPr>
          <p:cNvPicPr>
            <a:picLocks noChangeAspect="1"/>
          </p:cNvPicPr>
          <p:nvPr/>
        </p:nvPicPr>
        <p:blipFill>
          <a:blip r:embed="rId8"/>
          <a:stretch>
            <a:fillRect/>
          </a:stretch>
        </p:blipFill>
        <p:spPr>
          <a:xfrm>
            <a:off x="8619735" y="3643790"/>
            <a:ext cx="927100" cy="935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图片 24" descr="未标题-1 拷贝">
            <a:extLst>
              <a:ext uri="{FF2B5EF4-FFF2-40B4-BE49-F238E27FC236}">
                <a16:creationId xmlns:a16="http://schemas.microsoft.com/office/drawing/2014/main" id="{EB0FE469-B9DC-4EE5-B291-C87FE43338C5}"/>
              </a:ext>
            </a:extLst>
          </p:cNvPr>
          <p:cNvPicPr>
            <a:picLocks noChangeAspect="1"/>
          </p:cNvPicPr>
          <p:nvPr/>
        </p:nvPicPr>
        <p:blipFill>
          <a:blip r:embed="rId9"/>
          <a:stretch>
            <a:fillRect/>
          </a:stretch>
        </p:blipFill>
        <p:spPr>
          <a:xfrm>
            <a:off x="8402248" y="2060536"/>
            <a:ext cx="1362074" cy="938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图片 25" descr="7">
            <a:extLst>
              <a:ext uri="{FF2B5EF4-FFF2-40B4-BE49-F238E27FC236}">
                <a16:creationId xmlns:a16="http://schemas.microsoft.com/office/drawing/2014/main" id="{EA6F6E14-483F-4ABF-A5A9-949F6D682CCC}"/>
              </a:ext>
            </a:extLst>
          </p:cNvPr>
          <p:cNvPicPr>
            <a:picLocks noChangeAspect="1"/>
          </p:cNvPicPr>
          <p:nvPr/>
        </p:nvPicPr>
        <p:blipFill>
          <a:blip r:embed="rId10"/>
          <a:stretch>
            <a:fillRect/>
          </a:stretch>
        </p:blipFill>
        <p:spPr>
          <a:xfrm>
            <a:off x="10322863" y="5227155"/>
            <a:ext cx="1417636" cy="938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图片 26" descr="13">
            <a:extLst>
              <a:ext uri="{FF2B5EF4-FFF2-40B4-BE49-F238E27FC236}">
                <a16:creationId xmlns:a16="http://schemas.microsoft.com/office/drawing/2014/main" id="{FA0A2022-B9DC-4C3D-BCB5-06D9AC18338F}"/>
              </a:ext>
            </a:extLst>
          </p:cNvPr>
          <p:cNvPicPr>
            <a:picLocks noChangeAspect="1"/>
          </p:cNvPicPr>
          <p:nvPr/>
        </p:nvPicPr>
        <p:blipFill>
          <a:blip r:embed="rId11"/>
          <a:stretch>
            <a:fillRect/>
          </a:stretch>
        </p:blipFill>
        <p:spPr>
          <a:xfrm>
            <a:off x="10312703" y="3620133"/>
            <a:ext cx="1430337" cy="936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0069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12"/>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12"/>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11"/>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11"/>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13"/>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13"/>
                                        </p:tgtEl>
                                        <p:attrNameLst>
                                          <p:attrName>ppt_x</p:attrName>
                                          <p:attrName>ppt_y</p:attrName>
                                        </p:attrNameLst>
                                      </p:cBhvr>
                                      <p:rCtr x="781" y="0"/>
                                    </p:animMotion>
                                  </p:childTnLst>
                                </p:cTn>
                              </p:par>
                              <p:par>
                                <p:cTn id="23" presetID="9" presetClass="entr" presetSubtype="0" fill="hold" grpId="0" nodeType="withEffect">
                                  <p:stCondLst>
                                    <p:cond delay="75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1000"/>
                                        <p:tgtEl>
                                          <p:spTgt spid="10"/>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1750"/>
                            </p:stCondLst>
                            <p:childTnLst>
                              <p:par>
                                <p:cTn id="42" presetID="16" presetClass="entr" presetSubtype="21"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par>
                          <p:cTn id="45" fill="hold">
                            <p:stCondLst>
                              <p:cond delay="2250"/>
                            </p:stCondLst>
                            <p:childTnLst>
                              <p:par>
                                <p:cTn id="46" presetID="42" presetClass="entr" presetSubtype="0"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3250"/>
                            </p:stCondLst>
                            <p:childTnLst>
                              <p:par>
                                <p:cTn id="62" presetID="42"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childTnLst>
                          </p:cTn>
                        </p:par>
                        <p:par>
                          <p:cTn id="77" fill="hold">
                            <p:stCondLst>
                              <p:cond delay="4250"/>
                            </p:stCondLst>
                            <p:childTnLst>
                              <p:par>
                                <p:cTn id="78" presetID="42" presetClass="entr" presetSubtype="0"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fade">
                                      <p:cBhvr>
                                        <p:cTn id="90" dur="1000"/>
                                        <p:tgtEl>
                                          <p:spTgt spid="26"/>
                                        </p:tgtEl>
                                      </p:cBhvr>
                                    </p:animEffect>
                                    <p:anim calcmode="lin" valueType="num">
                                      <p:cBhvr>
                                        <p:cTn id="91" dur="1000" fill="hold"/>
                                        <p:tgtEl>
                                          <p:spTgt spid="26"/>
                                        </p:tgtEl>
                                        <p:attrNameLst>
                                          <p:attrName>ppt_x</p:attrName>
                                        </p:attrNameLst>
                                      </p:cBhvr>
                                      <p:tavLst>
                                        <p:tav tm="0">
                                          <p:val>
                                            <p:strVal val="#ppt_x"/>
                                          </p:val>
                                        </p:tav>
                                        <p:tav tm="100000">
                                          <p:val>
                                            <p:strVal val="#ppt_x"/>
                                          </p:val>
                                        </p:tav>
                                      </p:tavLst>
                                    </p:anim>
                                    <p:anim calcmode="lin" valueType="num">
                                      <p:cBhvr>
                                        <p:cTn id="9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47">
            <a:extLst>
              <a:ext uri="{FF2B5EF4-FFF2-40B4-BE49-F238E27FC236}">
                <a16:creationId xmlns:a16="http://schemas.microsoft.com/office/drawing/2014/main" id="{0913867A-578E-4C48-AB0E-9D7B4D1F9FF7}"/>
              </a:ext>
            </a:extLst>
          </p:cNvPr>
          <p:cNvSpPr/>
          <p:nvPr/>
        </p:nvSpPr>
        <p:spPr>
          <a:xfrm>
            <a:off x="0" y="5562600"/>
            <a:ext cx="12192000" cy="2590800"/>
          </a:xfrm>
          <a:custGeom>
            <a:avLst/>
            <a:gdLst>
              <a:gd name="connsiteX0" fmla="*/ 0 w 12192000"/>
              <a:gd name="connsiteY0" fmla="*/ 0 h 2590800"/>
              <a:gd name="connsiteX1" fmla="*/ 12192000 w 12192000"/>
              <a:gd name="connsiteY1" fmla="*/ 0 h 2590800"/>
              <a:gd name="connsiteX2" fmla="*/ 12192000 w 12192000"/>
              <a:gd name="connsiteY2" fmla="*/ 1409698 h 2590800"/>
              <a:gd name="connsiteX3" fmla="*/ 12192000 w 12192000"/>
              <a:gd name="connsiteY3" fmla="*/ 1409700 h 2590800"/>
              <a:gd name="connsiteX4" fmla="*/ 12192000 w 12192000"/>
              <a:gd name="connsiteY4" fmla="*/ 2590800 h 2590800"/>
              <a:gd name="connsiteX5" fmla="*/ 0 w 12192000"/>
              <a:gd name="connsiteY5" fmla="*/ 2590800 h 2590800"/>
              <a:gd name="connsiteX6" fmla="*/ 0 w 12192000"/>
              <a:gd name="connsiteY6" fmla="*/ 1409700 h 2590800"/>
              <a:gd name="connsiteX7" fmla="*/ 0 w 12192000"/>
              <a:gd name="connsiteY7" fmla="*/ 140969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90800">
                <a:moveTo>
                  <a:pt x="0" y="0"/>
                </a:moveTo>
                <a:lnTo>
                  <a:pt x="12192000" y="0"/>
                </a:lnTo>
                <a:lnTo>
                  <a:pt x="12192000" y="1409698"/>
                </a:lnTo>
                <a:lnTo>
                  <a:pt x="12192000" y="1409700"/>
                </a:lnTo>
                <a:lnTo>
                  <a:pt x="12192000" y="2590800"/>
                </a:lnTo>
                <a:lnTo>
                  <a:pt x="0" y="2590800"/>
                </a:lnTo>
                <a:lnTo>
                  <a:pt x="0" y="1409700"/>
                </a:lnTo>
                <a:lnTo>
                  <a:pt x="0" y="1409698"/>
                </a:lnTo>
                <a:close/>
              </a:path>
            </a:pathLst>
          </a:cu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 name="任意多边形 74">
            <a:extLst>
              <a:ext uri="{FF2B5EF4-FFF2-40B4-BE49-F238E27FC236}">
                <a16:creationId xmlns:a16="http://schemas.microsoft.com/office/drawing/2014/main" id="{45AD830B-8E92-48E8-9D05-89A1DF6DA642}"/>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 name="任意多边形 75">
            <a:extLst>
              <a:ext uri="{FF2B5EF4-FFF2-40B4-BE49-F238E27FC236}">
                <a16:creationId xmlns:a16="http://schemas.microsoft.com/office/drawing/2014/main" id="{939DD081-871D-41EE-BD02-12319A577840}"/>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 name="任意多边形 78">
            <a:extLst>
              <a:ext uri="{FF2B5EF4-FFF2-40B4-BE49-F238E27FC236}">
                <a16:creationId xmlns:a16="http://schemas.microsoft.com/office/drawing/2014/main" id="{8804B4C8-67A0-457C-A4E2-B45D35133529}"/>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 name="矩形 4">
            <a:extLst>
              <a:ext uri="{FF2B5EF4-FFF2-40B4-BE49-F238E27FC236}">
                <a16:creationId xmlns:a16="http://schemas.microsoft.com/office/drawing/2014/main" id="{14B03DB0-A92F-4A8B-A098-13D265FE856B}"/>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 name="矩形 5">
            <a:extLst>
              <a:ext uri="{FF2B5EF4-FFF2-40B4-BE49-F238E27FC236}">
                <a16:creationId xmlns:a16="http://schemas.microsoft.com/office/drawing/2014/main" id="{7B97F077-2055-47CA-8015-234719550AC3}"/>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7" name="组合 6">
            <a:extLst>
              <a:ext uri="{FF2B5EF4-FFF2-40B4-BE49-F238E27FC236}">
                <a16:creationId xmlns:a16="http://schemas.microsoft.com/office/drawing/2014/main" id="{A20FF903-8574-4064-97E7-6E42B920F410}"/>
              </a:ext>
            </a:extLst>
          </p:cNvPr>
          <p:cNvGrpSpPr/>
          <p:nvPr/>
        </p:nvGrpSpPr>
        <p:grpSpPr>
          <a:xfrm>
            <a:off x="653161" y="91452"/>
            <a:ext cx="4007291" cy="562570"/>
            <a:chOff x="-148730" y="328712"/>
            <a:chExt cx="4007291" cy="562570"/>
          </a:xfrm>
        </p:grpSpPr>
        <p:sp>
          <p:nvSpPr>
            <p:cNvPr id="8" name="TextBox 62">
              <a:extLst>
                <a:ext uri="{FF2B5EF4-FFF2-40B4-BE49-F238E27FC236}">
                  <a16:creationId xmlns:a16="http://schemas.microsoft.com/office/drawing/2014/main" id="{B47F9C1D-1A7C-4E6C-A49B-61FC4D939486}"/>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矩形 8">
              <a:extLst>
                <a:ext uri="{FF2B5EF4-FFF2-40B4-BE49-F238E27FC236}">
                  <a16:creationId xmlns:a16="http://schemas.microsoft.com/office/drawing/2014/main" id="{200E3580-624D-4E8D-9DEA-68BA585A3DF9}"/>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1" name="图片 10">
            <a:extLst>
              <a:ext uri="{FF2B5EF4-FFF2-40B4-BE49-F238E27FC236}">
                <a16:creationId xmlns:a16="http://schemas.microsoft.com/office/drawing/2014/main" id="{AF25FCBE-581A-4C79-9787-82A1428946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293" y="1364797"/>
            <a:ext cx="2634292" cy="3598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文本框 12">
            <a:extLst>
              <a:ext uri="{FF2B5EF4-FFF2-40B4-BE49-F238E27FC236}">
                <a16:creationId xmlns:a16="http://schemas.microsoft.com/office/drawing/2014/main" id="{0DAE7F51-DB14-4250-BBA3-8833F9C2896E}"/>
              </a:ext>
            </a:extLst>
          </p:cNvPr>
          <p:cNvSpPr txBox="1"/>
          <p:nvPr/>
        </p:nvSpPr>
        <p:spPr>
          <a:xfrm>
            <a:off x="1" y="5667342"/>
            <a:ext cx="12110720" cy="1200329"/>
          </a:xfrm>
          <a:prstGeom prst="rect">
            <a:avLst/>
          </a:prstGeom>
          <a:noFill/>
        </p:spPr>
        <p:txBody>
          <a:bodyPr wrap="square" rtlCol="0">
            <a:spAutoFit/>
          </a:bodyPr>
          <a:lstStyle/>
          <a:p>
            <a:r>
              <a:rPr lang="zh-CN" altLang="en-US" sz="2400" kern="0" dirty="0">
                <a:solidFill>
                  <a:prstClr val="white"/>
                </a:solidFill>
                <a:latin typeface="微软雅黑" panose="020B0503020204020204" pitchFamily="34" charset="-122"/>
                <a:ea typeface="微软雅黑" panose="020B0503020204020204" pitchFamily="34" charset="-122"/>
              </a:rPr>
              <a:t> 量身制定了</a:t>
            </a:r>
            <a:r>
              <a:rPr lang="en-US" altLang="zh-CN" sz="2400" kern="0" dirty="0">
                <a:solidFill>
                  <a:prstClr val="white"/>
                </a:solidFill>
                <a:latin typeface="微软雅黑" panose="020B0503020204020204" pitchFamily="34" charset="-122"/>
                <a:ea typeface="微软雅黑" panose="020B0503020204020204" pitchFamily="34" charset="-122"/>
              </a:rPr>
              <a:t>《</a:t>
            </a:r>
            <a:r>
              <a:rPr lang="zh-CN" altLang="en-US" sz="2400" kern="0" dirty="0">
                <a:solidFill>
                  <a:prstClr val="white"/>
                </a:solidFill>
                <a:latin typeface="微软雅黑" panose="020B0503020204020204" pitchFamily="34" charset="-122"/>
                <a:ea typeface="微软雅黑" panose="020B0503020204020204" pitchFamily="34" charset="-122"/>
              </a:rPr>
              <a:t>开发区招商引资优惠政策</a:t>
            </a:r>
            <a:r>
              <a:rPr lang="en-US" altLang="zh-CN" sz="2400" kern="0" dirty="0">
                <a:solidFill>
                  <a:prstClr val="white"/>
                </a:solidFill>
                <a:latin typeface="微软雅黑" panose="020B0503020204020204" pitchFamily="34" charset="-122"/>
                <a:ea typeface="微软雅黑" panose="020B0503020204020204" pitchFamily="34" charset="-122"/>
              </a:rPr>
              <a:t>》《</a:t>
            </a:r>
            <a:r>
              <a:rPr lang="zh-CN" altLang="en-US" sz="2400" kern="0" dirty="0">
                <a:solidFill>
                  <a:prstClr val="white"/>
                </a:solidFill>
                <a:latin typeface="微软雅黑" panose="020B0503020204020204" pitchFamily="34" charset="-122"/>
                <a:ea typeface="微软雅黑" panose="020B0503020204020204" pitchFamily="34" charset="-122"/>
              </a:rPr>
              <a:t>开发区关于推进招商引资加快转型发展暂行办法</a:t>
            </a:r>
            <a:r>
              <a:rPr lang="en-US" altLang="zh-CN" sz="2400" kern="0" dirty="0">
                <a:solidFill>
                  <a:prstClr val="white"/>
                </a:solidFill>
                <a:latin typeface="微软雅黑" panose="020B0503020204020204" pitchFamily="34" charset="-122"/>
                <a:ea typeface="微软雅黑" panose="020B0503020204020204" pitchFamily="34" charset="-122"/>
              </a:rPr>
              <a:t>》</a:t>
            </a:r>
            <a:r>
              <a:rPr lang="zh-CN" altLang="en-US" sz="2400" kern="0" dirty="0">
                <a:solidFill>
                  <a:prstClr val="white"/>
                </a:solidFill>
                <a:latin typeface="微软雅黑" panose="020B0503020204020204" pitchFamily="34" charset="-122"/>
                <a:ea typeface="微软雅黑" panose="020B0503020204020204" pitchFamily="34" charset="-122"/>
              </a:rPr>
              <a:t>等政策</a:t>
            </a:r>
            <a:r>
              <a:rPr lang="zh-CN" altLang="en-US" kern="0" dirty="0">
                <a:solidFill>
                  <a:prstClr val="white"/>
                </a:solidFill>
                <a:latin typeface="微软雅黑" panose="020B0503020204020204" pitchFamily="34" charset="-122"/>
                <a:ea typeface="微软雅黑" panose="020B0503020204020204" pitchFamily="34" charset="-122"/>
              </a:rPr>
              <a:t>。</a:t>
            </a:r>
            <a:r>
              <a:rPr lang="zh-CN" altLang="en-US" sz="2400" spc="521" dirty="0">
                <a:solidFill>
                  <a:prstClr val="white"/>
                </a:solidFill>
                <a:latin typeface="微软雅黑" panose="020B0503020204020204" pitchFamily="34" charset="-122"/>
                <a:ea typeface="微软雅黑" panose="020B0503020204020204" pitchFamily="34" charset="-122"/>
              </a:rPr>
              <a:t>加强企业“服务管家”队伍建设，制定了</a:t>
            </a:r>
            <a:r>
              <a:rPr lang="en-US" altLang="zh-CN" sz="2400" spc="521" dirty="0">
                <a:solidFill>
                  <a:prstClr val="white"/>
                </a:solidFill>
                <a:latin typeface="微软雅黑" panose="020B0503020204020204" pitchFamily="34" charset="-122"/>
                <a:ea typeface="微软雅黑" panose="020B0503020204020204" pitchFamily="34" charset="-122"/>
              </a:rPr>
              <a:t>《</a:t>
            </a:r>
            <a:r>
              <a:rPr lang="zh-CN" altLang="en-US" sz="2400" spc="521" dirty="0">
                <a:solidFill>
                  <a:prstClr val="white"/>
                </a:solidFill>
                <a:latin typeface="微软雅黑" panose="020B0503020204020204" pitchFamily="34" charset="-122"/>
                <a:ea typeface="微软雅黑" panose="020B0503020204020204" pitchFamily="34" charset="-122"/>
              </a:rPr>
              <a:t>重点企业“服务管家”制度</a:t>
            </a:r>
            <a:r>
              <a:rPr lang="en-US" altLang="zh-CN" sz="2400" spc="521" dirty="0">
                <a:solidFill>
                  <a:prstClr val="white"/>
                </a:solidFill>
                <a:latin typeface="微软雅黑" panose="020B0503020204020204" pitchFamily="34" charset="-122"/>
                <a:ea typeface="微软雅黑" panose="020B0503020204020204" pitchFamily="34" charset="-122"/>
              </a:rPr>
              <a:t>》</a:t>
            </a:r>
            <a:r>
              <a:rPr lang="zh-CN" altLang="en-US" sz="2400" spc="521" dirty="0">
                <a:solidFill>
                  <a:prstClr val="white"/>
                </a:solidFill>
                <a:latin typeface="微软雅黑" panose="020B0503020204020204" pitchFamily="34" charset="-122"/>
                <a:ea typeface="微软雅黑" panose="020B0503020204020204" pitchFamily="34" charset="-122"/>
              </a:rPr>
              <a:t>，为</a:t>
            </a:r>
            <a:r>
              <a:rPr lang="en-US" altLang="zh-CN" sz="2400" spc="521" dirty="0">
                <a:solidFill>
                  <a:prstClr val="white"/>
                </a:solidFill>
                <a:latin typeface="微软雅黑" panose="020B0503020204020204" pitchFamily="34" charset="-122"/>
                <a:ea typeface="微软雅黑" panose="020B0503020204020204" pitchFamily="34" charset="-122"/>
              </a:rPr>
              <a:t>40</a:t>
            </a:r>
            <a:r>
              <a:rPr lang="zh-CN" altLang="en-US" sz="2400" spc="521" dirty="0">
                <a:solidFill>
                  <a:prstClr val="white"/>
                </a:solidFill>
                <a:latin typeface="微软雅黑" panose="020B0503020204020204" pitchFamily="34" charset="-122"/>
                <a:ea typeface="微软雅黑" panose="020B0503020204020204" pitchFamily="34" charset="-122"/>
              </a:rPr>
              <a:t>余家企业配备了“服务管家”，提供贴身服务</a:t>
            </a:r>
            <a:endParaRPr lang="zh-CN" altLang="en-US" sz="2400" dirty="0"/>
          </a:p>
        </p:txBody>
      </p:sp>
      <p:sp>
        <p:nvSpPr>
          <p:cNvPr id="15" name="文本框 14">
            <a:extLst>
              <a:ext uri="{FF2B5EF4-FFF2-40B4-BE49-F238E27FC236}">
                <a16:creationId xmlns:a16="http://schemas.microsoft.com/office/drawing/2014/main" id="{5764A78C-CB71-4CEE-A3C5-DC841257CAC2}"/>
              </a:ext>
            </a:extLst>
          </p:cNvPr>
          <p:cNvSpPr txBox="1"/>
          <p:nvPr/>
        </p:nvSpPr>
        <p:spPr>
          <a:xfrm>
            <a:off x="4243777" y="652186"/>
            <a:ext cx="4242696" cy="584775"/>
          </a:xfrm>
          <a:prstGeom prst="rect">
            <a:avLst/>
          </a:prstGeom>
          <a:noFill/>
        </p:spPr>
        <p:txBody>
          <a:bodyPr wrap="square" rtlCol="0">
            <a:spAutoFit/>
          </a:bodyPr>
          <a:lstStyle/>
          <a:p>
            <a:pPr algn="dist"/>
            <a:r>
              <a:rPr lang="zh-CN" altLang="zh-CN" sz="3200" b="1" dirty="0">
                <a:solidFill>
                  <a:srgbClr val="256090"/>
                </a:solidFill>
                <a:latin typeface="微软雅黑" panose="020B0503020204020204" pitchFamily="34" charset="-122"/>
                <a:ea typeface="微软雅黑" panose="020B0503020204020204" pitchFamily="34" charset="-122"/>
              </a:rPr>
              <a:t>营商环境切实提升</a:t>
            </a:r>
            <a:endParaRPr lang="zh-CN" altLang="en-US" sz="3200" dirty="0">
              <a:solidFill>
                <a:srgbClr val="256090"/>
              </a:solidFill>
              <a:latin typeface="微软雅黑" panose="020B0503020204020204" pitchFamily="34" charset="-122"/>
              <a:ea typeface="微软雅黑" panose="020B0503020204020204" pitchFamily="34" charset="-122"/>
            </a:endParaRPr>
          </a:p>
        </p:txBody>
      </p:sp>
      <p:pic>
        <p:nvPicPr>
          <p:cNvPr id="16" name="图片占位符 23">
            <a:extLst>
              <a:ext uri="{FF2B5EF4-FFF2-40B4-BE49-F238E27FC236}">
                <a16:creationId xmlns:a16="http://schemas.microsoft.com/office/drawing/2014/main" id="{CD21EE95-3BE4-4ABD-86A0-E835D7418490}"/>
              </a:ext>
            </a:extLst>
          </p:cNvPr>
          <p:cNvPicPr>
            <a:picLocks noChangeAspect="1"/>
          </p:cNvPicPr>
          <p:nvPr/>
        </p:nvPicPr>
        <p:blipFill>
          <a:blip r:embed="rId3" cstate="print"/>
          <a:stretch>
            <a:fillRect/>
          </a:stretch>
        </p:blipFill>
        <p:spPr>
          <a:xfrm>
            <a:off x="3502825" y="1497712"/>
            <a:ext cx="2433133" cy="3376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图片 16">
            <a:extLst>
              <a:ext uri="{FF2B5EF4-FFF2-40B4-BE49-F238E27FC236}">
                <a16:creationId xmlns:a16="http://schemas.microsoft.com/office/drawing/2014/main" id="{BBE716E4-EE11-4789-9066-E0AFD821F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245" y="1576271"/>
            <a:ext cx="2394907" cy="32978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2">
            <a:extLst>
              <a:ext uri="{FF2B5EF4-FFF2-40B4-BE49-F238E27FC236}">
                <a16:creationId xmlns:a16="http://schemas.microsoft.com/office/drawing/2014/main" id="{12170E21-8A45-415E-8859-72F538200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0799" y="1436040"/>
            <a:ext cx="2632446" cy="359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24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3"/>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3"/>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2"/>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2"/>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4"/>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4"/>
                                        </p:tgtEl>
                                        <p:attrNameLst>
                                          <p:attrName>ppt_x</p:attrName>
                                          <p:attrName>ppt_y</p:attrName>
                                        </p:attrNameLst>
                                      </p:cBhvr>
                                      <p:rCtr x="781" y="0"/>
                                    </p:animMotion>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42" presetClass="path" presetSubtype="0" decel="30000" fill="hold" grpId="1" nodeType="withEffect">
                                  <p:stCondLst>
                                    <p:cond delay="0"/>
                                  </p:stCondLst>
                                  <p:childTnLst>
                                    <p:animMotion origin="layout" path="M 0 -0.03981 L 0 0.14815 " pathEditMode="relative" rAng="0" ptsTypes="AA">
                                      <p:cBhvr>
                                        <p:cTn id="48" dur="750" spd="-100000" fill="hold"/>
                                        <p:tgtEl>
                                          <p:spTgt spid="14"/>
                                        </p:tgtEl>
                                        <p:attrNameLst>
                                          <p:attrName>ppt_x</p:attrName>
                                          <p:attrName>ppt_y</p:attrName>
                                        </p:attrNameLst>
                                      </p:cBhvr>
                                      <p:rCtr x="0" y="9398"/>
                                    </p:animMotion>
                                  </p:childTnLst>
                                </p:cTn>
                              </p:par>
                              <p:par>
                                <p:cTn id="49" presetID="42" presetClass="path" presetSubtype="0" accel="30000" decel="30000" fill="hold" grpId="2" nodeType="withEffect">
                                  <p:stCondLst>
                                    <p:cond delay="750"/>
                                  </p:stCondLst>
                                  <p:childTnLst>
                                    <p:animMotion origin="layout" path="M 0 -0.03981 L 0 0 " pathEditMode="relative" rAng="0" ptsTypes="AA">
                                      <p:cBhvr>
                                        <p:cTn id="50" dur="750" fill="hold"/>
                                        <p:tgtEl>
                                          <p:spTgt spid="14"/>
                                        </p:tgtEl>
                                        <p:attrNameLst>
                                          <p:attrName>ppt_x</p:attrName>
                                          <p:attrName>ppt_y</p:attrName>
                                        </p:attrNameLst>
                                      </p:cBhvr>
                                      <p:rCtr x="0" y="1991"/>
                                    </p:animMotion>
                                  </p:childTnLst>
                                </p:cTn>
                              </p:par>
                              <p:par>
                                <p:cTn id="51" presetID="42" presetClass="entr" presetSubtype="0" fill="hold" grpId="0" nodeType="withEffect">
                                  <p:stCondLst>
                                    <p:cond delay="75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3250"/>
                            </p:stCondLst>
                            <p:childTnLst>
                              <p:par>
                                <p:cTn id="57" presetID="16" presetClass="entr" presetSubtype="21"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par>
                                <p:cTn id="60" presetID="16" presetClass="entr" presetSubtype="21"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50"/>
                                        <p:tgtEl>
                                          <p:spTgt spid="11"/>
                                        </p:tgtEl>
                                      </p:cBhvr>
                                    </p:animEffect>
                                  </p:childTnLst>
                                </p:cTn>
                              </p:par>
                            </p:childTnLst>
                          </p:cTn>
                        </p:par>
                        <p:par>
                          <p:cTn id="63" fill="hold">
                            <p:stCondLst>
                              <p:cond delay="3800"/>
                            </p:stCondLst>
                            <p:childTnLst>
                              <p:par>
                                <p:cTn id="64" presetID="16" presetClass="entr" presetSubtype="21"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barn(inVertical)">
                                      <p:cBhvr>
                                        <p:cTn id="66" dur="500"/>
                                        <p:tgtEl>
                                          <p:spTgt spid="17"/>
                                        </p:tgtEl>
                                      </p:cBhvr>
                                    </p:animEffect>
                                  </p:childTnLst>
                                </p:cTn>
                              </p:par>
                              <p:par>
                                <p:cTn id="67" presetID="16" presetClass="entr" presetSubtype="21"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2" grpId="0" animBg="1"/>
      <p:bldP spid="2" grpId="1" animBg="1"/>
      <p:bldP spid="2" grpId="2" animBg="1"/>
      <p:bldP spid="3" grpId="0" animBg="1"/>
      <p:bldP spid="3" grpId="1" animBg="1"/>
      <p:bldP spid="3" grpId="2" animBg="1"/>
      <p:bldP spid="4" grpId="0" animBg="1"/>
      <p:bldP spid="4" grpId="1" animBg="1"/>
      <p:bldP spid="4" grpId="2" animBg="1"/>
      <p:bldP spid="5" grpId="0" animBg="1"/>
      <p:bldP spid="6" grpId="0" animBg="1"/>
      <p:bldP spid="13"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2686050"/>
            <a:ext cx="12192000" cy="2705100"/>
          </a:xfrm>
          <a:custGeom>
            <a:avLst/>
            <a:gdLst>
              <a:gd name="connsiteX0" fmla="*/ 0 w 12192000"/>
              <a:gd name="connsiteY0" fmla="*/ 0 h 2705100"/>
              <a:gd name="connsiteX1" fmla="*/ 12192000 w 12192000"/>
              <a:gd name="connsiteY1" fmla="*/ 0 h 2705100"/>
              <a:gd name="connsiteX2" fmla="*/ 12192000 w 12192000"/>
              <a:gd name="connsiteY2" fmla="*/ 2705100 h 2705100"/>
              <a:gd name="connsiteX3" fmla="*/ 0 w 121920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12192000" h="2705100">
                <a:moveTo>
                  <a:pt x="0" y="0"/>
                </a:moveTo>
                <a:lnTo>
                  <a:pt x="12192000" y="0"/>
                </a:lnTo>
                <a:lnTo>
                  <a:pt x="12192000" y="2705100"/>
                </a:lnTo>
                <a:lnTo>
                  <a:pt x="0" y="2705100"/>
                </a:lnTo>
                <a:close/>
              </a:path>
            </a:pathLst>
          </a:custGeom>
        </p:spPr>
      </p:pic>
      <p:sp>
        <p:nvSpPr>
          <p:cNvPr id="10" name="矩形 9"/>
          <p:cNvSpPr/>
          <p:nvPr/>
        </p:nvSpPr>
        <p:spPr>
          <a:xfrm>
            <a:off x="1619250" y="-1146629"/>
            <a:ext cx="2609850" cy="6537779"/>
          </a:xfrm>
          <a:prstGeom prst="rect">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2" name="文本框 11"/>
          <p:cNvSpPr txBox="1"/>
          <p:nvPr/>
        </p:nvSpPr>
        <p:spPr>
          <a:xfrm>
            <a:off x="1619250" y="799525"/>
            <a:ext cx="2609849" cy="3662541"/>
          </a:xfrm>
          <a:prstGeom prst="rect">
            <a:avLst/>
          </a:prstGeom>
          <a:noFill/>
        </p:spPr>
        <p:txBody>
          <a:bodyPr wrap="square" rtlCol="0">
            <a:spAutoFit/>
          </a:bodyPr>
          <a:lstStyle>
            <a:defPPr>
              <a:defRPr lang="zh-CN"/>
            </a:defPPr>
            <a:lvl1pPr algn="ctr">
              <a:defRPr sz="8000">
                <a:solidFill>
                  <a:schemeClr val="bg1"/>
                </a:solidFill>
                <a:latin typeface="造字工房尚黑 G0v1 常规体" pitchFamily="50" charset="-122"/>
                <a:ea typeface="造字工房尚黑 G0v1 常规体" pitchFamily="50" charset="-122"/>
              </a:defRPr>
            </a:lvl1pPr>
          </a:lstStyle>
          <a:p>
            <a:r>
              <a:rPr lang="zh-CN" altLang="en-US" sz="7200" dirty="0">
                <a:latin typeface="华文细黑" panose="02010600040101010101" pitchFamily="2" charset="-122"/>
                <a:ea typeface="微软雅黑" panose="020B0503020204020204" pitchFamily="34" charset="-122"/>
                <a:sym typeface="华文细黑" panose="02010600040101010101" pitchFamily="2" charset="-122"/>
              </a:rPr>
              <a:t>四</a:t>
            </a:r>
            <a:endParaRPr lang="en-US" altLang="zh-CN" sz="7200" dirty="0">
              <a:latin typeface="华文细黑" panose="02010600040101010101" pitchFamily="2" charset="-122"/>
              <a:ea typeface="微软雅黑" panose="020B0503020204020204" pitchFamily="34" charset="-122"/>
              <a:sym typeface="华文细黑" panose="02010600040101010101" pitchFamily="2" charset="-122"/>
            </a:endParaRPr>
          </a:p>
          <a:p>
            <a:r>
              <a:rPr lang="zh-CN" altLang="zh-CN" dirty="0"/>
              <a:t>优惠政策</a:t>
            </a:r>
            <a:endParaRPr lang="zh-CN" altLang="en-US" sz="7200"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9" name="矩形 8">
            <a:extLst>
              <a:ext uri="{FF2B5EF4-FFF2-40B4-BE49-F238E27FC236}">
                <a16:creationId xmlns:a16="http://schemas.microsoft.com/office/drawing/2014/main" id="{9ECCDD27-80D2-4F8E-B7A7-C29169C20D55}"/>
              </a:ext>
            </a:extLst>
          </p:cNvPr>
          <p:cNvSpPr/>
          <p:nvPr/>
        </p:nvSpPr>
        <p:spPr>
          <a:xfrm rot="13500000">
            <a:off x="8420112" y="180361"/>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1" name="矩形 10">
            <a:extLst>
              <a:ext uri="{FF2B5EF4-FFF2-40B4-BE49-F238E27FC236}">
                <a16:creationId xmlns:a16="http://schemas.microsoft.com/office/drawing/2014/main" id="{1EFFEA8A-E0E9-438A-825B-8C9D953CD020}"/>
              </a:ext>
            </a:extLst>
          </p:cNvPr>
          <p:cNvSpPr/>
          <p:nvPr/>
        </p:nvSpPr>
        <p:spPr>
          <a:xfrm rot="13500000">
            <a:off x="8673569" y="214231"/>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15" name="组合 14">
            <a:extLst>
              <a:ext uri="{FF2B5EF4-FFF2-40B4-BE49-F238E27FC236}">
                <a16:creationId xmlns:a16="http://schemas.microsoft.com/office/drawing/2014/main" id="{D8441F67-663D-445A-B699-927653995E80}"/>
              </a:ext>
            </a:extLst>
          </p:cNvPr>
          <p:cNvGrpSpPr/>
          <p:nvPr/>
        </p:nvGrpSpPr>
        <p:grpSpPr>
          <a:xfrm>
            <a:off x="8538624" y="30480"/>
            <a:ext cx="4007291" cy="562570"/>
            <a:chOff x="-148730" y="328712"/>
            <a:chExt cx="4007291" cy="562570"/>
          </a:xfrm>
        </p:grpSpPr>
        <p:sp>
          <p:nvSpPr>
            <p:cNvPr id="17" name="TextBox 62">
              <a:extLst>
                <a:ext uri="{FF2B5EF4-FFF2-40B4-BE49-F238E27FC236}">
                  <a16:creationId xmlns:a16="http://schemas.microsoft.com/office/drawing/2014/main" id="{A6B115C4-8EE6-4149-A1C8-AB990B1E0A64}"/>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矩形 17">
              <a:extLst>
                <a:ext uri="{FF2B5EF4-FFF2-40B4-BE49-F238E27FC236}">
                  <a16:creationId xmlns:a16="http://schemas.microsoft.com/office/drawing/2014/main" id="{6A6FCFC6-5B56-4BD0-96D5-B5B1CC2CE1A0}"/>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339720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64" presetClass="path" presetSubtype="0" decel="30000" fill="hold" grpId="1" nodeType="withEffect">
                                  <p:stCondLst>
                                    <p:cond delay="0"/>
                                  </p:stCondLst>
                                  <p:childTnLst>
                                    <p:animMotion origin="layout" path="M -4.58333E-6 0.03889 L -4.58333E-6 -0.14814 " pathEditMode="relative" rAng="0" ptsTypes="AA">
                                      <p:cBhvr>
                                        <p:cTn id="8" dur="750" spd="-100000" fill="hold"/>
                                        <p:tgtEl>
                                          <p:spTgt spid="10"/>
                                        </p:tgtEl>
                                        <p:attrNameLst>
                                          <p:attrName>ppt_x</p:attrName>
                                          <p:attrName>ppt_y</p:attrName>
                                        </p:attrNameLst>
                                      </p:cBhvr>
                                      <p:rCtr x="0" y="-9352"/>
                                    </p:animMotion>
                                  </p:childTnLst>
                                </p:cTn>
                              </p:par>
                              <p:par>
                                <p:cTn id="9" presetID="64" presetClass="path" presetSubtype="0" accel="30000" decel="30000" fill="hold" grpId="2" nodeType="withEffect">
                                  <p:stCondLst>
                                    <p:cond delay="750"/>
                                  </p:stCondLst>
                                  <p:childTnLst>
                                    <p:animMotion origin="layout" path="M -4.58333E-6 0.03843 L -4.58333E-6 -3.7037E-6 " pathEditMode="relative" rAng="0" ptsTypes="AA">
                                      <p:cBhvr>
                                        <p:cTn id="10" dur="750" fill="hold"/>
                                        <p:tgtEl>
                                          <p:spTgt spid="10"/>
                                        </p:tgtEl>
                                        <p:attrNameLst>
                                          <p:attrName>ppt_x</p:attrName>
                                          <p:attrName>ppt_y</p:attrName>
                                        </p:attrNameLst>
                                      </p:cBhvr>
                                      <p:rCtr x="0" y="-1921"/>
                                    </p:animMotion>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42" presetClass="path" presetSubtype="0" decel="30000" fill="hold" nodeType="withEffect">
                                  <p:stCondLst>
                                    <p:cond delay="0"/>
                                  </p:stCondLst>
                                  <p:childTnLst>
                                    <p:animMotion origin="layout" path="M 3.125E-6 -0.03981 L 3.125E-6 0.14815 " pathEditMode="relative" rAng="0" ptsTypes="AA">
                                      <p:cBhvr>
                                        <p:cTn id="14" dur="750" spd="-100000" fill="hold"/>
                                        <p:tgtEl>
                                          <p:spTgt spid="8"/>
                                        </p:tgtEl>
                                        <p:attrNameLst>
                                          <p:attrName>ppt_x</p:attrName>
                                          <p:attrName>ppt_y</p:attrName>
                                        </p:attrNameLst>
                                      </p:cBhvr>
                                      <p:rCtr x="0" y="9398"/>
                                    </p:animMotion>
                                  </p:childTnLst>
                                </p:cTn>
                              </p:par>
                              <p:par>
                                <p:cTn id="15" presetID="42" presetClass="path" presetSubtype="0" accel="30000" decel="30000" fill="hold" nodeType="withEffect">
                                  <p:stCondLst>
                                    <p:cond delay="750"/>
                                  </p:stCondLst>
                                  <p:childTnLst>
                                    <p:animMotion origin="layout" path="M 3.125E-6 -0.03981 L 3.125E-6 -3.7037E-6 " pathEditMode="relative" rAng="0" ptsTypes="AA">
                                      <p:cBhvr>
                                        <p:cTn id="16" dur="750" fill="hold"/>
                                        <p:tgtEl>
                                          <p:spTgt spid="8"/>
                                        </p:tgtEl>
                                        <p:attrNameLst>
                                          <p:attrName>ppt_x</p:attrName>
                                          <p:attrName>ppt_y</p:attrName>
                                        </p:attrNameLst>
                                      </p:cBhvr>
                                      <p:rCtr x="0" y="1991"/>
                                    </p:animMotion>
                                  </p:childTnLst>
                                </p:cTn>
                              </p:par>
                              <p:par>
                                <p:cTn id="17" presetID="10" presetClass="entr" presetSubtype="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64" presetClass="path" presetSubtype="0" accel="30000" decel="30000" fill="hold" grpId="1" nodeType="withEffect">
                                  <p:stCondLst>
                                    <p:cond delay="750"/>
                                  </p:stCondLst>
                                  <p:childTnLst>
                                    <p:animMotion origin="layout" path="M -3.75E-6 0.03843 L -3.75E-6 -4.81481E-6 " pathEditMode="relative" rAng="0" ptsTypes="AA">
                                      <p:cBhvr>
                                        <p:cTn id="21" dur="750" fill="hold"/>
                                        <p:tgtEl>
                                          <p:spTgt spid="12"/>
                                        </p:tgtEl>
                                        <p:attrNameLst>
                                          <p:attrName>ppt_x</p:attrName>
                                          <p:attrName>ppt_y</p:attrName>
                                        </p:attrNameLst>
                                      </p:cBhvr>
                                      <p:rCtr x="0" y="-1921"/>
                                    </p:animMotion>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2" grpId="0"/>
      <p:bldP spid="12" grpId="1"/>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2686050"/>
            <a:ext cx="12192000" cy="2705100"/>
          </a:xfrm>
          <a:custGeom>
            <a:avLst/>
            <a:gdLst>
              <a:gd name="connsiteX0" fmla="*/ 0 w 12192000"/>
              <a:gd name="connsiteY0" fmla="*/ 0 h 2705100"/>
              <a:gd name="connsiteX1" fmla="*/ 12192000 w 12192000"/>
              <a:gd name="connsiteY1" fmla="*/ 0 h 2705100"/>
              <a:gd name="connsiteX2" fmla="*/ 12192000 w 12192000"/>
              <a:gd name="connsiteY2" fmla="*/ 2705100 h 2705100"/>
              <a:gd name="connsiteX3" fmla="*/ 0 w 121920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12192000" h="2705100">
                <a:moveTo>
                  <a:pt x="0" y="0"/>
                </a:moveTo>
                <a:lnTo>
                  <a:pt x="12192000" y="0"/>
                </a:lnTo>
                <a:lnTo>
                  <a:pt x="12192000" y="2705100"/>
                </a:lnTo>
                <a:lnTo>
                  <a:pt x="0" y="2705100"/>
                </a:lnTo>
                <a:close/>
              </a:path>
            </a:pathLst>
          </a:custGeom>
        </p:spPr>
      </p:pic>
      <p:sp>
        <p:nvSpPr>
          <p:cNvPr id="9" name="矩形 8"/>
          <p:cNvSpPr/>
          <p:nvPr/>
        </p:nvSpPr>
        <p:spPr>
          <a:xfrm>
            <a:off x="1619250" y="-1146629"/>
            <a:ext cx="2609850" cy="6537779"/>
          </a:xfrm>
          <a:prstGeom prst="rect">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15" name="文本框 14"/>
          <p:cNvSpPr txBox="1"/>
          <p:nvPr/>
        </p:nvSpPr>
        <p:spPr>
          <a:xfrm>
            <a:off x="1738312" y="177671"/>
            <a:ext cx="2371725" cy="5016758"/>
          </a:xfrm>
          <a:prstGeom prst="rect">
            <a:avLst/>
          </a:prstGeom>
          <a:noFill/>
        </p:spPr>
        <p:txBody>
          <a:bodyPr wrap="square" rtlCol="0">
            <a:spAutoFit/>
          </a:bodyPr>
          <a:lstStyle>
            <a:defPPr>
              <a:defRPr lang="zh-CN"/>
            </a:defPPr>
            <a:lvl1pPr algn="ctr">
              <a:defRPr sz="8000">
                <a:solidFill>
                  <a:schemeClr val="bg1"/>
                </a:solidFill>
                <a:latin typeface="造字工房尚黑 G0v1 常规体" pitchFamily="50" charset="-122"/>
                <a:ea typeface="造字工房尚黑 G0v1 常规体" pitchFamily="50" charset="-122"/>
              </a:defRPr>
            </a:lvl1pPr>
          </a:lstStyle>
          <a:p>
            <a:r>
              <a:rPr lang="zh-CN" altLang="en-US" dirty="0">
                <a:latin typeface="华文细黑" panose="02010600040101010101" pitchFamily="2" charset="-122"/>
                <a:ea typeface="微软雅黑" panose="020B0503020204020204" pitchFamily="34" charset="-122"/>
                <a:sym typeface="华文细黑" panose="02010600040101010101" pitchFamily="2" charset="-122"/>
              </a:rPr>
              <a:t>一</a:t>
            </a:r>
            <a:endParaRPr lang="en-US" altLang="zh-CN" dirty="0">
              <a:latin typeface="华文细黑" panose="02010600040101010101" pitchFamily="2" charset="-122"/>
              <a:ea typeface="微软雅黑" panose="020B0503020204020204" pitchFamily="34" charset="-122"/>
              <a:sym typeface="华文细黑" panose="02010600040101010101" pitchFamily="2" charset="-122"/>
            </a:endParaRPr>
          </a:p>
          <a:p>
            <a:endParaRPr lang="en-US" altLang="zh-CN" dirty="0">
              <a:latin typeface="华文细黑" panose="02010600040101010101" pitchFamily="2" charset="-122"/>
              <a:ea typeface="微软雅黑" panose="020B0503020204020204" pitchFamily="34" charset="-122"/>
              <a:sym typeface="华文细黑" panose="02010600040101010101" pitchFamily="2" charset="-122"/>
            </a:endParaRPr>
          </a:p>
          <a:p>
            <a:r>
              <a:rPr lang="zh-CN" altLang="en-US" dirty="0">
                <a:latin typeface="华文细黑" panose="02010600040101010101" pitchFamily="2" charset="-122"/>
                <a:ea typeface="微软雅黑" panose="020B0503020204020204" pitchFamily="34" charset="-122"/>
                <a:sym typeface="华文细黑" panose="02010600040101010101" pitchFamily="2" charset="-122"/>
              </a:rPr>
              <a:t>基本情况</a:t>
            </a:r>
          </a:p>
        </p:txBody>
      </p:sp>
      <p:sp>
        <p:nvSpPr>
          <p:cNvPr id="8" name="矩形 7">
            <a:extLst>
              <a:ext uri="{FF2B5EF4-FFF2-40B4-BE49-F238E27FC236}">
                <a16:creationId xmlns:a16="http://schemas.microsoft.com/office/drawing/2014/main" id="{0FCD9C5D-854D-400F-A553-83C2736395BA}"/>
              </a:ext>
            </a:extLst>
          </p:cNvPr>
          <p:cNvSpPr/>
          <p:nvPr/>
        </p:nvSpPr>
        <p:spPr>
          <a:xfrm rot="13500000">
            <a:off x="8418685" y="237550"/>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0" name="矩形 9">
            <a:extLst>
              <a:ext uri="{FF2B5EF4-FFF2-40B4-BE49-F238E27FC236}">
                <a16:creationId xmlns:a16="http://schemas.microsoft.com/office/drawing/2014/main" id="{78FF3410-AE43-47CC-AD2A-A2581A647B84}"/>
              </a:ext>
            </a:extLst>
          </p:cNvPr>
          <p:cNvSpPr/>
          <p:nvPr/>
        </p:nvSpPr>
        <p:spPr>
          <a:xfrm rot="13500000">
            <a:off x="8672142" y="271420"/>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12" name="组合 11">
            <a:extLst>
              <a:ext uri="{FF2B5EF4-FFF2-40B4-BE49-F238E27FC236}">
                <a16:creationId xmlns:a16="http://schemas.microsoft.com/office/drawing/2014/main" id="{41EF1292-2968-4360-AD6E-4B451E8CC72A}"/>
              </a:ext>
            </a:extLst>
          </p:cNvPr>
          <p:cNvGrpSpPr/>
          <p:nvPr/>
        </p:nvGrpSpPr>
        <p:grpSpPr>
          <a:xfrm>
            <a:off x="8537197" y="77509"/>
            <a:ext cx="4007291" cy="562570"/>
            <a:chOff x="-148730" y="328712"/>
            <a:chExt cx="4007291" cy="562570"/>
          </a:xfrm>
        </p:grpSpPr>
        <p:sp>
          <p:nvSpPr>
            <p:cNvPr id="13" name="TextBox 62">
              <a:extLst>
                <a:ext uri="{FF2B5EF4-FFF2-40B4-BE49-F238E27FC236}">
                  <a16:creationId xmlns:a16="http://schemas.microsoft.com/office/drawing/2014/main" id="{4DDBEB47-0341-4973-A4FF-FBFF01B215CC}"/>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矩形 13">
              <a:extLst>
                <a:ext uri="{FF2B5EF4-FFF2-40B4-BE49-F238E27FC236}">
                  <a16:creationId xmlns:a16="http://schemas.microsoft.com/office/drawing/2014/main" id="{AFA77B13-366F-4C6E-8C29-F2A380C92CDF}"/>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75414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4" presetClass="path" presetSubtype="0" decel="30000" fill="hold" grpId="1" nodeType="withEffect">
                                  <p:stCondLst>
                                    <p:cond delay="0"/>
                                  </p:stCondLst>
                                  <p:childTnLst>
                                    <p:animMotion origin="layout" path="M -4.58333E-6 0.03889 L -4.58333E-6 -0.14814 " pathEditMode="relative" rAng="0" ptsTypes="AA">
                                      <p:cBhvr>
                                        <p:cTn id="8" dur="750" spd="-100000" fill="hold"/>
                                        <p:tgtEl>
                                          <p:spTgt spid="9"/>
                                        </p:tgtEl>
                                        <p:attrNameLst>
                                          <p:attrName>ppt_x</p:attrName>
                                          <p:attrName>ppt_y</p:attrName>
                                        </p:attrNameLst>
                                      </p:cBhvr>
                                      <p:rCtr x="0" y="-9352"/>
                                    </p:animMotion>
                                  </p:childTnLst>
                                </p:cTn>
                              </p:par>
                              <p:par>
                                <p:cTn id="9" presetID="64" presetClass="path" presetSubtype="0" accel="30000" decel="30000" fill="hold" grpId="2" nodeType="withEffect">
                                  <p:stCondLst>
                                    <p:cond delay="750"/>
                                  </p:stCondLst>
                                  <p:childTnLst>
                                    <p:animMotion origin="layout" path="M -4.58333E-6 0.03843 L -4.58333E-6 -3.7037E-6 " pathEditMode="relative" rAng="0" ptsTypes="AA">
                                      <p:cBhvr>
                                        <p:cTn id="10" dur="750" fill="hold"/>
                                        <p:tgtEl>
                                          <p:spTgt spid="9"/>
                                        </p:tgtEl>
                                        <p:attrNameLst>
                                          <p:attrName>ppt_x</p:attrName>
                                          <p:attrName>ppt_y</p:attrName>
                                        </p:attrNameLst>
                                      </p:cBhvr>
                                      <p:rCtr x="0" y="-1921"/>
                                    </p:animMotion>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42" presetClass="path" presetSubtype="0" decel="30000" fill="hold" nodeType="withEffect">
                                  <p:stCondLst>
                                    <p:cond delay="0"/>
                                  </p:stCondLst>
                                  <p:childTnLst>
                                    <p:animMotion origin="layout" path="M 3.125E-6 -0.03981 L 3.125E-6 0.14815 " pathEditMode="relative" rAng="0" ptsTypes="AA">
                                      <p:cBhvr>
                                        <p:cTn id="14" dur="750" spd="-100000" fill="hold"/>
                                        <p:tgtEl>
                                          <p:spTgt spid="11"/>
                                        </p:tgtEl>
                                        <p:attrNameLst>
                                          <p:attrName>ppt_x</p:attrName>
                                          <p:attrName>ppt_y</p:attrName>
                                        </p:attrNameLst>
                                      </p:cBhvr>
                                      <p:rCtr x="0" y="9398"/>
                                    </p:animMotion>
                                  </p:childTnLst>
                                </p:cTn>
                              </p:par>
                              <p:par>
                                <p:cTn id="15" presetID="42" presetClass="path" presetSubtype="0" accel="30000" decel="30000" fill="hold" nodeType="withEffect">
                                  <p:stCondLst>
                                    <p:cond delay="750"/>
                                  </p:stCondLst>
                                  <p:childTnLst>
                                    <p:animMotion origin="layout" path="M 3.125E-6 -0.03981 L 3.125E-6 -3.7037E-6 " pathEditMode="relative" rAng="0" ptsTypes="AA">
                                      <p:cBhvr>
                                        <p:cTn id="16" dur="750" fill="hold"/>
                                        <p:tgtEl>
                                          <p:spTgt spid="11"/>
                                        </p:tgtEl>
                                        <p:attrNameLst>
                                          <p:attrName>ppt_x</p:attrName>
                                          <p:attrName>ppt_y</p:attrName>
                                        </p:attrNameLst>
                                      </p:cBhvr>
                                      <p:rCtr x="0" y="1991"/>
                                    </p:animMotion>
                                  </p:childTnLst>
                                </p:cTn>
                              </p:par>
                              <p:par>
                                <p:cTn id="17" presetID="10" presetClass="entr" presetSubtype="0"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64" presetClass="path" presetSubtype="0" accel="30000" decel="30000" fill="hold" grpId="1" nodeType="withEffect">
                                  <p:stCondLst>
                                    <p:cond delay="750"/>
                                  </p:stCondLst>
                                  <p:childTnLst>
                                    <p:animMotion origin="layout" path="M -4.58333E-6 0.03843 L -4.58333E-6 -3.7037E-6 " pathEditMode="relative" rAng="0" ptsTypes="AA">
                                      <p:cBhvr>
                                        <p:cTn id="21" dur="750" fill="hold"/>
                                        <p:tgtEl>
                                          <p:spTgt spid="15"/>
                                        </p:tgtEl>
                                        <p:attrNameLst>
                                          <p:attrName>ppt_x</p:attrName>
                                          <p:attrName>ppt_y</p:attrName>
                                        </p:attrNameLst>
                                      </p:cBhvr>
                                      <p:rCtr x="0" y="-1921"/>
                                    </p:animMotion>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5" grpId="0"/>
      <p:bldP spid="15" grpId="1"/>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E4510C1-C092-4D86-8F71-BD452D563422}"/>
              </a:ext>
            </a:extLst>
          </p:cNvPr>
          <p:cNvSpPr/>
          <p:nvPr/>
        </p:nvSpPr>
        <p:spPr>
          <a:xfrm>
            <a:off x="22507" y="4842138"/>
            <a:ext cx="12191999" cy="1384995"/>
          </a:xfrm>
          <a:prstGeom prst="rect">
            <a:avLst/>
          </a:prstGeom>
        </p:spPr>
        <p:txBody>
          <a:bodyPr wrap="square">
            <a:spAutoFit/>
          </a:bodyPr>
          <a:lstStyle/>
          <a:p>
            <a:r>
              <a:rPr lang="en-US" altLang="zh-CN" sz="2800" b="1" kern="100" dirty="0">
                <a:solidFill>
                  <a:srgbClr val="25609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800" b="1" kern="100" dirty="0">
                <a:solidFill>
                  <a:srgbClr val="256090"/>
                </a:solidFill>
                <a:latin typeface="微软雅黑" panose="020B0503020204020204" pitchFamily="34" charset="-122"/>
                <a:ea typeface="微软雅黑" panose="020B0503020204020204" pitchFamily="34" charset="-122"/>
                <a:cs typeface="Times New Roman" panose="02020603050405020304" pitchFamily="18" charset="0"/>
              </a:rPr>
              <a:t>为加快开发区产业发展，吸引更多优质企业入驻，我区在土地购置、厂房配套、贷款贴息、净化车间装修、物流补贴、稳岗补贴、科技成果转化等方面出台了一系列优惠政策</a:t>
            </a:r>
            <a:endParaRPr lang="zh-CN" altLang="en-US" sz="2800" b="1" dirty="0">
              <a:solidFill>
                <a:srgbClr val="256090"/>
              </a:solidFill>
              <a:latin typeface="微软雅黑" panose="020B0503020204020204" pitchFamily="34" charset="-122"/>
              <a:ea typeface="微软雅黑" panose="020B0503020204020204" pitchFamily="34" charset="-122"/>
            </a:endParaRPr>
          </a:p>
        </p:txBody>
      </p:sp>
      <p:sp>
        <p:nvSpPr>
          <p:cNvPr id="3" name="任意多边形 22">
            <a:extLst>
              <a:ext uri="{FF2B5EF4-FFF2-40B4-BE49-F238E27FC236}">
                <a16:creationId xmlns:a16="http://schemas.microsoft.com/office/drawing/2014/main" id="{B1EAC78E-C3E3-4F39-A3FF-C9986D38F1D3}"/>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 name="任意多边形 28">
            <a:extLst>
              <a:ext uri="{FF2B5EF4-FFF2-40B4-BE49-F238E27FC236}">
                <a16:creationId xmlns:a16="http://schemas.microsoft.com/office/drawing/2014/main" id="{98148DEA-43CE-4C2A-8512-AAB823C2170C}"/>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 name="任意多边形 31">
            <a:extLst>
              <a:ext uri="{FF2B5EF4-FFF2-40B4-BE49-F238E27FC236}">
                <a16:creationId xmlns:a16="http://schemas.microsoft.com/office/drawing/2014/main" id="{6E5B2011-E8DF-4963-BDD2-CD852B498C67}"/>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 name="矩形 5">
            <a:extLst>
              <a:ext uri="{FF2B5EF4-FFF2-40B4-BE49-F238E27FC236}">
                <a16:creationId xmlns:a16="http://schemas.microsoft.com/office/drawing/2014/main" id="{F6DD1EE8-545C-493E-8CF1-31D011DB56A5}"/>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7" name="矩形 6">
            <a:extLst>
              <a:ext uri="{FF2B5EF4-FFF2-40B4-BE49-F238E27FC236}">
                <a16:creationId xmlns:a16="http://schemas.microsoft.com/office/drawing/2014/main" id="{905DC40C-0E5F-487F-A8F5-2A0FFD618583}"/>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8" name="组合 7">
            <a:extLst>
              <a:ext uri="{FF2B5EF4-FFF2-40B4-BE49-F238E27FC236}">
                <a16:creationId xmlns:a16="http://schemas.microsoft.com/office/drawing/2014/main" id="{316E6B25-6577-4878-98C0-8738A6A366D3}"/>
              </a:ext>
            </a:extLst>
          </p:cNvPr>
          <p:cNvGrpSpPr/>
          <p:nvPr/>
        </p:nvGrpSpPr>
        <p:grpSpPr>
          <a:xfrm>
            <a:off x="653161" y="91452"/>
            <a:ext cx="4007291" cy="562570"/>
            <a:chOff x="-148730" y="328712"/>
            <a:chExt cx="4007291" cy="562570"/>
          </a:xfrm>
        </p:grpSpPr>
        <p:sp>
          <p:nvSpPr>
            <p:cNvPr id="9" name="TextBox 62">
              <a:extLst>
                <a:ext uri="{FF2B5EF4-FFF2-40B4-BE49-F238E27FC236}">
                  <a16:creationId xmlns:a16="http://schemas.microsoft.com/office/drawing/2014/main" id="{1A10A2A6-B29F-48CD-94A2-057828CA555B}"/>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矩形 9">
              <a:extLst>
                <a:ext uri="{FF2B5EF4-FFF2-40B4-BE49-F238E27FC236}">
                  <a16:creationId xmlns:a16="http://schemas.microsoft.com/office/drawing/2014/main" id="{04082481-F66F-457F-8EC4-DC80F2A4DEC9}"/>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六边形 10">
            <a:extLst>
              <a:ext uri="{FF2B5EF4-FFF2-40B4-BE49-F238E27FC236}">
                <a16:creationId xmlns:a16="http://schemas.microsoft.com/office/drawing/2014/main" id="{0BC0D529-CEFB-42EF-8E87-70774B5AE6D0}"/>
              </a:ext>
            </a:extLst>
          </p:cNvPr>
          <p:cNvSpPr/>
          <p:nvPr/>
        </p:nvSpPr>
        <p:spPr>
          <a:xfrm rot="16200000">
            <a:off x="5462142" y="2420328"/>
            <a:ext cx="1142824" cy="1075598"/>
          </a:xfrm>
          <a:prstGeom prst="hexagon">
            <a:avLst/>
          </a:prstGeom>
          <a:solidFill>
            <a:srgbClr val="00B0F0"/>
          </a:solidFill>
          <a:ln w="15875" cap="rnd">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2" name="图片 11">
            <a:extLst>
              <a:ext uri="{FF2B5EF4-FFF2-40B4-BE49-F238E27FC236}">
                <a16:creationId xmlns:a16="http://schemas.microsoft.com/office/drawing/2014/main" id="{45861179-9F26-42E0-82E2-BF4259CA830E}"/>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5813901" y="2720421"/>
            <a:ext cx="452586" cy="452586"/>
          </a:xfrm>
          <a:prstGeom prst="rect">
            <a:avLst/>
          </a:prstGeom>
        </p:spPr>
      </p:pic>
      <p:sp>
        <p:nvSpPr>
          <p:cNvPr id="13" name="六边形 12">
            <a:extLst>
              <a:ext uri="{FF2B5EF4-FFF2-40B4-BE49-F238E27FC236}">
                <a16:creationId xmlns:a16="http://schemas.microsoft.com/office/drawing/2014/main" id="{E01FCCCD-62FC-4CCD-AEAB-61D856ACBAF2}"/>
              </a:ext>
            </a:extLst>
          </p:cNvPr>
          <p:cNvSpPr/>
          <p:nvPr/>
        </p:nvSpPr>
        <p:spPr>
          <a:xfrm rot="16200000">
            <a:off x="4885416" y="1468744"/>
            <a:ext cx="1142824" cy="1075598"/>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4" name="图片 13">
            <a:extLst>
              <a:ext uri="{FF2B5EF4-FFF2-40B4-BE49-F238E27FC236}">
                <a16:creationId xmlns:a16="http://schemas.microsoft.com/office/drawing/2014/main" id="{7671BCF8-A37B-4E97-805B-94DCCFBEEE93}"/>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237175" y="1768837"/>
            <a:ext cx="452586" cy="452586"/>
          </a:xfrm>
          <a:prstGeom prst="rect">
            <a:avLst/>
          </a:prstGeom>
        </p:spPr>
      </p:pic>
      <p:sp>
        <p:nvSpPr>
          <p:cNvPr id="15" name="六边形 14">
            <a:extLst>
              <a:ext uri="{FF2B5EF4-FFF2-40B4-BE49-F238E27FC236}">
                <a16:creationId xmlns:a16="http://schemas.microsoft.com/office/drawing/2014/main" id="{2CE9E5FA-23D8-4218-8917-5FEC3060E06D}"/>
              </a:ext>
            </a:extLst>
          </p:cNvPr>
          <p:cNvSpPr/>
          <p:nvPr/>
        </p:nvSpPr>
        <p:spPr>
          <a:xfrm rot="16200000">
            <a:off x="4304831" y="2420327"/>
            <a:ext cx="1142824" cy="1075598"/>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6" name="图片 15">
            <a:extLst>
              <a:ext uri="{FF2B5EF4-FFF2-40B4-BE49-F238E27FC236}">
                <a16:creationId xmlns:a16="http://schemas.microsoft.com/office/drawing/2014/main" id="{5650DC24-E9C6-497D-AE02-825A6F8DB99B}"/>
              </a:ext>
            </a:extLst>
          </p:cNvPr>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4656590" y="2720420"/>
            <a:ext cx="452586" cy="452586"/>
          </a:xfrm>
          <a:prstGeom prst="rect">
            <a:avLst/>
          </a:prstGeom>
        </p:spPr>
      </p:pic>
      <p:sp>
        <p:nvSpPr>
          <p:cNvPr id="17" name="六边形 16">
            <a:extLst>
              <a:ext uri="{FF2B5EF4-FFF2-40B4-BE49-F238E27FC236}">
                <a16:creationId xmlns:a16="http://schemas.microsoft.com/office/drawing/2014/main" id="{2E501848-A277-43D3-AD66-48D7425C910B}"/>
              </a:ext>
            </a:extLst>
          </p:cNvPr>
          <p:cNvSpPr/>
          <p:nvPr/>
        </p:nvSpPr>
        <p:spPr>
          <a:xfrm rot="16200000">
            <a:off x="4885416" y="3403656"/>
            <a:ext cx="1142824" cy="1075598"/>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8" name="图片 17">
            <a:extLst>
              <a:ext uri="{FF2B5EF4-FFF2-40B4-BE49-F238E27FC236}">
                <a16:creationId xmlns:a16="http://schemas.microsoft.com/office/drawing/2014/main" id="{D84460EE-E77D-4526-940D-2C0DCA2788B2}"/>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237175" y="3703749"/>
            <a:ext cx="452586" cy="452586"/>
          </a:xfrm>
          <a:prstGeom prst="rect">
            <a:avLst/>
          </a:prstGeom>
        </p:spPr>
      </p:pic>
      <p:sp>
        <p:nvSpPr>
          <p:cNvPr id="19" name="六边形 18">
            <a:extLst>
              <a:ext uri="{FF2B5EF4-FFF2-40B4-BE49-F238E27FC236}">
                <a16:creationId xmlns:a16="http://schemas.microsoft.com/office/drawing/2014/main" id="{28A1E7CB-73E1-48E3-AB7D-239557BCE53F}"/>
              </a:ext>
            </a:extLst>
          </p:cNvPr>
          <p:cNvSpPr/>
          <p:nvPr/>
        </p:nvSpPr>
        <p:spPr>
          <a:xfrm rot="16200000">
            <a:off x="6084894" y="3354465"/>
            <a:ext cx="1142824" cy="1075598"/>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20" name="图片 19">
            <a:extLst>
              <a:ext uri="{FF2B5EF4-FFF2-40B4-BE49-F238E27FC236}">
                <a16:creationId xmlns:a16="http://schemas.microsoft.com/office/drawing/2014/main" id="{637C708C-2C5A-4648-80BA-7B9EEDBE044A}"/>
              </a:ext>
            </a:extLst>
          </p:cNvPr>
          <p:cNvPicPr>
            <a:picLocks noChangeAspect="1"/>
          </p:cNvPicPr>
          <p:nvPr/>
        </p:nvPicPr>
        <p:blipFill>
          <a:blip r:embed="rId7" cstate="print">
            <a:biLevel thresh="75000"/>
            <a:extLst>
              <a:ext uri="{28A0092B-C50C-407E-A947-70E740481C1C}">
                <a14:useLocalDpi xmlns:a14="http://schemas.microsoft.com/office/drawing/2010/main" val="0"/>
              </a:ext>
            </a:extLst>
          </a:blip>
          <a:stretch>
            <a:fillRect/>
          </a:stretch>
        </p:blipFill>
        <p:spPr>
          <a:xfrm>
            <a:off x="6436653" y="3650122"/>
            <a:ext cx="452586" cy="484284"/>
          </a:xfrm>
          <a:prstGeom prst="rect">
            <a:avLst/>
          </a:prstGeom>
        </p:spPr>
      </p:pic>
      <p:sp>
        <p:nvSpPr>
          <p:cNvPr id="21" name="六边形 20">
            <a:extLst>
              <a:ext uri="{FF2B5EF4-FFF2-40B4-BE49-F238E27FC236}">
                <a16:creationId xmlns:a16="http://schemas.microsoft.com/office/drawing/2014/main" id="{9FE16B31-94D9-4EC2-B496-496D2D859B04}"/>
              </a:ext>
            </a:extLst>
          </p:cNvPr>
          <p:cNvSpPr/>
          <p:nvPr/>
        </p:nvSpPr>
        <p:spPr>
          <a:xfrm rot="16200000">
            <a:off x="6616053" y="2395025"/>
            <a:ext cx="1142824" cy="1075598"/>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22" name="图片 21">
            <a:extLst>
              <a:ext uri="{FF2B5EF4-FFF2-40B4-BE49-F238E27FC236}">
                <a16:creationId xmlns:a16="http://schemas.microsoft.com/office/drawing/2014/main" id="{AF08FD49-58C0-4A95-B12E-850196F48722}"/>
              </a:ext>
            </a:extLst>
          </p:cNvPr>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6961247" y="2818934"/>
            <a:ext cx="473540" cy="263077"/>
          </a:xfrm>
          <a:prstGeom prst="rect">
            <a:avLst/>
          </a:prstGeom>
        </p:spPr>
      </p:pic>
      <p:sp>
        <p:nvSpPr>
          <p:cNvPr id="23" name="六边形 22">
            <a:extLst>
              <a:ext uri="{FF2B5EF4-FFF2-40B4-BE49-F238E27FC236}">
                <a16:creationId xmlns:a16="http://schemas.microsoft.com/office/drawing/2014/main" id="{FE033AA3-1E99-4332-9453-01A910719272}"/>
              </a:ext>
            </a:extLst>
          </p:cNvPr>
          <p:cNvSpPr/>
          <p:nvPr/>
        </p:nvSpPr>
        <p:spPr>
          <a:xfrm rot="16200000">
            <a:off x="6064937" y="1438434"/>
            <a:ext cx="1142824" cy="1075598"/>
          </a:xfrm>
          <a:prstGeom prst="hexagon">
            <a:avLst/>
          </a:prstGeom>
          <a:solidFill>
            <a:srgbClr val="0070C0"/>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24" name="图片 23">
            <a:extLst>
              <a:ext uri="{FF2B5EF4-FFF2-40B4-BE49-F238E27FC236}">
                <a16:creationId xmlns:a16="http://schemas.microsoft.com/office/drawing/2014/main" id="{A7EC1D36-AEB7-4110-96CD-C309AEE50AB3}"/>
              </a:ext>
            </a:extLst>
          </p:cNvPr>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6320640" y="1647206"/>
            <a:ext cx="658051" cy="658051"/>
          </a:xfrm>
          <a:prstGeom prst="rect">
            <a:avLst/>
          </a:prstGeom>
        </p:spPr>
      </p:pic>
      <p:sp>
        <p:nvSpPr>
          <p:cNvPr id="26" name="矩形 25">
            <a:extLst>
              <a:ext uri="{FF2B5EF4-FFF2-40B4-BE49-F238E27FC236}">
                <a16:creationId xmlns:a16="http://schemas.microsoft.com/office/drawing/2014/main" id="{5AB92460-B6CF-41D1-B4EE-A3DE4893CD16}"/>
              </a:ext>
            </a:extLst>
          </p:cNvPr>
          <p:cNvSpPr/>
          <p:nvPr/>
        </p:nvSpPr>
        <p:spPr>
          <a:xfrm>
            <a:off x="7277526" y="1789108"/>
            <a:ext cx="2601077" cy="331601"/>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zh-CN" sz="1600" b="1" dirty="0">
                <a:solidFill>
                  <a:schemeClr val="tx1">
                    <a:lumMod val="95000"/>
                    <a:lumOff val="5000"/>
                  </a:schemeClr>
                </a:solidFill>
                <a:latin typeface="微软雅黑" pitchFamily="34" charset="-122"/>
                <a:ea typeface="微软雅黑" pitchFamily="34" charset="-122"/>
              </a:rPr>
              <a:t>厂房租赁实行</a:t>
            </a:r>
            <a:r>
              <a:rPr lang="en-US" altLang="zh-CN" sz="1600" b="1" dirty="0">
                <a:solidFill>
                  <a:schemeClr val="tx1">
                    <a:lumMod val="95000"/>
                    <a:lumOff val="5000"/>
                  </a:schemeClr>
                </a:solidFill>
                <a:latin typeface="微软雅黑" pitchFamily="34" charset="-122"/>
                <a:ea typeface="微软雅黑" pitchFamily="34" charset="-122"/>
              </a:rPr>
              <a:t>3</a:t>
            </a:r>
            <a:r>
              <a:rPr lang="zh-CN" altLang="zh-CN" sz="1600" b="1" dirty="0">
                <a:solidFill>
                  <a:schemeClr val="tx1">
                    <a:lumMod val="95000"/>
                    <a:lumOff val="5000"/>
                  </a:schemeClr>
                </a:solidFill>
                <a:latin typeface="微软雅黑" pitchFamily="34" charset="-122"/>
                <a:ea typeface="微软雅黑" pitchFamily="34" charset="-122"/>
              </a:rPr>
              <a:t>免</a:t>
            </a:r>
            <a:r>
              <a:rPr lang="en-US" altLang="zh-CN" sz="1600" b="1" dirty="0">
                <a:solidFill>
                  <a:schemeClr val="tx1">
                    <a:lumMod val="95000"/>
                    <a:lumOff val="5000"/>
                  </a:schemeClr>
                </a:solidFill>
                <a:latin typeface="微软雅黑" pitchFamily="34" charset="-122"/>
                <a:ea typeface="微软雅黑" pitchFamily="34" charset="-122"/>
              </a:rPr>
              <a:t>2</a:t>
            </a:r>
            <a:r>
              <a:rPr lang="zh-CN" altLang="zh-CN" sz="1600" b="1" dirty="0">
                <a:solidFill>
                  <a:schemeClr val="tx1">
                    <a:lumMod val="95000"/>
                    <a:lumOff val="5000"/>
                  </a:schemeClr>
                </a:solidFill>
                <a:latin typeface="微软雅黑" pitchFamily="34" charset="-122"/>
                <a:ea typeface="微软雅黑" pitchFamily="34" charset="-122"/>
              </a:rPr>
              <a:t>减半</a:t>
            </a:r>
            <a:endParaRPr lang="en-US" altLang="zh-CN" sz="1600" b="1" dirty="0">
              <a:solidFill>
                <a:schemeClr val="tx1">
                  <a:lumMod val="95000"/>
                  <a:lumOff val="5000"/>
                </a:schemeClr>
              </a:solidFill>
              <a:latin typeface="微软雅黑" pitchFamily="34" charset="-122"/>
              <a:ea typeface="微软雅黑" pitchFamily="34" charset="-122"/>
            </a:endParaRPr>
          </a:p>
        </p:txBody>
      </p:sp>
      <p:sp>
        <p:nvSpPr>
          <p:cNvPr id="27" name="矩形 26">
            <a:extLst>
              <a:ext uri="{FF2B5EF4-FFF2-40B4-BE49-F238E27FC236}">
                <a16:creationId xmlns:a16="http://schemas.microsoft.com/office/drawing/2014/main" id="{0287C611-F79E-4EBB-B8F3-10D050517423}"/>
              </a:ext>
            </a:extLst>
          </p:cNvPr>
          <p:cNvSpPr/>
          <p:nvPr/>
        </p:nvSpPr>
        <p:spPr>
          <a:xfrm>
            <a:off x="7798981" y="2689172"/>
            <a:ext cx="2338167" cy="533451"/>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zh-CN" sz="1600" b="1" dirty="0">
                <a:solidFill>
                  <a:schemeClr val="tx1">
                    <a:lumMod val="95000"/>
                    <a:lumOff val="5000"/>
                  </a:schemeClr>
                </a:solidFill>
                <a:latin typeface="微软雅黑" pitchFamily="34" charset="-122"/>
                <a:ea typeface="微软雅黑" pitchFamily="34" charset="-122"/>
              </a:rPr>
              <a:t>设立博士后科研工作站奖励</a:t>
            </a:r>
            <a:r>
              <a:rPr lang="en-US" altLang="zh-CN" sz="1600" b="1" dirty="0">
                <a:solidFill>
                  <a:schemeClr val="tx1">
                    <a:lumMod val="95000"/>
                    <a:lumOff val="5000"/>
                  </a:schemeClr>
                </a:solidFill>
                <a:latin typeface="微软雅黑" pitchFamily="34" charset="-122"/>
                <a:ea typeface="微软雅黑" pitchFamily="34" charset="-122"/>
              </a:rPr>
              <a:t>50</a:t>
            </a:r>
            <a:r>
              <a:rPr lang="zh-CN" altLang="zh-CN" sz="1600" b="1" dirty="0">
                <a:solidFill>
                  <a:schemeClr val="tx1">
                    <a:lumMod val="95000"/>
                    <a:lumOff val="5000"/>
                  </a:schemeClr>
                </a:solidFill>
                <a:latin typeface="微软雅黑" pitchFamily="34" charset="-122"/>
                <a:ea typeface="微软雅黑" pitchFamily="34" charset="-122"/>
              </a:rPr>
              <a:t>万元</a:t>
            </a:r>
            <a:endParaRPr lang="en-US" altLang="zh-CN" sz="1600" b="1" dirty="0">
              <a:solidFill>
                <a:schemeClr val="tx1">
                  <a:lumMod val="95000"/>
                  <a:lumOff val="5000"/>
                </a:schemeClr>
              </a:solidFill>
              <a:latin typeface="微软雅黑" pitchFamily="34" charset="-122"/>
              <a:ea typeface="微软雅黑" pitchFamily="34" charset="-122"/>
            </a:endParaRPr>
          </a:p>
        </p:txBody>
      </p:sp>
      <p:sp>
        <p:nvSpPr>
          <p:cNvPr id="29" name="矩形 28">
            <a:extLst>
              <a:ext uri="{FF2B5EF4-FFF2-40B4-BE49-F238E27FC236}">
                <a16:creationId xmlns:a16="http://schemas.microsoft.com/office/drawing/2014/main" id="{7D87324D-AB33-45F1-BD96-CCC6E594274D}"/>
              </a:ext>
            </a:extLst>
          </p:cNvPr>
          <p:cNvSpPr/>
          <p:nvPr/>
        </p:nvSpPr>
        <p:spPr>
          <a:xfrm>
            <a:off x="7408982" y="3627967"/>
            <a:ext cx="2338167" cy="533451"/>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zh-CN" sz="1600" b="1" dirty="0">
                <a:solidFill>
                  <a:schemeClr val="tx1">
                    <a:lumMod val="95000"/>
                    <a:lumOff val="5000"/>
                  </a:schemeClr>
                </a:solidFill>
                <a:latin typeface="微软雅黑" pitchFamily="34" charset="-122"/>
                <a:ea typeface="微软雅黑" pitchFamily="34" charset="-122"/>
              </a:rPr>
              <a:t>设立博士后研发基地奖励</a:t>
            </a:r>
            <a:r>
              <a:rPr lang="en-US" altLang="zh-CN" sz="1600" b="1" dirty="0">
                <a:solidFill>
                  <a:schemeClr val="tx1">
                    <a:lumMod val="95000"/>
                    <a:lumOff val="5000"/>
                  </a:schemeClr>
                </a:solidFill>
                <a:latin typeface="微软雅黑" pitchFamily="34" charset="-122"/>
                <a:ea typeface="微软雅黑" pitchFamily="34" charset="-122"/>
              </a:rPr>
              <a:t>10</a:t>
            </a:r>
            <a:r>
              <a:rPr lang="zh-CN" altLang="zh-CN" sz="1600" b="1" dirty="0">
                <a:solidFill>
                  <a:schemeClr val="tx1">
                    <a:lumMod val="95000"/>
                    <a:lumOff val="5000"/>
                  </a:schemeClr>
                </a:solidFill>
                <a:latin typeface="微软雅黑" pitchFamily="34" charset="-122"/>
                <a:ea typeface="微软雅黑" pitchFamily="34" charset="-122"/>
              </a:rPr>
              <a:t>万元</a:t>
            </a:r>
            <a:endParaRPr lang="en-US" altLang="zh-CN" sz="1600" b="1" dirty="0">
              <a:solidFill>
                <a:schemeClr val="tx1">
                  <a:lumMod val="95000"/>
                  <a:lumOff val="5000"/>
                </a:schemeClr>
              </a:solidFill>
              <a:latin typeface="微软雅黑" pitchFamily="34" charset="-122"/>
              <a:ea typeface="微软雅黑" pitchFamily="34" charset="-122"/>
            </a:endParaRPr>
          </a:p>
        </p:txBody>
      </p:sp>
      <p:sp>
        <p:nvSpPr>
          <p:cNvPr id="31" name="矩形 30">
            <a:extLst>
              <a:ext uri="{FF2B5EF4-FFF2-40B4-BE49-F238E27FC236}">
                <a16:creationId xmlns:a16="http://schemas.microsoft.com/office/drawing/2014/main" id="{67075C9A-D638-4D62-8159-0C891BA3DB82}"/>
              </a:ext>
            </a:extLst>
          </p:cNvPr>
          <p:cNvSpPr/>
          <p:nvPr/>
        </p:nvSpPr>
        <p:spPr>
          <a:xfrm>
            <a:off x="2341486" y="3704202"/>
            <a:ext cx="2515603" cy="533451"/>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zh-CN" sz="1600" b="1" dirty="0">
                <a:solidFill>
                  <a:schemeClr val="tx1">
                    <a:lumMod val="95000"/>
                    <a:lumOff val="5000"/>
                  </a:schemeClr>
                </a:solidFill>
                <a:latin typeface="微软雅黑" pitchFamily="34" charset="-122"/>
                <a:ea typeface="微软雅黑" pitchFamily="34" charset="-122"/>
              </a:rPr>
              <a:t>在境内主板、中小板、创业板上市的奖励</a:t>
            </a:r>
            <a:r>
              <a:rPr lang="en-US" altLang="zh-CN" sz="1600" b="1" dirty="0">
                <a:solidFill>
                  <a:schemeClr val="tx1">
                    <a:lumMod val="95000"/>
                    <a:lumOff val="5000"/>
                  </a:schemeClr>
                </a:solidFill>
                <a:latin typeface="微软雅黑" pitchFamily="34" charset="-122"/>
                <a:ea typeface="微软雅黑" pitchFamily="34" charset="-122"/>
              </a:rPr>
              <a:t>200</a:t>
            </a:r>
            <a:r>
              <a:rPr lang="zh-CN" altLang="zh-CN" sz="1600" b="1" dirty="0">
                <a:solidFill>
                  <a:schemeClr val="tx1">
                    <a:lumMod val="95000"/>
                    <a:lumOff val="5000"/>
                  </a:schemeClr>
                </a:solidFill>
                <a:latin typeface="微软雅黑" pitchFamily="34" charset="-122"/>
                <a:ea typeface="微软雅黑" pitchFamily="34" charset="-122"/>
              </a:rPr>
              <a:t>万元</a:t>
            </a:r>
            <a:endParaRPr lang="en-US" altLang="zh-CN" sz="1600" b="1" dirty="0">
              <a:solidFill>
                <a:schemeClr val="tx1">
                  <a:lumMod val="95000"/>
                  <a:lumOff val="5000"/>
                </a:schemeClr>
              </a:solidFill>
              <a:latin typeface="微软雅黑" pitchFamily="34" charset="-122"/>
              <a:ea typeface="微软雅黑" pitchFamily="34" charset="-122"/>
            </a:endParaRPr>
          </a:p>
        </p:txBody>
      </p:sp>
      <p:sp>
        <p:nvSpPr>
          <p:cNvPr id="33" name="矩形 32">
            <a:extLst>
              <a:ext uri="{FF2B5EF4-FFF2-40B4-BE49-F238E27FC236}">
                <a16:creationId xmlns:a16="http://schemas.microsoft.com/office/drawing/2014/main" id="{2C9476BD-8965-48A4-A334-19A5B686CF86}"/>
              </a:ext>
            </a:extLst>
          </p:cNvPr>
          <p:cNvSpPr/>
          <p:nvPr/>
        </p:nvSpPr>
        <p:spPr>
          <a:xfrm>
            <a:off x="2174240" y="2720420"/>
            <a:ext cx="2143950" cy="533451"/>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zh-CN" sz="1600" b="1" dirty="0">
                <a:solidFill>
                  <a:schemeClr val="tx1">
                    <a:lumMod val="95000"/>
                    <a:lumOff val="5000"/>
                  </a:schemeClr>
                </a:solidFill>
                <a:latin typeface="微软雅黑" pitchFamily="34" charset="-122"/>
                <a:ea typeface="微软雅黑" pitchFamily="34" charset="-122"/>
              </a:rPr>
              <a:t>在“新三板”挂牌的奖励</a:t>
            </a:r>
            <a:r>
              <a:rPr lang="en-US" altLang="zh-CN" sz="1600" b="1" dirty="0">
                <a:solidFill>
                  <a:schemeClr val="tx1">
                    <a:lumMod val="95000"/>
                    <a:lumOff val="5000"/>
                  </a:schemeClr>
                </a:solidFill>
                <a:latin typeface="微软雅黑" pitchFamily="34" charset="-122"/>
                <a:ea typeface="微软雅黑" pitchFamily="34" charset="-122"/>
              </a:rPr>
              <a:t>100</a:t>
            </a:r>
            <a:r>
              <a:rPr lang="zh-CN" altLang="zh-CN" sz="1600" b="1" dirty="0">
                <a:solidFill>
                  <a:schemeClr val="tx1">
                    <a:lumMod val="95000"/>
                    <a:lumOff val="5000"/>
                  </a:schemeClr>
                </a:solidFill>
                <a:latin typeface="微软雅黑" pitchFamily="34" charset="-122"/>
                <a:ea typeface="微软雅黑" pitchFamily="34" charset="-122"/>
              </a:rPr>
              <a:t>万元</a:t>
            </a:r>
            <a:endParaRPr lang="en-US" altLang="zh-CN" sz="1600" b="1" dirty="0">
              <a:solidFill>
                <a:schemeClr val="tx1">
                  <a:lumMod val="95000"/>
                  <a:lumOff val="5000"/>
                </a:schemeClr>
              </a:solidFill>
              <a:latin typeface="微软雅黑" pitchFamily="34" charset="-122"/>
              <a:ea typeface="微软雅黑" pitchFamily="34" charset="-122"/>
            </a:endParaRPr>
          </a:p>
        </p:txBody>
      </p:sp>
      <p:sp>
        <p:nvSpPr>
          <p:cNvPr id="35" name="矩形 34">
            <a:extLst>
              <a:ext uri="{FF2B5EF4-FFF2-40B4-BE49-F238E27FC236}">
                <a16:creationId xmlns:a16="http://schemas.microsoft.com/office/drawing/2014/main" id="{A9476F18-C5A2-431D-9A14-4DC8738708DC}"/>
              </a:ext>
            </a:extLst>
          </p:cNvPr>
          <p:cNvSpPr/>
          <p:nvPr/>
        </p:nvSpPr>
        <p:spPr>
          <a:xfrm>
            <a:off x="3675282" y="1848046"/>
            <a:ext cx="1075599"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zh-CN" sz="1600" b="1" dirty="0">
                <a:solidFill>
                  <a:schemeClr val="tx1">
                    <a:lumMod val="95000"/>
                    <a:lumOff val="5000"/>
                  </a:schemeClr>
                </a:solidFill>
                <a:latin typeface="微软雅黑" pitchFamily="34" charset="-122"/>
                <a:ea typeface="微软雅黑" pitchFamily="34" charset="-122"/>
              </a:rPr>
              <a:t>一事一议</a:t>
            </a:r>
            <a:endParaRPr lang="en-US" altLang="zh-CN" sz="1600" b="1" dirty="0">
              <a:solidFill>
                <a:schemeClr val="tx1">
                  <a:lumMod val="95000"/>
                  <a:lumOff val="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55266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4"/>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4"/>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3"/>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3"/>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5"/>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5"/>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250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par>
                          <p:cTn id="63" fill="hold">
                            <p:stCondLst>
                              <p:cond delay="3000"/>
                            </p:stCondLst>
                            <p:childTnLst>
                              <p:par>
                                <p:cTn id="64" presetID="10" presetClass="entr" presetSubtype="0"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par>
                          <p:cTn id="77" fill="hold">
                            <p:stCondLst>
                              <p:cond delay="4000"/>
                            </p:stCondLst>
                            <p:childTnLst>
                              <p:par>
                                <p:cTn id="78" presetID="10" presetClass="entr" presetSubtype="0"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par>
                          <p:cTn id="84" fill="hold">
                            <p:stCondLst>
                              <p:cond delay="4500"/>
                            </p:stCondLst>
                            <p:childTnLst>
                              <p:par>
                                <p:cTn id="85" presetID="10" presetClass="entr" presetSubtype="0"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par>
                                <p:cTn id="88" presetID="10"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par>
                          <p:cTn id="91" fill="hold">
                            <p:stCondLst>
                              <p:cond delay="5000"/>
                            </p:stCondLst>
                            <p:childTnLst>
                              <p:par>
                                <p:cTn id="92" presetID="10" presetClass="entr" presetSubtype="0" fill="hold" grpId="0"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350"/>
                                        <p:tgtEl>
                                          <p:spTgt spid="26"/>
                                        </p:tgtEl>
                                      </p:cBhvr>
                                    </p:animEffect>
                                  </p:childTnLst>
                                </p:cTn>
                              </p:par>
                              <p:par>
                                <p:cTn id="95" presetID="26" presetClass="emph" presetSubtype="0" fill="hold" grpId="1" nodeType="withEffect">
                                  <p:stCondLst>
                                    <p:cond delay="0"/>
                                  </p:stCondLst>
                                  <p:childTnLst>
                                    <p:animEffect transition="out" filter="fade">
                                      <p:cBhvr>
                                        <p:cTn id="96" dur="400" tmFilter="0, 0; .2, .5; .8, .5; 1, 0"/>
                                        <p:tgtEl>
                                          <p:spTgt spid="26"/>
                                        </p:tgtEl>
                                      </p:cBhvr>
                                    </p:animEffect>
                                    <p:animScale>
                                      <p:cBhvr>
                                        <p:cTn id="97" dur="200" autoRev="1" fill="hold"/>
                                        <p:tgtEl>
                                          <p:spTgt spid="26"/>
                                        </p:tgtEl>
                                      </p:cBhvr>
                                      <p:by x="105000" y="105000"/>
                                    </p:animScale>
                                  </p:childTnLst>
                                </p:cTn>
                              </p:par>
                            </p:childTnLst>
                          </p:cTn>
                        </p:par>
                        <p:par>
                          <p:cTn id="98" fill="hold">
                            <p:stCondLst>
                              <p:cond delay="5400"/>
                            </p:stCondLst>
                            <p:childTnLst>
                              <p:par>
                                <p:cTn id="99" presetID="10" presetClass="entr" presetSubtype="0" fill="hold" grpId="0"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350"/>
                                        <p:tgtEl>
                                          <p:spTgt spid="27"/>
                                        </p:tgtEl>
                                      </p:cBhvr>
                                    </p:animEffect>
                                  </p:childTnLst>
                                </p:cTn>
                              </p:par>
                              <p:par>
                                <p:cTn id="102" presetID="26" presetClass="emph" presetSubtype="0" fill="hold" grpId="1" nodeType="withEffect">
                                  <p:stCondLst>
                                    <p:cond delay="0"/>
                                  </p:stCondLst>
                                  <p:childTnLst>
                                    <p:animEffect transition="out" filter="fade">
                                      <p:cBhvr>
                                        <p:cTn id="103" dur="400" tmFilter="0, 0; .2, .5; .8, .5; 1, 0"/>
                                        <p:tgtEl>
                                          <p:spTgt spid="27"/>
                                        </p:tgtEl>
                                      </p:cBhvr>
                                    </p:animEffect>
                                    <p:animScale>
                                      <p:cBhvr>
                                        <p:cTn id="104" dur="200" autoRev="1" fill="hold"/>
                                        <p:tgtEl>
                                          <p:spTgt spid="27"/>
                                        </p:tgtEl>
                                      </p:cBhvr>
                                      <p:by x="105000" y="105000"/>
                                    </p:animScale>
                                  </p:childTnLst>
                                </p:cTn>
                              </p:par>
                            </p:childTnLst>
                          </p:cTn>
                        </p:par>
                        <p:par>
                          <p:cTn id="105" fill="hold">
                            <p:stCondLst>
                              <p:cond delay="5800"/>
                            </p:stCondLst>
                            <p:childTnLst>
                              <p:par>
                                <p:cTn id="106" presetID="10" presetClass="entr" presetSubtype="0" fill="hold" grpId="0" nodeType="after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350"/>
                                        <p:tgtEl>
                                          <p:spTgt spid="29"/>
                                        </p:tgtEl>
                                      </p:cBhvr>
                                    </p:animEffect>
                                  </p:childTnLst>
                                </p:cTn>
                              </p:par>
                              <p:par>
                                <p:cTn id="109" presetID="26" presetClass="emph" presetSubtype="0" fill="hold" grpId="1" nodeType="withEffect">
                                  <p:stCondLst>
                                    <p:cond delay="0"/>
                                  </p:stCondLst>
                                  <p:childTnLst>
                                    <p:animEffect transition="out" filter="fade">
                                      <p:cBhvr>
                                        <p:cTn id="110" dur="400" tmFilter="0, 0; .2, .5; .8, .5; 1, 0"/>
                                        <p:tgtEl>
                                          <p:spTgt spid="29"/>
                                        </p:tgtEl>
                                      </p:cBhvr>
                                    </p:animEffect>
                                    <p:animScale>
                                      <p:cBhvr>
                                        <p:cTn id="111" dur="200" autoRev="1" fill="hold"/>
                                        <p:tgtEl>
                                          <p:spTgt spid="29"/>
                                        </p:tgtEl>
                                      </p:cBhvr>
                                      <p:by x="105000" y="105000"/>
                                    </p:animScale>
                                  </p:childTnLst>
                                </p:cTn>
                              </p:par>
                            </p:childTnLst>
                          </p:cTn>
                        </p:par>
                        <p:par>
                          <p:cTn id="112" fill="hold">
                            <p:stCondLst>
                              <p:cond delay="6200"/>
                            </p:stCondLst>
                            <p:childTnLst>
                              <p:par>
                                <p:cTn id="113" presetID="10" presetClass="entr" presetSubtype="0" fill="hold" grpId="0" nodeType="after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fade">
                                      <p:cBhvr>
                                        <p:cTn id="115" dur="350"/>
                                        <p:tgtEl>
                                          <p:spTgt spid="31"/>
                                        </p:tgtEl>
                                      </p:cBhvr>
                                    </p:animEffect>
                                  </p:childTnLst>
                                </p:cTn>
                              </p:par>
                              <p:par>
                                <p:cTn id="116" presetID="26" presetClass="emph" presetSubtype="0" fill="hold" grpId="1" nodeType="withEffect">
                                  <p:stCondLst>
                                    <p:cond delay="0"/>
                                  </p:stCondLst>
                                  <p:childTnLst>
                                    <p:animEffect transition="out" filter="fade">
                                      <p:cBhvr>
                                        <p:cTn id="117" dur="400" tmFilter="0, 0; .2, .5; .8, .5; 1, 0"/>
                                        <p:tgtEl>
                                          <p:spTgt spid="31"/>
                                        </p:tgtEl>
                                      </p:cBhvr>
                                    </p:animEffect>
                                    <p:animScale>
                                      <p:cBhvr>
                                        <p:cTn id="118" dur="200" autoRev="1" fill="hold"/>
                                        <p:tgtEl>
                                          <p:spTgt spid="31"/>
                                        </p:tgtEl>
                                      </p:cBhvr>
                                      <p:by x="105000" y="105000"/>
                                    </p:animScale>
                                  </p:childTnLst>
                                </p:cTn>
                              </p:par>
                            </p:childTnLst>
                          </p:cTn>
                        </p:par>
                        <p:par>
                          <p:cTn id="119" fill="hold">
                            <p:stCondLst>
                              <p:cond delay="6600"/>
                            </p:stCondLst>
                            <p:childTnLst>
                              <p:par>
                                <p:cTn id="120" presetID="10" presetClass="entr" presetSubtype="0" fill="hold" grpId="0" nodeType="after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fade">
                                      <p:cBhvr>
                                        <p:cTn id="122" dur="350"/>
                                        <p:tgtEl>
                                          <p:spTgt spid="33"/>
                                        </p:tgtEl>
                                      </p:cBhvr>
                                    </p:animEffect>
                                  </p:childTnLst>
                                </p:cTn>
                              </p:par>
                              <p:par>
                                <p:cTn id="123" presetID="26" presetClass="emph" presetSubtype="0" fill="hold" grpId="1" nodeType="withEffect">
                                  <p:stCondLst>
                                    <p:cond delay="0"/>
                                  </p:stCondLst>
                                  <p:childTnLst>
                                    <p:animEffect transition="out" filter="fade">
                                      <p:cBhvr>
                                        <p:cTn id="124" dur="400" tmFilter="0, 0; .2, .5; .8, .5; 1, 0"/>
                                        <p:tgtEl>
                                          <p:spTgt spid="33"/>
                                        </p:tgtEl>
                                      </p:cBhvr>
                                    </p:animEffect>
                                    <p:animScale>
                                      <p:cBhvr>
                                        <p:cTn id="125" dur="200" autoRev="1" fill="hold"/>
                                        <p:tgtEl>
                                          <p:spTgt spid="33"/>
                                        </p:tgtEl>
                                      </p:cBhvr>
                                      <p:by x="105000" y="105000"/>
                                    </p:animScale>
                                  </p:childTnLst>
                                </p:cTn>
                              </p:par>
                            </p:childTnLst>
                          </p:cTn>
                        </p:par>
                        <p:par>
                          <p:cTn id="126" fill="hold">
                            <p:stCondLst>
                              <p:cond delay="7000"/>
                            </p:stCondLst>
                            <p:childTnLst>
                              <p:par>
                                <p:cTn id="127" presetID="10" presetClass="entr" presetSubtype="0" fill="hold" grpId="0" nodeType="after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fade">
                                      <p:cBhvr>
                                        <p:cTn id="129" dur="350"/>
                                        <p:tgtEl>
                                          <p:spTgt spid="35"/>
                                        </p:tgtEl>
                                      </p:cBhvr>
                                    </p:animEffect>
                                  </p:childTnLst>
                                </p:cTn>
                              </p:par>
                              <p:par>
                                <p:cTn id="130" presetID="26" presetClass="emph" presetSubtype="0" fill="hold" grpId="1" nodeType="withEffect">
                                  <p:stCondLst>
                                    <p:cond delay="0"/>
                                  </p:stCondLst>
                                  <p:childTnLst>
                                    <p:animEffect transition="out" filter="fade">
                                      <p:cBhvr>
                                        <p:cTn id="131" dur="400" tmFilter="0, 0; .2, .5; .8, .5; 1, 0"/>
                                        <p:tgtEl>
                                          <p:spTgt spid="35"/>
                                        </p:tgtEl>
                                      </p:cBhvr>
                                    </p:animEffect>
                                    <p:animScale>
                                      <p:cBhvr>
                                        <p:cTn id="132" dur="200" autoRev="1" fill="hold"/>
                                        <p:tgtEl>
                                          <p:spTgt spid="35"/>
                                        </p:tgtEl>
                                      </p:cBhvr>
                                      <p:by x="105000" y="105000"/>
                                    </p:animScale>
                                  </p:childTnLst>
                                </p:cTn>
                              </p:par>
                              <p:par>
                                <p:cTn id="133" presetID="42" presetClass="entr" presetSubtype="0" fill="hold" grpId="0" nodeType="withEffect">
                                  <p:stCondLst>
                                    <p:cond delay="0"/>
                                  </p:stCondLst>
                                  <p:childTnLst>
                                    <p:set>
                                      <p:cBhvr>
                                        <p:cTn id="134" dur="1" fill="hold">
                                          <p:stCondLst>
                                            <p:cond delay="0"/>
                                          </p:stCondLst>
                                        </p:cTn>
                                        <p:tgtEl>
                                          <p:spTgt spid="2"/>
                                        </p:tgtEl>
                                        <p:attrNameLst>
                                          <p:attrName>style.visibility</p:attrName>
                                        </p:attrNameLst>
                                      </p:cBhvr>
                                      <p:to>
                                        <p:strVal val="visible"/>
                                      </p:to>
                                    </p:set>
                                    <p:animEffect transition="in" filter="fade">
                                      <p:cBhvr>
                                        <p:cTn id="135" dur="1000"/>
                                        <p:tgtEl>
                                          <p:spTgt spid="2"/>
                                        </p:tgtEl>
                                      </p:cBhvr>
                                    </p:animEffect>
                                    <p:anim calcmode="lin" valueType="num">
                                      <p:cBhvr>
                                        <p:cTn id="136" dur="1000" fill="hold"/>
                                        <p:tgtEl>
                                          <p:spTgt spid="2"/>
                                        </p:tgtEl>
                                        <p:attrNameLst>
                                          <p:attrName>ppt_x</p:attrName>
                                        </p:attrNameLst>
                                      </p:cBhvr>
                                      <p:tavLst>
                                        <p:tav tm="0">
                                          <p:val>
                                            <p:strVal val="#ppt_x"/>
                                          </p:val>
                                        </p:tav>
                                        <p:tav tm="100000">
                                          <p:val>
                                            <p:strVal val="#ppt_x"/>
                                          </p:val>
                                        </p:tav>
                                      </p:tavLst>
                                    </p:anim>
                                    <p:anim calcmode="lin" valueType="num">
                                      <p:cBhvr>
                                        <p:cTn id="1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7" grpId="0" animBg="1"/>
      <p:bldP spid="11" grpId="0" animBg="1"/>
      <p:bldP spid="13" grpId="0" animBg="1"/>
      <p:bldP spid="15" grpId="0" animBg="1"/>
      <p:bldP spid="17" grpId="0" animBg="1"/>
      <p:bldP spid="19" grpId="0" animBg="1"/>
      <p:bldP spid="21" grpId="0" animBg="1"/>
      <p:bldP spid="23" grpId="0" animBg="1"/>
      <p:bldP spid="26" grpId="0"/>
      <p:bldP spid="26" grpId="1"/>
      <p:bldP spid="27" grpId="0"/>
      <p:bldP spid="27" grpId="1"/>
      <p:bldP spid="29" grpId="0"/>
      <p:bldP spid="29" grpId="1"/>
      <p:bldP spid="31" grpId="0"/>
      <p:bldP spid="31" grpId="1"/>
      <p:bldP spid="33" grpId="0"/>
      <p:bldP spid="33" grpId="1"/>
      <p:bldP spid="35" grpId="0"/>
      <p:bldP spid="3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任意多边形 50"/>
          <p:cNvSpPr/>
          <p:nvPr/>
        </p:nvSpPr>
        <p:spPr>
          <a:xfrm>
            <a:off x="4837944" y="2564357"/>
            <a:ext cx="2543690" cy="2543690"/>
          </a:xfrm>
          <a:custGeom>
            <a:avLst/>
            <a:gdLst>
              <a:gd name="connsiteX0" fmla="*/ 1271845 w 2543690"/>
              <a:gd name="connsiteY0" fmla="*/ 0 h 2543690"/>
              <a:gd name="connsiteX1" fmla="*/ 2543690 w 2543690"/>
              <a:gd name="connsiteY1" fmla="*/ 1271845 h 2543690"/>
              <a:gd name="connsiteX2" fmla="*/ 1271845 w 2543690"/>
              <a:gd name="connsiteY2" fmla="*/ 2543690 h 2543690"/>
              <a:gd name="connsiteX3" fmla="*/ 0 w 2543690"/>
              <a:gd name="connsiteY3" fmla="*/ 1271845 h 2543690"/>
              <a:gd name="connsiteX4" fmla="*/ 1271845 w 2543690"/>
              <a:gd name="connsiteY4" fmla="*/ 0 h 2543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690" h="2543690">
                <a:moveTo>
                  <a:pt x="1271845" y="0"/>
                </a:moveTo>
                <a:cubicBezTo>
                  <a:pt x="1974265" y="0"/>
                  <a:pt x="2543690" y="569425"/>
                  <a:pt x="2543690" y="1271845"/>
                </a:cubicBezTo>
                <a:cubicBezTo>
                  <a:pt x="2543690" y="1974265"/>
                  <a:pt x="1974265" y="2543690"/>
                  <a:pt x="1271845" y="2543690"/>
                </a:cubicBezTo>
                <a:cubicBezTo>
                  <a:pt x="569425" y="2543690"/>
                  <a:pt x="0" y="1974265"/>
                  <a:pt x="0" y="1271845"/>
                </a:cubicBezTo>
                <a:cubicBezTo>
                  <a:pt x="0" y="569425"/>
                  <a:pt x="569425" y="0"/>
                  <a:pt x="1271845" y="0"/>
                </a:cubicBezTo>
                <a:close/>
              </a:path>
            </a:pathLst>
          </a:custGeom>
          <a:gradFill>
            <a:gsLst>
              <a:gs pos="35000">
                <a:schemeClr val="accent2"/>
              </a:gs>
              <a:gs pos="100000">
                <a:schemeClr val="accent1"/>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 name="椭圆 4"/>
          <p:cNvSpPr/>
          <p:nvPr/>
        </p:nvSpPr>
        <p:spPr>
          <a:xfrm>
            <a:off x="6633755" y="2559670"/>
            <a:ext cx="754743" cy="7547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 name="椭圆 5"/>
          <p:cNvSpPr/>
          <p:nvPr/>
        </p:nvSpPr>
        <p:spPr>
          <a:xfrm>
            <a:off x="4796710" y="2505432"/>
            <a:ext cx="761535" cy="8089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 name="椭圆 6"/>
          <p:cNvSpPr/>
          <p:nvPr/>
        </p:nvSpPr>
        <p:spPr>
          <a:xfrm>
            <a:off x="6633755" y="4357992"/>
            <a:ext cx="754743" cy="75474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8" name="椭圆 7"/>
          <p:cNvSpPr/>
          <p:nvPr/>
        </p:nvSpPr>
        <p:spPr>
          <a:xfrm>
            <a:off x="4808198" y="4352568"/>
            <a:ext cx="754743" cy="7547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6" name="文本框 55"/>
          <p:cNvSpPr txBox="1"/>
          <p:nvPr/>
        </p:nvSpPr>
        <p:spPr>
          <a:xfrm>
            <a:off x="7978396" y="2064948"/>
            <a:ext cx="4213604" cy="1077218"/>
          </a:xfrm>
          <a:prstGeom prst="rect">
            <a:avLst/>
          </a:prstGeom>
          <a:noFill/>
        </p:spPr>
        <p:txBody>
          <a:bodyPr wrap="square" rtlCol="0">
            <a:spAutoFit/>
          </a:bodyPr>
          <a:lstStyle/>
          <a:p>
            <a:pPr algn="ctr"/>
            <a:r>
              <a:rPr lang="zh-CN" altLang="en-US" sz="3200" dirty="0">
                <a:solidFill>
                  <a:schemeClr val="accent2"/>
                </a:solidFill>
                <a:latin typeface="华文细黑" panose="02010600040101010101" pitchFamily="2" charset="-122"/>
                <a:ea typeface="微软雅黑" panose="020B0503020204020204" pitchFamily="34" charset="-122"/>
                <a:sym typeface="华文细黑" panose="02010600040101010101" pitchFamily="2" charset="-122"/>
              </a:rPr>
              <a:t>打造高质量富美鹤城建设新高地</a:t>
            </a:r>
            <a:endParaRPr lang="en-US" altLang="zh-CN" sz="3200" dirty="0">
              <a:solidFill>
                <a:schemeClr val="accent2"/>
              </a:solidFill>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7" name="文本框 56"/>
          <p:cNvSpPr txBox="1"/>
          <p:nvPr/>
        </p:nvSpPr>
        <p:spPr>
          <a:xfrm>
            <a:off x="7978396" y="4212143"/>
            <a:ext cx="3644906" cy="523220"/>
          </a:xfrm>
          <a:prstGeom prst="rect">
            <a:avLst/>
          </a:prstGeom>
          <a:noFill/>
        </p:spPr>
        <p:txBody>
          <a:bodyPr wrap="square" rtlCol="0">
            <a:spAutoFit/>
          </a:bodyPr>
          <a:lstStyle>
            <a:defPPr>
              <a:defRPr lang="zh-CN"/>
            </a:defPPr>
            <a:lvl1pPr>
              <a:defRPr>
                <a:solidFill>
                  <a:schemeClr val="tx1">
                    <a:lumMod val="75000"/>
                    <a:lumOff val="25000"/>
                  </a:schemeClr>
                </a:solidFill>
              </a:defRPr>
            </a:lvl1pPr>
          </a:lstStyle>
          <a:p>
            <a:pPr algn="ctr"/>
            <a:r>
              <a:rPr lang="zh-CN" altLang="en-US" sz="2800" dirty="0">
                <a:solidFill>
                  <a:schemeClr val="accent2"/>
                </a:solidFill>
                <a:latin typeface="华文细黑" panose="02010600040101010101" pitchFamily="2" charset="-122"/>
                <a:ea typeface="微软雅黑" panose="020B0503020204020204" pitchFamily="34" charset="-122"/>
                <a:sym typeface="华文细黑" panose="02010600040101010101" pitchFamily="2" charset="-122"/>
              </a:rPr>
              <a:t>五个先行示范区</a:t>
            </a:r>
          </a:p>
        </p:txBody>
      </p:sp>
      <p:sp>
        <p:nvSpPr>
          <p:cNvPr id="58" name="文本框 57"/>
          <p:cNvSpPr txBox="1"/>
          <p:nvPr/>
        </p:nvSpPr>
        <p:spPr>
          <a:xfrm>
            <a:off x="8149611" y="4659133"/>
            <a:ext cx="3302476" cy="1725857"/>
          </a:xfrm>
          <a:prstGeom prst="rect">
            <a:avLst/>
          </a:prstGeom>
          <a:noFill/>
        </p:spPr>
        <p:txBody>
          <a:bodyPr wrap="square" rtlCol="0">
            <a:spAutoFit/>
          </a:bodyPr>
          <a:lstStyle/>
          <a:p>
            <a:pPr algn="ctr">
              <a:lnSpc>
                <a:spcPct val="120000"/>
              </a:lnSpc>
            </a:pPr>
            <a:r>
              <a:rPr lang="zh-CN" altLang="en-US"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rPr>
              <a:t>营商环境</a:t>
            </a:r>
            <a:endParaRPr lang="en-US" altLang="zh-CN"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endParaRPr>
          </a:p>
          <a:p>
            <a:pPr algn="ctr">
              <a:lnSpc>
                <a:spcPct val="120000"/>
              </a:lnSpc>
            </a:pPr>
            <a:r>
              <a:rPr lang="zh-CN" altLang="en-US"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rPr>
              <a:t>高质量发展体质机制</a:t>
            </a:r>
            <a:endParaRPr lang="en-US" altLang="zh-CN"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endParaRPr>
          </a:p>
          <a:p>
            <a:pPr algn="ctr">
              <a:lnSpc>
                <a:spcPct val="120000"/>
              </a:lnSpc>
            </a:pPr>
            <a:r>
              <a:rPr lang="zh-CN" altLang="en-US"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rPr>
              <a:t>全域生态环保</a:t>
            </a:r>
            <a:endParaRPr lang="en-US" altLang="zh-CN"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endParaRPr>
          </a:p>
          <a:p>
            <a:pPr algn="ctr">
              <a:lnSpc>
                <a:spcPct val="120000"/>
              </a:lnSpc>
            </a:pPr>
            <a:r>
              <a:rPr lang="zh-CN" altLang="en-US"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rPr>
              <a:t>城乡融合发展</a:t>
            </a:r>
            <a:endParaRPr lang="en-US" altLang="zh-CN"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endParaRPr>
          </a:p>
          <a:p>
            <a:pPr algn="ctr">
              <a:lnSpc>
                <a:spcPct val="120000"/>
              </a:lnSpc>
            </a:pPr>
            <a:r>
              <a:rPr lang="zh-CN" altLang="en-US"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rPr>
              <a:t>全市产业转型升级</a:t>
            </a:r>
          </a:p>
        </p:txBody>
      </p:sp>
      <p:sp>
        <p:nvSpPr>
          <p:cNvPr id="59" name="文本框 58"/>
          <p:cNvSpPr txBox="1"/>
          <p:nvPr/>
        </p:nvSpPr>
        <p:spPr>
          <a:xfrm>
            <a:off x="1191608" y="4264931"/>
            <a:ext cx="2704078" cy="523220"/>
          </a:xfrm>
          <a:prstGeom prst="rect">
            <a:avLst/>
          </a:prstGeom>
          <a:noFill/>
        </p:spPr>
        <p:txBody>
          <a:bodyPr wrap="square" rtlCol="0">
            <a:spAutoFit/>
          </a:bodyPr>
          <a:lstStyle>
            <a:defPPr>
              <a:defRPr lang="zh-CN"/>
            </a:defPPr>
            <a:lvl1pPr>
              <a:defRPr>
                <a:solidFill>
                  <a:schemeClr val="tx1">
                    <a:lumMod val="75000"/>
                    <a:lumOff val="25000"/>
                  </a:schemeClr>
                </a:solidFill>
              </a:defRPr>
            </a:lvl1pPr>
          </a:lstStyle>
          <a:p>
            <a:pPr algn="ctr"/>
            <a:r>
              <a:rPr lang="zh-CN" altLang="en-US" sz="2800" dirty="0">
                <a:solidFill>
                  <a:schemeClr val="accent2"/>
                </a:solidFill>
                <a:latin typeface="华文细黑" panose="02010600040101010101" pitchFamily="2" charset="-122"/>
                <a:ea typeface="微软雅黑" panose="020B0503020204020204" pitchFamily="34" charset="-122"/>
                <a:sym typeface="华文细黑" panose="02010600040101010101" pitchFamily="2" charset="-122"/>
              </a:rPr>
              <a:t>三大主导产业</a:t>
            </a:r>
          </a:p>
        </p:txBody>
      </p:sp>
      <p:sp>
        <p:nvSpPr>
          <p:cNvPr id="60" name="文本框 59"/>
          <p:cNvSpPr txBox="1"/>
          <p:nvPr/>
        </p:nvSpPr>
        <p:spPr>
          <a:xfrm>
            <a:off x="0" y="2139933"/>
            <a:ext cx="4676451" cy="584775"/>
          </a:xfrm>
          <a:prstGeom prst="rect">
            <a:avLst/>
          </a:prstGeom>
          <a:noFill/>
        </p:spPr>
        <p:txBody>
          <a:bodyPr wrap="square" rtlCol="0">
            <a:spAutoFit/>
          </a:bodyPr>
          <a:lstStyle>
            <a:defPPr>
              <a:defRPr lang="zh-CN"/>
            </a:defPPr>
            <a:lvl1pPr>
              <a:defRPr>
                <a:solidFill>
                  <a:schemeClr val="tx1">
                    <a:lumMod val="75000"/>
                    <a:lumOff val="25000"/>
                  </a:schemeClr>
                </a:solidFill>
              </a:defRPr>
            </a:lvl1pPr>
          </a:lstStyle>
          <a:p>
            <a:pPr algn="ctr"/>
            <a:r>
              <a:rPr lang="zh-CN" altLang="en-US" sz="3200" dirty="0">
                <a:solidFill>
                  <a:schemeClr val="accent2"/>
                </a:solidFill>
                <a:latin typeface="华文细黑" panose="02010600040101010101" pitchFamily="2" charset="-122"/>
                <a:ea typeface="微软雅黑" panose="020B0503020204020204" pitchFamily="34" charset="-122"/>
                <a:sym typeface="华文细黑" panose="02010600040101010101" pitchFamily="2" charset="-122"/>
              </a:rPr>
              <a:t>坚持以高质量党建为引领</a:t>
            </a:r>
          </a:p>
        </p:txBody>
      </p:sp>
      <p:sp>
        <p:nvSpPr>
          <p:cNvPr id="61" name="文本框 60"/>
          <p:cNvSpPr txBox="1"/>
          <p:nvPr/>
        </p:nvSpPr>
        <p:spPr>
          <a:xfrm>
            <a:off x="850535" y="4792225"/>
            <a:ext cx="3334418" cy="1061060"/>
          </a:xfrm>
          <a:prstGeom prst="rect">
            <a:avLst/>
          </a:prstGeom>
          <a:noFill/>
        </p:spPr>
        <p:txBody>
          <a:bodyPr wrap="square" rtlCol="0">
            <a:spAutoFit/>
          </a:bodyPr>
          <a:lstStyle/>
          <a:p>
            <a:pPr algn="ctr">
              <a:lnSpc>
                <a:spcPct val="120000"/>
              </a:lnSpc>
            </a:pPr>
            <a:r>
              <a:rPr lang="zh-CN" altLang="en-US"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rPr>
              <a:t>光电子</a:t>
            </a:r>
            <a:endParaRPr lang="en-US" altLang="zh-CN"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endParaRPr>
          </a:p>
          <a:p>
            <a:pPr algn="ctr">
              <a:lnSpc>
                <a:spcPct val="120000"/>
              </a:lnSpc>
            </a:pPr>
            <a:r>
              <a:rPr lang="zh-CN" altLang="en-US"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rPr>
              <a:t>汽车零部件与电子电器</a:t>
            </a:r>
            <a:endParaRPr lang="en-US" altLang="zh-CN"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endParaRPr>
          </a:p>
          <a:p>
            <a:pPr algn="ctr">
              <a:lnSpc>
                <a:spcPct val="120000"/>
              </a:lnSpc>
            </a:pPr>
            <a:r>
              <a:rPr lang="zh-CN" altLang="en-US" dirty="0">
                <a:solidFill>
                  <a:schemeClr val="tx1">
                    <a:lumMod val="75000"/>
                    <a:lumOff val="25000"/>
                  </a:schemeClr>
                </a:solidFill>
                <a:latin typeface="华文细黑" panose="02010600040101010101" pitchFamily="2" charset="-122"/>
                <a:ea typeface="微软雅黑" panose="020B0503020204020204" pitchFamily="34" charset="-122"/>
                <a:sym typeface="华文细黑" panose="02010600040101010101" pitchFamily="2" charset="-122"/>
              </a:rPr>
              <a:t>镁精深加工</a:t>
            </a:r>
          </a:p>
        </p:txBody>
      </p:sp>
      <p:sp>
        <p:nvSpPr>
          <p:cNvPr id="64" name="椭圆 63"/>
          <p:cNvSpPr/>
          <p:nvPr/>
        </p:nvSpPr>
        <p:spPr>
          <a:xfrm>
            <a:off x="4059504" y="1826088"/>
            <a:ext cx="4072991" cy="4072991"/>
          </a:xfrm>
          <a:prstGeom prst="ellipse">
            <a:avLst/>
          </a:prstGeom>
          <a:noFill/>
          <a:ln w="9525">
            <a:solidFill>
              <a:schemeClr val="accent2">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5" name="椭圆 64"/>
          <p:cNvSpPr/>
          <p:nvPr/>
        </p:nvSpPr>
        <p:spPr>
          <a:xfrm>
            <a:off x="3622500" y="1389084"/>
            <a:ext cx="4947000" cy="4947000"/>
          </a:xfrm>
          <a:prstGeom prst="ellipse">
            <a:avLst/>
          </a:prstGeom>
          <a:noFill/>
          <a:ln w="9525">
            <a:solidFill>
              <a:schemeClr val="accent2">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 name="椭圆 2"/>
          <p:cNvSpPr/>
          <p:nvPr/>
        </p:nvSpPr>
        <p:spPr>
          <a:xfrm>
            <a:off x="6794728" y="1091885"/>
            <a:ext cx="249734" cy="249734"/>
          </a:xfrm>
          <a:prstGeom prst="ellipse">
            <a:avLst/>
          </a:prstGeom>
          <a:noFill/>
          <a:ln>
            <a:solidFill>
              <a:schemeClr val="accent2">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2" name="椭圆 71"/>
          <p:cNvSpPr/>
          <p:nvPr/>
        </p:nvSpPr>
        <p:spPr>
          <a:xfrm>
            <a:off x="7011127" y="5783998"/>
            <a:ext cx="269374" cy="269374"/>
          </a:xfrm>
          <a:prstGeom prst="ellipse">
            <a:avLst/>
          </a:prstGeom>
          <a:noFill/>
          <a:ln>
            <a:solidFill>
              <a:schemeClr val="accent2">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3" name="椭圆 72"/>
          <p:cNvSpPr/>
          <p:nvPr/>
        </p:nvSpPr>
        <p:spPr>
          <a:xfrm>
            <a:off x="4470725" y="6009129"/>
            <a:ext cx="116998" cy="116998"/>
          </a:xfrm>
          <a:prstGeom prst="ellipse">
            <a:avLst/>
          </a:prstGeom>
          <a:noFill/>
          <a:ln>
            <a:solidFill>
              <a:schemeClr val="accent2">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4" name="椭圆 73"/>
          <p:cNvSpPr/>
          <p:nvPr/>
        </p:nvSpPr>
        <p:spPr>
          <a:xfrm flipH="1" flipV="1">
            <a:off x="6964633" y="1218296"/>
            <a:ext cx="108857" cy="108857"/>
          </a:xfrm>
          <a:prstGeom prst="ellipse">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5" name="任意多边形 74"/>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6" name="任意多边形 75"/>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7" name="文本框 76"/>
          <p:cNvSpPr txBox="1"/>
          <p:nvPr/>
        </p:nvSpPr>
        <p:spPr>
          <a:xfrm>
            <a:off x="4813826" y="3048810"/>
            <a:ext cx="2564346" cy="1323439"/>
          </a:xfrm>
          <a:prstGeom prst="rect">
            <a:avLst/>
          </a:prstGeom>
          <a:noFill/>
        </p:spPr>
        <p:txBody>
          <a:bodyPr wrap="square" rtlCol="0">
            <a:spAutoFit/>
          </a:bodyPr>
          <a:lstStyle/>
          <a:p>
            <a:pPr algn="ctr"/>
            <a:r>
              <a:rPr lang="en-US" altLang="zh-CN" sz="4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rPr>
              <a:t>1135</a:t>
            </a:r>
          </a:p>
          <a:p>
            <a:pPr algn="ctr"/>
            <a:r>
              <a:rPr lang="zh-CN" altLang="en-US" sz="4000" dirty="0">
                <a:solidFill>
                  <a:schemeClr val="bg1"/>
                </a:solidFill>
                <a:latin typeface="华文细黑" panose="02010600040101010101" pitchFamily="2" charset="-122"/>
                <a:ea typeface="微软雅黑" panose="020B0503020204020204" pitchFamily="34" charset="-122"/>
                <a:sym typeface="华文细黑" panose="02010600040101010101" pitchFamily="2" charset="-122"/>
              </a:rPr>
              <a:t>发展思路</a:t>
            </a:r>
          </a:p>
        </p:txBody>
      </p:sp>
      <p:sp>
        <p:nvSpPr>
          <p:cNvPr id="79" name="任意多边形 78"/>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6" name="矩形 65">
            <a:extLst>
              <a:ext uri="{FF2B5EF4-FFF2-40B4-BE49-F238E27FC236}">
                <a16:creationId xmlns:a16="http://schemas.microsoft.com/office/drawing/2014/main" id="{8C2DADB0-4ED3-4B95-8CA2-DDFE45F0EA59}"/>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7" name="矩形 66">
            <a:extLst>
              <a:ext uri="{FF2B5EF4-FFF2-40B4-BE49-F238E27FC236}">
                <a16:creationId xmlns:a16="http://schemas.microsoft.com/office/drawing/2014/main" id="{10CECE5F-6A50-4BE7-AB3B-BAA017CD7BE8}"/>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68" name="组合 67">
            <a:extLst>
              <a:ext uri="{FF2B5EF4-FFF2-40B4-BE49-F238E27FC236}">
                <a16:creationId xmlns:a16="http://schemas.microsoft.com/office/drawing/2014/main" id="{6D1919F0-09C7-49C7-9A26-21E9CAB95D43}"/>
              </a:ext>
            </a:extLst>
          </p:cNvPr>
          <p:cNvGrpSpPr/>
          <p:nvPr/>
        </p:nvGrpSpPr>
        <p:grpSpPr>
          <a:xfrm>
            <a:off x="653161" y="91452"/>
            <a:ext cx="4007291" cy="562570"/>
            <a:chOff x="-148730" y="328712"/>
            <a:chExt cx="4007291" cy="562570"/>
          </a:xfrm>
        </p:grpSpPr>
        <p:sp>
          <p:nvSpPr>
            <p:cNvPr id="69" name="TextBox 62">
              <a:extLst>
                <a:ext uri="{FF2B5EF4-FFF2-40B4-BE49-F238E27FC236}">
                  <a16:creationId xmlns:a16="http://schemas.microsoft.com/office/drawing/2014/main" id="{264A1236-3278-4873-8480-AFA62B78E5F6}"/>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矩形 69">
              <a:extLst>
                <a:ext uri="{FF2B5EF4-FFF2-40B4-BE49-F238E27FC236}">
                  <a16:creationId xmlns:a16="http://schemas.microsoft.com/office/drawing/2014/main" id="{934AE949-699E-4257-B5C0-F8A16594B490}"/>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七边形 1">
            <a:extLst>
              <a:ext uri="{FF2B5EF4-FFF2-40B4-BE49-F238E27FC236}">
                <a16:creationId xmlns:a16="http://schemas.microsoft.com/office/drawing/2014/main" id="{5AE085D9-804E-486C-A271-E77942F40C92}"/>
              </a:ext>
            </a:extLst>
          </p:cNvPr>
          <p:cNvSpPr/>
          <p:nvPr/>
        </p:nvSpPr>
        <p:spPr>
          <a:xfrm>
            <a:off x="4909188" y="2657049"/>
            <a:ext cx="514491" cy="505746"/>
          </a:xfrm>
          <a:prstGeom prst="hep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a:t>
            </a:r>
            <a:endParaRPr lang="zh-CN" altLang="en-US" sz="4400" b="1" dirty="0"/>
          </a:p>
        </p:txBody>
      </p:sp>
      <p:sp>
        <p:nvSpPr>
          <p:cNvPr id="71" name="七边形 70">
            <a:extLst>
              <a:ext uri="{FF2B5EF4-FFF2-40B4-BE49-F238E27FC236}">
                <a16:creationId xmlns:a16="http://schemas.microsoft.com/office/drawing/2014/main" id="{9D7BD367-F085-4AAB-BCAC-942DE8E6B8FA}"/>
              </a:ext>
            </a:extLst>
          </p:cNvPr>
          <p:cNvSpPr/>
          <p:nvPr/>
        </p:nvSpPr>
        <p:spPr>
          <a:xfrm>
            <a:off x="6760038" y="2642285"/>
            <a:ext cx="502177" cy="550990"/>
          </a:xfrm>
          <a:prstGeom prst="heptagon">
            <a:avLst/>
          </a:prstGeom>
          <a:solidFill>
            <a:srgbClr val="62A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a:t>
            </a:r>
            <a:endParaRPr lang="zh-CN" altLang="en-US" sz="4400" b="1" dirty="0"/>
          </a:p>
        </p:txBody>
      </p:sp>
      <p:sp>
        <p:nvSpPr>
          <p:cNvPr id="80" name="七边形 79">
            <a:extLst>
              <a:ext uri="{FF2B5EF4-FFF2-40B4-BE49-F238E27FC236}">
                <a16:creationId xmlns:a16="http://schemas.microsoft.com/office/drawing/2014/main" id="{05CFADD7-11F7-43FC-966A-B308A54B9447}"/>
              </a:ext>
            </a:extLst>
          </p:cNvPr>
          <p:cNvSpPr/>
          <p:nvPr/>
        </p:nvSpPr>
        <p:spPr>
          <a:xfrm>
            <a:off x="4876285" y="4431706"/>
            <a:ext cx="602384" cy="582653"/>
          </a:xfrm>
          <a:prstGeom prst="heptagon">
            <a:avLst/>
          </a:prstGeom>
          <a:solidFill>
            <a:srgbClr val="62A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t>3</a:t>
            </a:r>
            <a:endParaRPr lang="zh-CN" altLang="en-US" sz="4000" b="1" dirty="0"/>
          </a:p>
        </p:txBody>
      </p:sp>
      <p:sp>
        <p:nvSpPr>
          <p:cNvPr id="81" name="七边形 80">
            <a:extLst>
              <a:ext uri="{FF2B5EF4-FFF2-40B4-BE49-F238E27FC236}">
                <a16:creationId xmlns:a16="http://schemas.microsoft.com/office/drawing/2014/main" id="{3F240C1E-2A79-41A3-AF25-119DDB1B6713}"/>
              </a:ext>
            </a:extLst>
          </p:cNvPr>
          <p:cNvSpPr/>
          <p:nvPr/>
        </p:nvSpPr>
        <p:spPr>
          <a:xfrm>
            <a:off x="6738771" y="4431847"/>
            <a:ext cx="554610" cy="584024"/>
          </a:xfrm>
          <a:prstGeom prst="heptagon">
            <a:avLst/>
          </a:prstGeom>
          <a:solidFill>
            <a:srgbClr val="256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t>5</a:t>
            </a:r>
            <a:endParaRPr lang="zh-CN" altLang="en-US" sz="4000" b="1" dirty="0"/>
          </a:p>
        </p:txBody>
      </p:sp>
    </p:spTree>
    <p:extLst>
      <p:ext uri="{BB962C8B-B14F-4D97-AF65-F5344CB8AC3E}">
        <p14:creationId xmlns:p14="http://schemas.microsoft.com/office/powerpoint/2010/main" val="393433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76"/>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76"/>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75"/>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75"/>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79"/>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79"/>
                                        </p:tgtEl>
                                        <p:attrNameLst>
                                          <p:attrName>ppt_x</p:attrName>
                                          <p:attrName>ppt_y</p:attrName>
                                        </p:attrNameLst>
                                      </p:cBhvr>
                                      <p:rCtr x="781" y="0"/>
                                    </p:animMotion>
                                  </p:childTnLst>
                                </p:cTn>
                              </p:par>
                              <p:par>
                                <p:cTn id="23" presetID="10"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par>
                                <p:cTn id="26" presetID="64" presetClass="path" presetSubtype="0" decel="30000" fill="hold" grpId="1" nodeType="withEffect">
                                  <p:stCondLst>
                                    <p:cond delay="0"/>
                                  </p:stCondLst>
                                  <p:childTnLst>
                                    <p:animMotion origin="layout" path="M -4.58333E-6 0.03889 L -4.58333E-6 -0.14814 " pathEditMode="relative" rAng="0" ptsTypes="AA">
                                      <p:cBhvr>
                                        <p:cTn id="27" dur="750" spd="-100000" fill="hold"/>
                                        <p:tgtEl>
                                          <p:spTgt spid="77"/>
                                        </p:tgtEl>
                                        <p:attrNameLst>
                                          <p:attrName>ppt_x</p:attrName>
                                          <p:attrName>ppt_y</p:attrName>
                                        </p:attrNameLst>
                                      </p:cBhvr>
                                      <p:rCtr x="0" y="-9352"/>
                                    </p:animMotion>
                                  </p:childTnLst>
                                </p:cTn>
                              </p:par>
                              <p:par>
                                <p:cTn id="28" presetID="64" presetClass="path" presetSubtype="0" accel="30000" decel="30000" fill="hold" grpId="2" nodeType="withEffect">
                                  <p:stCondLst>
                                    <p:cond delay="750"/>
                                  </p:stCondLst>
                                  <p:childTnLst>
                                    <p:animMotion origin="layout" path="M -4.58333E-6 0.03843 L -4.58333E-6 -3.7037E-6 " pathEditMode="relative" rAng="0" ptsTypes="AA">
                                      <p:cBhvr>
                                        <p:cTn id="29" dur="750" fill="hold"/>
                                        <p:tgtEl>
                                          <p:spTgt spid="77"/>
                                        </p:tgtEl>
                                        <p:attrNameLst>
                                          <p:attrName>ppt_x</p:attrName>
                                          <p:attrName>ppt_y</p:attrName>
                                        </p:attrNameLst>
                                      </p:cBhvr>
                                      <p:rCtr x="0" y="-1921"/>
                                    </p:animMotion>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750"/>
                                        <p:tgtEl>
                                          <p:spTgt spid="51"/>
                                        </p:tgtEl>
                                      </p:cBhvr>
                                    </p:animEffect>
                                  </p:childTnLst>
                                </p:cTn>
                              </p:par>
                              <p:par>
                                <p:cTn id="33" presetID="63" presetClass="path" presetSubtype="0" decel="50000" fill="hold" grpId="1" nodeType="withEffect">
                                  <p:stCondLst>
                                    <p:cond delay="0"/>
                                  </p:stCondLst>
                                  <p:childTnLst>
                                    <p:animMotion origin="layout" path="M 0.01523 -3.7037E-6 L -0.10885 -3.7037E-6 " pathEditMode="relative" rAng="0" ptsTypes="AA">
                                      <p:cBhvr>
                                        <p:cTn id="34" dur="750" spd="-100000" fill="hold"/>
                                        <p:tgtEl>
                                          <p:spTgt spid="51"/>
                                        </p:tgtEl>
                                        <p:attrNameLst>
                                          <p:attrName>ppt_x</p:attrName>
                                          <p:attrName>ppt_y</p:attrName>
                                        </p:attrNameLst>
                                      </p:cBhvr>
                                      <p:rCtr x="-6211" y="0"/>
                                    </p:animMotion>
                                  </p:childTnLst>
                                </p:cTn>
                              </p:par>
                              <p:par>
                                <p:cTn id="35" presetID="35" presetClass="path" presetSubtype="0" accel="50000" decel="50000" fill="hold" grpId="2" nodeType="withEffect">
                                  <p:stCondLst>
                                    <p:cond delay="750"/>
                                  </p:stCondLst>
                                  <p:childTnLst>
                                    <p:animMotion origin="layout" path="M 0.01601 -3.7037E-6 L 8.33333E-7 -3.7037E-6 " pathEditMode="relative" rAng="0" ptsTypes="AA">
                                      <p:cBhvr>
                                        <p:cTn id="36" dur="750" fill="hold"/>
                                        <p:tgtEl>
                                          <p:spTgt spid="51"/>
                                        </p:tgtEl>
                                        <p:attrNameLst>
                                          <p:attrName>ppt_x</p:attrName>
                                          <p:attrName>ppt_y</p:attrName>
                                        </p:attrNameLst>
                                      </p:cBhvr>
                                      <p:rCtr x="-807" y="0"/>
                                    </p:animMotion>
                                  </p:childTnLst>
                                </p:cTn>
                              </p:par>
                              <p:par>
                                <p:cTn id="37" presetID="10" presetClass="entr" presetSubtype="0" fill="hold" grpId="0" nodeType="withEffect">
                                  <p:stCondLst>
                                    <p:cond delay="100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750"/>
                                        <p:tgtEl>
                                          <p:spTgt spid="64"/>
                                        </p:tgtEl>
                                      </p:cBhvr>
                                    </p:animEffect>
                                  </p:childTnLst>
                                </p:cTn>
                              </p:par>
                              <p:par>
                                <p:cTn id="40" presetID="26" presetClass="emph" presetSubtype="0" fill="hold" grpId="1" nodeType="withEffect">
                                  <p:stCondLst>
                                    <p:cond delay="1000"/>
                                  </p:stCondLst>
                                  <p:childTnLst>
                                    <p:animEffect transition="out" filter="fade">
                                      <p:cBhvr>
                                        <p:cTn id="41" dur="1000" tmFilter="0, 0; .2, .5; .8, .5; 1, 0"/>
                                        <p:tgtEl>
                                          <p:spTgt spid="64"/>
                                        </p:tgtEl>
                                      </p:cBhvr>
                                    </p:animEffect>
                                    <p:animScale>
                                      <p:cBhvr>
                                        <p:cTn id="42" dur="500" autoRev="1" fill="hold"/>
                                        <p:tgtEl>
                                          <p:spTgt spid="64"/>
                                        </p:tgtEl>
                                      </p:cBhvr>
                                      <p:by x="105000" y="105000"/>
                                    </p:animScale>
                                  </p:childTnLst>
                                </p:cTn>
                              </p:par>
                              <p:par>
                                <p:cTn id="43" presetID="10" presetClass="entr" presetSubtype="0" fill="hold" grpId="0" nodeType="withEffect">
                                  <p:stCondLst>
                                    <p:cond delay="115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750"/>
                                        <p:tgtEl>
                                          <p:spTgt spid="65"/>
                                        </p:tgtEl>
                                      </p:cBhvr>
                                    </p:animEffect>
                                  </p:childTnLst>
                                </p:cTn>
                              </p:par>
                              <p:par>
                                <p:cTn id="46" presetID="26" presetClass="emph" presetSubtype="0" fill="hold" grpId="1" nodeType="withEffect">
                                  <p:stCondLst>
                                    <p:cond delay="1150"/>
                                  </p:stCondLst>
                                  <p:childTnLst>
                                    <p:animEffect transition="out" filter="fade">
                                      <p:cBhvr>
                                        <p:cTn id="47" dur="1000" tmFilter="0, 0; .2, .5; .8, .5; 1, 0"/>
                                        <p:tgtEl>
                                          <p:spTgt spid="65"/>
                                        </p:tgtEl>
                                      </p:cBhvr>
                                    </p:animEffect>
                                    <p:animScale>
                                      <p:cBhvr>
                                        <p:cTn id="48" dur="500" autoRev="1" fill="hold"/>
                                        <p:tgtEl>
                                          <p:spTgt spid="65"/>
                                        </p:tgtEl>
                                      </p:cBhvr>
                                      <p:by x="105000" y="105000"/>
                                    </p:animScale>
                                  </p:childTnLst>
                                </p:cTn>
                              </p:par>
                              <p:par>
                                <p:cTn id="49" presetID="53" presetClass="entr" presetSubtype="16" fill="hold" grpId="0" nodeType="withEffect">
                                  <p:stCondLst>
                                    <p:cond delay="1150"/>
                                  </p:stCondLst>
                                  <p:childTnLst>
                                    <p:set>
                                      <p:cBhvr>
                                        <p:cTn id="50" dur="1" fill="hold">
                                          <p:stCondLst>
                                            <p:cond delay="0"/>
                                          </p:stCondLst>
                                        </p:cTn>
                                        <p:tgtEl>
                                          <p:spTgt spid="5"/>
                                        </p:tgtEl>
                                        <p:attrNameLst>
                                          <p:attrName>style.visibility</p:attrName>
                                        </p:attrNameLst>
                                      </p:cBhvr>
                                      <p:to>
                                        <p:strVal val="visible"/>
                                      </p:to>
                                    </p:set>
                                    <p:anim calcmode="lin" valueType="num">
                                      <p:cBhvr>
                                        <p:cTn id="51" dur="750" fill="hold"/>
                                        <p:tgtEl>
                                          <p:spTgt spid="5"/>
                                        </p:tgtEl>
                                        <p:attrNameLst>
                                          <p:attrName>ppt_w</p:attrName>
                                        </p:attrNameLst>
                                      </p:cBhvr>
                                      <p:tavLst>
                                        <p:tav tm="0">
                                          <p:val>
                                            <p:fltVal val="0"/>
                                          </p:val>
                                        </p:tav>
                                        <p:tav tm="100000">
                                          <p:val>
                                            <p:strVal val="#ppt_w"/>
                                          </p:val>
                                        </p:tav>
                                      </p:tavLst>
                                    </p:anim>
                                    <p:anim calcmode="lin" valueType="num">
                                      <p:cBhvr>
                                        <p:cTn id="52" dur="750" fill="hold"/>
                                        <p:tgtEl>
                                          <p:spTgt spid="5"/>
                                        </p:tgtEl>
                                        <p:attrNameLst>
                                          <p:attrName>ppt_h</p:attrName>
                                        </p:attrNameLst>
                                      </p:cBhvr>
                                      <p:tavLst>
                                        <p:tav tm="0">
                                          <p:val>
                                            <p:fltVal val="0"/>
                                          </p:val>
                                        </p:tav>
                                        <p:tav tm="100000">
                                          <p:val>
                                            <p:strVal val="#ppt_h"/>
                                          </p:val>
                                        </p:tav>
                                      </p:tavLst>
                                    </p:anim>
                                    <p:animEffect transition="in" filter="fade">
                                      <p:cBhvr>
                                        <p:cTn id="53" dur="750"/>
                                        <p:tgtEl>
                                          <p:spTgt spid="5"/>
                                        </p:tgtEl>
                                      </p:cBhvr>
                                    </p:animEffect>
                                  </p:childTnLst>
                                </p:cTn>
                              </p:par>
                              <p:par>
                                <p:cTn id="54" presetID="53" presetClass="entr" presetSubtype="16" fill="hold" grpId="0" nodeType="withEffect">
                                  <p:stCondLst>
                                    <p:cond delay="1150"/>
                                  </p:stCondLst>
                                  <p:childTnLst>
                                    <p:set>
                                      <p:cBhvr>
                                        <p:cTn id="55" dur="1" fill="hold">
                                          <p:stCondLst>
                                            <p:cond delay="0"/>
                                          </p:stCondLst>
                                        </p:cTn>
                                        <p:tgtEl>
                                          <p:spTgt spid="6"/>
                                        </p:tgtEl>
                                        <p:attrNameLst>
                                          <p:attrName>style.visibility</p:attrName>
                                        </p:attrNameLst>
                                      </p:cBhvr>
                                      <p:to>
                                        <p:strVal val="visible"/>
                                      </p:to>
                                    </p:set>
                                    <p:anim calcmode="lin" valueType="num">
                                      <p:cBhvr>
                                        <p:cTn id="56" dur="750" fill="hold"/>
                                        <p:tgtEl>
                                          <p:spTgt spid="6"/>
                                        </p:tgtEl>
                                        <p:attrNameLst>
                                          <p:attrName>ppt_w</p:attrName>
                                        </p:attrNameLst>
                                      </p:cBhvr>
                                      <p:tavLst>
                                        <p:tav tm="0">
                                          <p:val>
                                            <p:fltVal val="0"/>
                                          </p:val>
                                        </p:tav>
                                        <p:tav tm="100000">
                                          <p:val>
                                            <p:strVal val="#ppt_w"/>
                                          </p:val>
                                        </p:tav>
                                      </p:tavLst>
                                    </p:anim>
                                    <p:anim calcmode="lin" valueType="num">
                                      <p:cBhvr>
                                        <p:cTn id="57" dur="750" fill="hold"/>
                                        <p:tgtEl>
                                          <p:spTgt spid="6"/>
                                        </p:tgtEl>
                                        <p:attrNameLst>
                                          <p:attrName>ppt_h</p:attrName>
                                        </p:attrNameLst>
                                      </p:cBhvr>
                                      <p:tavLst>
                                        <p:tav tm="0">
                                          <p:val>
                                            <p:fltVal val="0"/>
                                          </p:val>
                                        </p:tav>
                                        <p:tav tm="100000">
                                          <p:val>
                                            <p:strVal val="#ppt_h"/>
                                          </p:val>
                                        </p:tav>
                                      </p:tavLst>
                                    </p:anim>
                                    <p:animEffect transition="in" filter="fade">
                                      <p:cBhvr>
                                        <p:cTn id="58" dur="750"/>
                                        <p:tgtEl>
                                          <p:spTgt spid="6"/>
                                        </p:tgtEl>
                                      </p:cBhvr>
                                    </p:animEffect>
                                  </p:childTnLst>
                                </p:cTn>
                              </p:par>
                              <p:par>
                                <p:cTn id="59" presetID="53" presetClass="entr" presetSubtype="16" fill="hold" grpId="0" nodeType="withEffect">
                                  <p:stCondLst>
                                    <p:cond delay="1150"/>
                                  </p:stCondLst>
                                  <p:childTnLst>
                                    <p:set>
                                      <p:cBhvr>
                                        <p:cTn id="60" dur="1" fill="hold">
                                          <p:stCondLst>
                                            <p:cond delay="0"/>
                                          </p:stCondLst>
                                        </p:cTn>
                                        <p:tgtEl>
                                          <p:spTgt spid="8"/>
                                        </p:tgtEl>
                                        <p:attrNameLst>
                                          <p:attrName>style.visibility</p:attrName>
                                        </p:attrNameLst>
                                      </p:cBhvr>
                                      <p:to>
                                        <p:strVal val="visible"/>
                                      </p:to>
                                    </p:set>
                                    <p:anim calcmode="lin" valueType="num">
                                      <p:cBhvr>
                                        <p:cTn id="61" dur="750" fill="hold"/>
                                        <p:tgtEl>
                                          <p:spTgt spid="8"/>
                                        </p:tgtEl>
                                        <p:attrNameLst>
                                          <p:attrName>ppt_w</p:attrName>
                                        </p:attrNameLst>
                                      </p:cBhvr>
                                      <p:tavLst>
                                        <p:tav tm="0">
                                          <p:val>
                                            <p:fltVal val="0"/>
                                          </p:val>
                                        </p:tav>
                                        <p:tav tm="100000">
                                          <p:val>
                                            <p:strVal val="#ppt_w"/>
                                          </p:val>
                                        </p:tav>
                                      </p:tavLst>
                                    </p:anim>
                                    <p:anim calcmode="lin" valueType="num">
                                      <p:cBhvr>
                                        <p:cTn id="62" dur="750" fill="hold"/>
                                        <p:tgtEl>
                                          <p:spTgt spid="8"/>
                                        </p:tgtEl>
                                        <p:attrNameLst>
                                          <p:attrName>ppt_h</p:attrName>
                                        </p:attrNameLst>
                                      </p:cBhvr>
                                      <p:tavLst>
                                        <p:tav tm="0">
                                          <p:val>
                                            <p:fltVal val="0"/>
                                          </p:val>
                                        </p:tav>
                                        <p:tav tm="100000">
                                          <p:val>
                                            <p:strVal val="#ppt_h"/>
                                          </p:val>
                                        </p:tav>
                                      </p:tavLst>
                                    </p:anim>
                                    <p:animEffect transition="in" filter="fade">
                                      <p:cBhvr>
                                        <p:cTn id="63" dur="750"/>
                                        <p:tgtEl>
                                          <p:spTgt spid="8"/>
                                        </p:tgtEl>
                                      </p:cBhvr>
                                    </p:animEffect>
                                  </p:childTnLst>
                                </p:cTn>
                              </p:par>
                              <p:par>
                                <p:cTn id="64" presetID="53" presetClass="entr" presetSubtype="16" fill="hold" grpId="0" nodeType="withEffect">
                                  <p:stCondLst>
                                    <p:cond delay="1150"/>
                                  </p:stCondLst>
                                  <p:childTnLst>
                                    <p:set>
                                      <p:cBhvr>
                                        <p:cTn id="65" dur="1" fill="hold">
                                          <p:stCondLst>
                                            <p:cond delay="0"/>
                                          </p:stCondLst>
                                        </p:cTn>
                                        <p:tgtEl>
                                          <p:spTgt spid="7"/>
                                        </p:tgtEl>
                                        <p:attrNameLst>
                                          <p:attrName>style.visibility</p:attrName>
                                        </p:attrNameLst>
                                      </p:cBhvr>
                                      <p:to>
                                        <p:strVal val="visible"/>
                                      </p:to>
                                    </p:set>
                                    <p:anim calcmode="lin" valueType="num">
                                      <p:cBhvr>
                                        <p:cTn id="66" dur="750" fill="hold"/>
                                        <p:tgtEl>
                                          <p:spTgt spid="7"/>
                                        </p:tgtEl>
                                        <p:attrNameLst>
                                          <p:attrName>ppt_w</p:attrName>
                                        </p:attrNameLst>
                                      </p:cBhvr>
                                      <p:tavLst>
                                        <p:tav tm="0">
                                          <p:val>
                                            <p:fltVal val="0"/>
                                          </p:val>
                                        </p:tav>
                                        <p:tav tm="100000">
                                          <p:val>
                                            <p:strVal val="#ppt_w"/>
                                          </p:val>
                                        </p:tav>
                                      </p:tavLst>
                                    </p:anim>
                                    <p:anim calcmode="lin" valueType="num">
                                      <p:cBhvr>
                                        <p:cTn id="67" dur="750" fill="hold"/>
                                        <p:tgtEl>
                                          <p:spTgt spid="7"/>
                                        </p:tgtEl>
                                        <p:attrNameLst>
                                          <p:attrName>ppt_h</p:attrName>
                                        </p:attrNameLst>
                                      </p:cBhvr>
                                      <p:tavLst>
                                        <p:tav tm="0">
                                          <p:val>
                                            <p:fltVal val="0"/>
                                          </p:val>
                                        </p:tav>
                                        <p:tav tm="100000">
                                          <p:val>
                                            <p:strVal val="#ppt_h"/>
                                          </p:val>
                                        </p:tav>
                                      </p:tavLst>
                                    </p:anim>
                                    <p:animEffect transition="in" filter="fade">
                                      <p:cBhvr>
                                        <p:cTn id="68" dur="750"/>
                                        <p:tgtEl>
                                          <p:spTgt spid="7"/>
                                        </p:tgtEl>
                                      </p:cBhvr>
                                    </p:animEffect>
                                  </p:childTnLst>
                                </p:cTn>
                              </p:par>
                              <p:par>
                                <p:cTn id="69" presetID="53" presetClass="entr" presetSubtype="16" fill="hold" grpId="0" nodeType="withEffect">
                                  <p:stCondLst>
                                    <p:cond delay="1150"/>
                                  </p:stCondLst>
                                  <p:childTnLst>
                                    <p:set>
                                      <p:cBhvr>
                                        <p:cTn id="70" dur="1" fill="hold">
                                          <p:stCondLst>
                                            <p:cond delay="0"/>
                                          </p:stCondLst>
                                        </p:cTn>
                                        <p:tgtEl>
                                          <p:spTgt spid="80"/>
                                        </p:tgtEl>
                                        <p:attrNameLst>
                                          <p:attrName>style.visibility</p:attrName>
                                        </p:attrNameLst>
                                      </p:cBhvr>
                                      <p:to>
                                        <p:strVal val="visible"/>
                                      </p:to>
                                    </p:set>
                                    <p:anim calcmode="lin" valueType="num">
                                      <p:cBhvr>
                                        <p:cTn id="71" dur="500" fill="hold"/>
                                        <p:tgtEl>
                                          <p:spTgt spid="80"/>
                                        </p:tgtEl>
                                        <p:attrNameLst>
                                          <p:attrName>ppt_w</p:attrName>
                                        </p:attrNameLst>
                                      </p:cBhvr>
                                      <p:tavLst>
                                        <p:tav tm="0">
                                          <p:val>
                                            <p:fltVal val="0"/>
                                          </p:val>
                                        </p:tav>
                                        <p:tav tm="100000">
                                          <p:val>
                                            <p:strVal val="#ppt_w"/>
                                          </p:val>
                                        </p:tav>
                                      </p:tavLst>
                                    </p:anim>
                                    <p:anim calcmode="lin" valueType="num">
                                      <p:cBhvr>
                                        <p:cTn id="72" dur="500" fill="hold"/>
                                        <p:tgtEl>
                                          <p:spTgt spid="80"/>
                                        </p:tgtEl>
                                        <p:attrNameLst>
                                          <p:attrName>ppt_h</p:attrName>
                                        </p:attrNameLst>
                                      </p:cBhvr>
                                      <p:tavLst>
                                        <p:tav tm="0">
                                          <p:val>
                                            <p:fltVal val="0"/>
                                          </p:val>
                                        </p:tav>
                                        <p:tav tm="100000">
                                          <p:val>
                                            <p:strVal val="#ppt_h"/>
                                          </p:val>
                                        </p:tav>
                                      </p:tavLst>
                                    </p:anim>
                                    <p:animEffect transition="in" filter="fade">
                                      <p:cBhvr>
                                        <p:cTn id="73" dur="500"/>
                                        <p:tgtEl>
                                          <p:spTgt spid="80"/>
                                        </p:tgtEl>
                                      </p:cBhvr>
                                    </p:animEffect>
                                  </p:childTnLst>
                                </p:cTn>
                              </p:par>
                              <p:par>
                                <p:cTn id="74" presetID="53" presetClass="entr" presetSubtype="16" fill="hold" grpId="0" nodeType="withEffect">
                                  <p:stCondLst>
                                    <p:cond delay="1150"/>
                                  </p:stCondLst>
                                  <p:childTnLst>
                                    <p:set>
                                      <p:cBhvr>
                                        <p:cTn id="75" dur="1" fill="hold">
                                          <p:stCondLst>
                                            <p:cond delay="0"/>
                                          </p:stCondLst>
                                        </p:cTn>
                                        <p:tgtEl>
                                          <p:spTgt spid="81"/>
                                        </p:tgtEl>
                                        <p:attrNameLst>
                                          <p:attrName>style.visibility</p:attrName>
                                        </p:attrNameLst>
                                      </p:cBhvr>
                                      <p:to>
                                        <p:strVal val="visible"/>
                                      </p:to>
                                    </p:set>
                                    <p:anim calcmode="lin" valueType="num">
                                      <p:cBhvr>
                                        <p:cTn id="76" dur="500" fill="hold"/>
                                        <p:tgtEl>
                                          <p:spTgt spid="81"/>
                                        </p:tgtEl>
                                        <p:attrNameLst>
                                          <p:attrName>ppt_w</p:attrName>
                                        </p:attrNameLst>
                                      </p:cBhvr>
                                      <p:tavLst>
                                        <p:tav tm="0">
                                          <p:val>
                                            <p:fltVal val="0"/>
                                          </p:val>
                                        </p:tav>
                                        <p:tav tm="100000">
                                          <p:val>
                                            <p:strVal val="#ppt_w"/>
                                          </p:val>
                                        </p:tav>
                                      </p:tavLst>
                                    </p:anim>
                                    <p:anim calcmode="lin" valueType="num">
                                      <p:cBhvr>
                                        <p:cTn id="77" dur="500" fill="hold"/>
                                        <p:tgtEl>
                                          <p:spTgt spid="81"/>
                                        </p:tgtEl>
                                        <p:attrNameLst>
                                          <p:attrName>ppt_h</p:attrName>
                                        </p:attrNameLst>
                                      </p:cBhvr>
                                      <p:tavLst>
                                        <p:tav tm="0">
                                          <p:val>
                                            <p:fltVal val="0"/>
                                          </p:val>
                                        </p:tav>
                                        <p:tav tm="100000">
                                          <p:val>
                                            <p:strVal val="#ppt_h"/>
                                          </p:val>
                                        </p:tav>
                                      </p:tavLst>
                                    </p:anim>
                                    <p:animEffect transition="in" filter="fade">
                                      <p:cBhvr>
                                        <p:cTn id="78" dur="500"/>
                                        <p:tgtEl>
                                          <p:spTgt spid="81"/>
                                        </p:tgtEl>
                                      </p:cBhvr>
                                    </p:animEffect>
                                  </p:childTnLst>
                                </p:cTn>
                              </p:par>
                              <p:par>
                                <p:cTn id="79" presetID="53" presetClass="entr" presetSubtype="16" fill="hold" grpId="0" nodeType="withEffect">
                                  <p:stCondLst>
                                    <p:cond delay="115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par>
                                <p:cTn id="84" presetID="53" presetClass="entr" presetSubtype="16" fill="hold" grpId="0" nodeType="withEffect">
                                  <p:stCondLst>
                                    <p:cond delay="1150"/>
                                  </p:stCondLst>
                                  <p:childTnLst>
                                    <p:set>
                                      <p:cBhvr>
                                        <p:cTn id="85" dur="1" fill="hold">
                                          <p:stCondLst>
                                            <p:cond delay="0"/>
                                          </p:stCondLst>
                                        </p:cTn>
                                        <p:tgtEl>
                                          <p:spTgt spid="71"/>
                                        </p:tgtEl>
                                        <p:attrNameLst>
                                          <p:attrName>style.visibility</p:attrName>
                                        </p:attrNameLst>
                                      </p:cBhvr>
                                      <p:to>
                                        <p:strVal val="visible"/>
                                      </p:to>
                                    </p:set>
                                    <p:anim calcmode="lin" valueType="num">
                                      <p:cBhvr>
                                        <p:cTn id="86" dur="500" fill="hold"/>
                                        <p:tgtEl>
                                          <p:spTgt spid="71"/>
                                        </p:tgtEl>
                                        <p:attrNameLst>
                                          <p:attrName>ppt_w</p:attrName>
                                        </p:attrNameLst>
                                      </p:cBhvr>
                                      <p:tavLst>
                                        <p:tav tm="0">
                                          <p:val>
                                            <p:fltVal val="0"/>
                                          </p:val>
                                        </p:tav>
                                        <p:tav tm="100000">
                                          <p:val>
                                            <p:strVal val="#ppt_w"/>
                                          </p:val>
                                        </p:tav>
                                      </p:tavLst>
                                    </p:anim>
                                    <p:anim calcmode="lin" valueType="num">
                                      <p:cBhvr>
                                        <p:cTn id="87" dur="500" fill="hold"/>
                                        <p:tgtEl>
                                          <p:spTgt spid="71"/>
                                        </p:tgtEl>
                                        <p:attrNameLst>
                                          <p:attrName>ppt_h</p:attrName>
                                        </p:attrNameLst>
                                      </p:cBhvr>
                                      <p:tavLst>
                                        <p:tav tm="0">
                                          <p:val>
                                            <p:fltVal val="0"/>
                                          </p:val>
                                        </p:tav>
                                        <p:tav tm="100000">
                                          <p:val>
                                            <p:strVal val="#ppt_h"/>
                                          </p:val>
                                        </p:tav>
                                      </p:tavLst>
                                    </p:anim>
                                    <p:animEffect transition="in" filter="fade">
                                      <p:cBhvr>
                                        <p:cTn id="88" dur="500"/>
                                        <p:tgtEl>
                                          <p:spTgt spid="71"/>
                                        </p:tgtEl>
                                      </p:cBhvr>
                                    </p:animEffect>
                                  </p:childTnLst>
                                </p:cTn>
                              </p:par>
                              <p:par>
                                <p:cTn id="89" presetID="53" presetClass="entr" presetSubtype="16" fill="hold" grpId="0" nodeType="withEffect">
                                  <p:stCondLst>
                                    <p:cond delay="1150"/>
                                  </p:stCondLst>
                                  <p:childTnLst>
                                    <p:set>
                                      <p:cBhvr>
                                        <p:cTn id="90" dur="1" fill="hold">
                                          <p:stCondLst>
                                            <p:cond delay="0"/>
                                          </p:stCondLst>
                                        </p:cTn>
                                        <p:tgtEl>
                                          <p:spTgt spid="3"/>
                                        </p:tgtEl>
                                        <p:attrNameLst>
                                          <p:attrName>style.visibility</p:attrName>
                                        </p:attrNameLst>
                                      </p:cBhvr>
                                      <p:to>
                                        <p:strVal val="visible"/>
                                      </p:to>
                                    </p:set>
                                    <p:anim calcmode="lin" valueType="num">
                                      <p:cBhvr>
                                        <p:cTn id="91" dur="500" fill="hold"/>
                                        <p:tgtEl>
                                          <p:spTgt spid="3"/>
                                        </p:tgtEl>
                                        <p:attrNameLst>
                                          <p:attrName>ppt_w</p:attrName>
                                        </p:attrNameLst>
                                      </p:cBhvr>
                                      <p:tavLst>
                                        <p:tav tm="0">
                                          <p:val>
                                            <p:fltVal val="0"/>
                                          </p:val>
                                        </p:tav>
                                        <p:tav tm="100000">
                                          <p:val>
                                            <p:strVal val="#ppt_w"/>
                                          </p:val>
                                        </p:tav>
                                      </p:tavLst>
                                    </p:anim>
                                    <p:anim calcmode="lin" valueType="num">
                                      <p:cBhvr>
                                        <p:cTn id="92" dur="500" fill="hold"/>
                                        <p:tgtEl>
                                          <p:spTgt spid="3"/>
                                        </p:tgtEl>
                                        <p:attrNameLst>
                                          <p:attrName>ppt_h</p:attrName>
                                        </p:attrNameLst>
                                      </p:cBhvr>
                                      <p:tavLst>
                                        <p:tav tm="0">
                                          <p:val>
                                            <p:fltVal val="0"/>
                                          </p:val>
                                        </p:tav>
                                        <p:tav tm="100000">
                                          <p:val>
                                            <p:strVal val="#ppt_h"/>
                                          </p:val>
                                        </p:tav>
                                      </p:tavLst>
                                    </p:anim>
                                    <p:animEffect transition="in" filter="fade">
                                      <p:cBhvr>
                                        <p:cTn id="93" dur="500"/>
                                        <p:tgtEl>
                                          <p:spTgt spid="3"/>
                                        </p:tgtEl>
                                      </p:cBhvr>
                                    </p:animEffect>
                                  </p:childTnLst>
                                </p:cTn>
                              </p:par>
                              <p:par>
                                <p:cTn id="94" presetID="53" presetClass="entr" presetSubtype="16" fill="hold" grpId="0" nodeType="withEffect">
                                  <p:stCondLst>
                                    <p:cond delay="1250"/>
                                  </p:stCondLst>
                                  <p:childTnLst>
                                    <p:set>
                                      <p:cBhvr>
                                        <p:cTn id="95" dur="1" fill="hold">
                                          <p:stCondLst>
                                            <p:cond delay="0"/>
                                          </p:stCondLst>
                                        </p:cTn>
                                        <p:tgtEl>
                                          <p:spTgt spid="74"/>
                                        </p:tgtEl>
                                        <p:attrNameLst>
                                          <p:attrName>style.visibility</p:attrName>
                                        </p:attrNameLst>
                                      </p:cBhvr>
                                      <p:to>
                                        <p:strVal val="visible"/>
                                      </p:to>
                                    </p:set>
                                    <p:anim calcmode="lin" valueType="num">
                                      <p:cBhvr>
                                        <p:cTn id="96" dur="500" fill="hold"/>
                                        <p:tgtEl>
                                          <p:spTgt spid="74"/>
                                        </p:tgtEl>
                                        <p:attrNameLst>
                                          <p:attrName>ppt_w</p:attrName>
                                        </p:attrNameLst>
                                      </p:cBhvr>
                                      <p:tavLst>
                                        <p:tav tm="0">
                                          <p:val>
                                            <p:fltVal val="0"/>
                                          </p:val>
                                        </p:tav>
                                        <p:tav tm="100000">
                                          <p:val>
                                            <p:strVal val="#ppt_w"/>
                                          </p:val>
                                        </p:tav>
                                      </p:tavLst>
                                    </p:anim>
                                    <p:anim calcmode="lin" valueType="num">
                                      <p:cBhvr>
                                        <p:cTn id="97" dur="500" fill="hold"/>
                                        <p:tgtEl>
                                          <p:spTgt spid="74"/>
                                        </p:tgtEl>
                                        <p:attrNameLst>
                                          <p:attrName>ppt_h</p:attrName>
                                        </p:attrNameLst>
                                      </p:cBhvr>
                                      <p:tavLst>
                                        <p:tav tm="0">
                                          <p:val>
                                            <p:fltVal val="0"/>
                                          </p:val>
                                        </p:tav>
                                        <p:tav tm="100000">
                                          <p:val>
                                            <p:strVal val="#ppt_h"/>
                                          </p:val>
                                        </p:tav>
                                      </p:tavLst>
                                    </p:anim>
                                    <p:animEffect transition="in" filter="fade">
                                      <p:cBhvr>
                                        <p:cTn id="98" dur="500"/>
                                        <p:tgtEl>
                                          <p:spTgt spid="74"/>
                                        </p:tgtEl>
                                      </p:cBhvr>
                                    </p:animEffect>
                                  </p:childTnLst>
                                </p:cTn>
                              </p:par>
                              <p:par>
                                <p:cTn id="99" presetID="53" presetClass="entr" presetSubtype="16" fill="hold" grpId="0" nodeType="withEffect">
                                  <p:stCondLst>
                                    <p:cond delay="1350"/>
                                  </p:stCondLst>
                                  <p:childTnLst>
                                    <p:set>
                                      <p:cBhvr>
                                        <p:cTn id="100" dur="1" fill="hold">
                                          <p:stCondLst>
                                            <p:cond delay="0"/>
                                          </p:stCondLst>
                                        </p:cTn>
                                        <p:tgtEl>
                                          <p:spTgt spid="72"/>
                                        </p:tgtEl>
                                        <p:attrNameLst>
                                          <p:attrName>style.visibility</p:attrName>
                                        </p:attrNameLst>
                                      </p:cBhvr>
                                      <p:to>
                                        <p:strVal val="visible"/>
                                      </p:to>
                                    </p:set>
                                    <p:anim calcmode="lin" valueType="num">
                                      <p:cBhvr>
                                        <p:cTn id="101" dur="500" fill="hold"/>
                                        <p:tgtEl>
                                          <p:spTgt spid="72"/>
                                        </p:tgtEl>
                                        <p:attrNameLst>
                                          <p:attrName>ppt_w</p:attrName>
                                        </p:attrNameLst>
                                      </p:cBhvr>
                                      <p:tavLst>
                                        <p:tav tm="0">
                                          <p:val>
                                            <p:fltVal val="0"/>
                                          </p:val>
                                        </p:tav>
                                        <p:tav tm="100000">
                                          <p:val>
                                            <p:strVal val="#ppt_w"/>
                                          </p:val>
                                        </p:tav>
                                      </p:tavLst>
                                    </p:anim>
                                    <p:anim calcmode="lin" valueType="num">
                                      <p:cBhvr>
                                        <p:cTn id="102" dur="500" fill="hold"/>
                                        <p:tgtEl>
                                          <p:spTgt spid="72"/>
                                        </p:tgtEl>
                                        <p:attrNameLst>
                                          <p:attrName>ppt_h</p:attrName>
                                        </p:attrNameLst>
                                      </p:cBhvr>
                                      <p:tavLst>
                                        <p:tav tm="0">
                                          <p:val>
                                            <p:fltVal val="0"/>
                                          </p:val>
                                        </p:tav>
                                        <p:tav tm="100000">
                                          <p:val>
                                            <p:strVal val="#ppt_h"/>
                                          </p:val>
                                        </p:tav>
                                      </p:tavLst>
                                    </p:anim>
                                    <p:animEffect transition="in" filter="fade">
                                      <p:cBhvr>
                                        <p:cTn id="103" dur="500"/>
                                        <p:tgtEl>
                                          <p:spTgt spid="72"/>
                                        </p:tgtEl>
                                      </p:cBhvr>
                                    </p:animEffect>
                                  </p:childTnLst>
                                </p:cTn>
                              </p:par>
                              <p:par>
                                <p:cTn id="104" presetID="53" presetClass="entr" presetSubtype="16" fill="hold" grpId="0" nodeType="withEffect">
                                  <p:stCondLst>
                                    <p:cond delay="1450"/>
                                  </p:stCondLst>
                                  <p:childTnLst>
                                    <p:set>
                                      <p:cBhvr>
                                        <p:cTn id="105" dur="1" fill="hold">
                                          <p:stCondLst>
                                            <p:cond delay="0"/>
                                          </p:stCondLst>
                                        </p:cTn>
                                        <p:tgtEl>
                                          <p:spTgt spid="73"/>
                                        </p:tgtEl>
                                        <p:attrNameLst>
                                          <p:attrName>style.visibility</p:attrName>
                                        </p:attrNameLst>
                                      </p:cBhvr>
                                      <p:to>
                                        <p:strVal val="visible"/>
                                      </p:to>
                                    </p:set>
                                    <p:anim calcmode="lin" valueType="num">
                                      <p:cBhvr>
                                        <p:cTn id="106" dur="550" fill="hold"/>
                                        <p:tgtEl>
                                          <p:spTgt spid="73"/>
                                        </p:tgtEl>
                                        <p:attrNameLst>
                                          <p:attrName>ppt_w</p:attrName>
                                        </p:attrNameLst>
                                      </p:cBhvr>
                                      <p:tavLst>
                                        <p:tav tm="0">
                                          <p:val>
                                            <p:fltVal val="0"/>
                                          </p:val>
                                        </p:tav>
                                        <p:tav tm="100000">
                                          <p:val>
                                            <p:strVal val="#ppt_w"/>
                                          </p:val>
                                        </p:tav>
                                      </p:tavLst>
                                    </p:anim>
                                    <p:anim calcmode="lin" valueType="num">
                                      <p:cBhvr>
                                        <p:cTn id="107" dur="550" fill="hold"/>
                                        <p:tgtEl>
                                          <p:spTgt spid="73"/>
                                        </p:tgtEl>
                                        <p:attrNameLst>
                                          <p:attrName>ppt_h</p:attrName>
                                        </p:attrNameLst>
                                      </p:cBhvr>
                                      <p:tavLst>
                                        <p:tav tm="0">
                                          <p:val>
                                            <p:fltVal val="0"/>
                                          </p:val>
                                        </p:tav>
                                        <p:tav tm="100000">
                                          <p:val>
                                            <p:strVal val="#ppt_h"/>
                                          </p:val>
                                        </p:tav>
                                      </p:tavLst>
                                    </p:anim>
                                    <p:animEffect transition="in" filter="fade">
                                      <p:cBhvr>
                                        <p:cTn id="108" dur="550"/>
                                        <p:tgtEl>
                                          <p:spTgt spid="73"/>
                                        </p:tgtEl>
                                      </p:cBhvr>
                                    </p:animEffect>
                                  </p:childTnLst>
                                </p:cTn>
                              </p:par>
                              <p:par>
                                <p:cTn id="109" presetID="16" presetClass="entr" presetSubtype="37" fill="hold" grpId="0" nodeType="withEffect">
                                  <p:stCondLst>
                                    <p:cond delay="1750"/>
                                  </p:stCondLst>
                                  <p:childTnLst>
                                    <p:set>
                                      <p:cBhvr>
                                        <p:cTn id="110" dur="1" fill="hold">
                                          <p:stCondLst>
                                            <p:cond delay="0"/>
                                          </p:stCondLst>
                                        </p:cTn>
                                        <p:tgtEl>
                                          <p:spTgt spid="56"/>
                                        </p:tgtEl>
                                        <p:attrNameLst>
                                          <p:attrName>style.visibility</p:attrName>
                                        </p:attrNameLst>
                                      </p:cBhvr>
                                      <p:to>
                                        <p:strVal val="visible"/>
                                      </p:to>
                                    </p:set>
                                    <p:animEffect transition="in" filter="barn(outVertical)">
                                      <p:cBhvr>
                                        <p:cTn id="111" dur="750"/>
                                        <p:tgtEl>
                                          <p:spTgt spid="56"/>
                                        </p:tgtEl>
                                      </p:cBhvr>
                                    </p:animEffect>
                                  </p:childTnLst>
                                </p:cTn>
                              </p:par>
                              <p:par>
                                <p:cTn id="112" presetID="16" presetClass="entr" presetSubtype="37" fill="hold" grpId="0" nodeType="withEffect">
                                  <p:stCondLst>
                                    <p:cond delay="1750"/>
                                  </p:stCondLst>
                                  <p:childTnLst>
                                    <p:set>
                                      <p:cBhvr>
                                        <p:cTn id="113" dur="1" fill="hold">
                                          <p:stCondLst>
                                            <p:cond delay="0"/>
                                          </p:stCondLst>
                                        </p:cTn>
                                        <p:tgtEl>
                                          <p:spTgt spid="60"/>
                                        </p:tgtEl>
                                        <p:attrNameLst>
                                          <p:attrName>style.visibility</p:attrName>
                                        </p:attrNameLst>
                                      </p:cBhvr>
                                      <p:to>
                                        <p:strVal val="visible"/>
                                      </p:to>
                                    </p:set>
                                    <p:animEffect transition="in" filter="barn(outVertical)">
                                      <p:cBhvr>
                                        <p:cTn id="114" dur="750"/>
                                        <p:tgtEl>
                                          <p:spTgt spid="60"/>
                                        </p:tgtEl>
                                      </p:cBhvr>
                                    </p:animEffect>
                                  </p:childTnLst>
                                </p:cTn>
                              </p:par>
                              <p:par>
                                <p:cTn id="115" presetID="16" presetClass="entr" presetSubtype="37" fill="hold" grpId="0" nodeType="withEffect">
                                  <p:stCondLst>
                                    <p:cond delay="1750"/>
                                  </p:stCondLst>
                                  <p:childTnLst>
                                    <p:set>
                                      <p:cBhvr>
                                        <p:cTn id="116" dur="1" fill="hold">
                                          <p:stCondLst>
                                            <p:cond delay="0"/>
                                          </p:stCondLst>
                                        </p:cTn>
                                        <p:tgtEl>
                                          <p:spTgt spid="59"/>
                                        </p:tgtEl>
                                        <p:attrNameLst>
                                          <p:attrName>style.visibility</p:attrName>
                                        </p:attrNameLst>
                                      </p:cBhvr>
                                      <p:to>
                                        <p:strVal val="visible"/>
                                      </p:to>
                                    </p:set>
                                    <p:animEffect transition="in" filter="barn(outVertical)">
                                      <p:cBhvr>
                                        <p:cTn id="117" dur="750"/>
                                        <p:tgtEl>
                                          <p:spTgt spid="59"/>
                                        </p:tgtEl>
                                      </p:cBhvr>
                                    </p:animEffect>
                                  </p:childTnLst>
                                </p:cTn>
                              </p:par>
                              <p:par>
                                <p:cTn id="118" presetID="16" presetClass="entr" presetSubtype="37" fill="hold" grpId="0" nodeType="withEffect">
                                  <p:stCondLst>
                                    <p:cond delay="1750"/>
                                  </p:stCondLst>
                                  <p:childTnLst>
                                    <p:set>
                                      <p:cBhvr>
                                        <p:cTn id="119" dur="1" fill="hold">
                                          <p:stCondLst>
                                            <p:cond delay="0"/>
                                          </p:stCondLst>
                                        </p:cTn>
                                        <p:tgtEl>
                                          <p:spTgt spid="57"/>
                                        </p:tgtEl>
                                        <p:attrNameLst>
                                          <p:attrName>style.visibility</p:attrName>
                                        </p:attrNameLst>
                                      </p:cBhvr>
                                      <p:to>
                                        <p:strVal val="visible"/>
                                      </p:to>
                                    </p:set>
                                    <p:animEffect transition="in" filter="barn(outVertical)">
                                      <p:cBhvr>
                                        <p:cTn id="120" dur="750"/>
                                        <p:tgtEl>
                                          <p:spTgt spid="57"/>
                                        </p:tgtEl>
                                      </p:cBhvr>
                                    </p:animEffect>
                                  </p:childTnLst>
                                </p:cTn>
                              </p:par>
                              <p:par>
                                <p:cTn id="121" presetID="10" presetClass="entr" presetSubtype="0" fill="hold" grpId="0" nodeType="withEffect">
                                  <p:stCondLst>
                                    <p:cond delay="250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750"/>
                                        <p:tgtEl>
                                          <p:spTgt spid="61"/>
                                        </p:tgtEl>
                                      </p:cBhvr>
                                    </p:animEffect>
                                  </p:childTnLst>
                                </p:cTn>
                              </p:par>
                              <p:par>
                                <p:cTn id="124" presetID="10" presetClass="entr" presetSubtype="0" fill="hold" grpId="0" nodeType="withEffect">
                                  <p:stCondLst>
                                    <p:cond delay="2500"/>
                                  </p:stCondLst>
                                  <p:childTnLst>
                                    <p:set>
                                      <p:cBhvr>
                                        <p:cTn id="125" dur="1" fill="hold">
                                          <p:stCondLst>
                                            <p:cond delay="0"/>
                                          </p:stCondLst>
                                        </p:cTn>
                                        <p:tgtEl>
                                          <p:spTgt spid="58"/>
                                        </p:tgtEl>
                                        <p:attrNameLst>
                                          <p:attrName>style.visibility</p:attrName>
                                        </p:attrNameLst>
                                      </p:cBhvr>
                                      <p:to>
                                        <p:strVal val="visible"/>
                                      </p:to>
                                    </p:set>
                                    <p:animEffect transition="in" filter="fade">
                                      <p:cBhvr>
                                        <p:cTn id="126" dur="750"/>
                                        <p:tgtEl>
                                          <p:spTgt spid="58"/>
                                        </p:tgtEl>
                                      </p:cBhvr>
                                    </p:animEffect>
                                  </p:childTnLst>
                                </p:cTn>
                              </p:par>
                              <p:par>
                                <p:cTn id="127" presetID="42" presetClass="entr" presetSubtype="0"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fade">
                                      <p:cBhvr>
                                        <p:cTn id="129" dur="1000"/>
                                        <p:tgtEl>
                                          <p:spTgt spid="66"/>
                                        </p:tgtEl>
                                      </p:cBhvr>
                                    </p:animEffect>
                                    <p:anim calcmode="lin" valueType="num">
                                      <p:cBhvr>
                                        <p:cTn id="130" dur="1000" fill="hold"/>
                                        <p:tgtEl>
                                          <p:spTgt spid="66"/>
                                        </p:tgtEl>
                                        <p:attrNameLst>
                                          <p:attrName>ppt_x</p:attrName>
                                        </p:attrNameLst>
                                      </p:cBhvr>
                                      <p:tavLst>
                                        <p:tav tm="0">
                                          <p:val>
                                            <p:strVal val="#ppt_x"/>
                                          </p:val>
                                        </p:tav>
                                        <p:tav tm="100000">
                                          <p:val>
                                            <p:strVal val="#ppt_x"/>
                                          </p:val>
                                        </p:tav>
                                      </p:tavLst>
                                    </p:anim>
                                    <p:anim calcmode="lin" valueType="num">
                                      <p:cBhvr>
                                        <p:cTn id="131" dur="1000" fill="hold"/>
                                        <p:tgtEl>
                                          <p:spTgt spid="66"/>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67"/>
                                        </p:tgtEl>
                                        <p:attrNameLst>
                                          <p:attrName>style.visibility</p:attrName>
                                        </p:attrNameLst>
                                      </p:cBhvr>
                                      <p:to>
                                        <p:strVal val="visible"/>
                                      </p:to>
                                    </p:set>
                                    <p:animEffect transition="in" filter="fade">
                                      <p:cBhvr>
                                        <p:cTn id="134" dur="1000"/>
                                        <p:tgtEl>
                                          <p:spTgt spid="67"/>
                                        </p:tgtEl>
                                      </p:cBhvr>
                                    </p:animEffect>
                                    <p:anim calcmode="lin" valueType="num">
                                      <p:cBhvr>
                                        <p:cTn id="135" dur="1000" fill="hold"/>
                                        <p:tgtEl>
                                          <p:spTgt spid="67"/>
                                        </p:tgtEl>
                                        <p:attrNameLst>
                                          <p:attrName>ppt_x</p:attrName>
                                        </p:attrNameLst>
                                      </p:cBhvr>
                                      <p:tavLst>
                                        <p:tav tm="0">
                                          <p:val>
                                            <p:strVal val="#ppt_x"/>
                                          </p:val>
                                        </p:tav>
                                        <p:tav tm="100000">
                                          <p:val>
                                            <p:strVal val="#ppt_x"/>
                                          </p:val>
                                        </p:tav>
                                      </p:tavLst>
                                    </p:anim>
                                    <p:anim calcmode="lin" valueType="num">
                                      <p:cBhvr>
                                        <p:cTn id="136" dur="1000" fill="hold"/>
                                        <p:tgtEl>
                                          <p:spTgt spid="67"/>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68"/>
                                        </p:tgtEl>
                                        <p:attrNameLst>
                                          <p:attrName>style.visibility</p:attrName>
                                        </p:attrNameLst>
                                      </p:cBhvr>
                                      <p:to>
                                        <p:strVal val="visible"/>
                                      </p:to>
                                    </p:set>
                                    <p:animEffect transition="in" filter="fade">
                                      <p:cBhvr>
                                        <p:cTn id="139" dur="1000"/>
                                        <p:tgtEl>
                                          <p:spTgt spid="68"/>
                                        </p:tgtEl>
                                      </p:cBhvr>
                                    </p:animEffect>
                                    <p:anim calcmode="lin" valueType="num">
                                      <p:cBhvr>
                                        <p:cTn id="140" dur="1000" fill="hold"/>
                                        <p:tgtEl>
                                          <p:spTgt spid="68"/>
                                        </p:tgtEl>
                                        <p:attrNameLst>
                                          <p:attrName>ppt_x</p:attrName>
                                        </p:attrNameLst>
                                      </p:cBhvr>
                                      <p:tavLst>
                                        <p:tav tm="0">
                                          <p:val>
                                            <p:strVal val="#ppt_x"/>
                                          </p:val>
                                        </p:tav>
                                        <p:tav tm="100000">
                                          <p:val>
                                            <p:strVal val="#ppt_x"/>
                                          </p:val>
                                        </p:tav>
                                      </p:tavLst>
                                    </p:anim>
                                    <p:anim calcmode="lin" valueType="num">
                                      <p:cBhvr>
                                        <p:cTn id="141"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1" grpId="2" animBg="1"/>
      <p:bldP spid="5" grpId="0" animBg="1"/>
      <p:bldP spid="6" grpId="0" animBg="1"/>
      <p:bldP spid="7" grpId="0" animBg="1"/>
      <p:bldP spid="8" grpId="0" animBg="1"/>
      <p:bldP spid="56" grpId="0"/>
      <p:bldP spid="57" grpId="0"/>
      <p:bldP spid="58" grpId="0"/>
      <p:bldP spid="59" grpId="0"/>
      <p:bldP spid="60" grpId="0"/>
      <p:bldP spid="61" grpId="0"/>
      <p:bldP spid="64" grpId="0" animBg="1"/>
      <p:bldP spid="64" grpId="1" animBg="1"/>
      <p:bldP spid="65" grpId="0" animBg="1"/>
      <p:bldP spid="65" grpId="1" animBg="1"/>
      <p:bldP spid="3" grpId="0" animBg="1"/>
      <p:bldP spid="72" grpId="0" animBg="1"/>
      <p:bldP spid="73" grpId="0" animBg="1"/>
      <p:bldP spid="74" grpId="0" animBg="1"/>
      <p:bldP spid="75" grpId="0" animBg="1"/>
      <p:bldP spid="75" grpId="1" animBg="1"/>
      <p:bldP spid="75" grpId="2" animBg="1"/>
      <p:bldP spid="76" grpId="0" animBg="1"/>
      <p:bldP spid="76" grpId="1" animBg="1"/>
      <p:bldP spid="76" grpId="2" animBg="1"/>
      <p:bldP spid="77" grpId="0"/>
      <p:bldP spid="77" grpId="1"/>
      <p:bldP spid="77" grpId="2"/>
      <p:bldP spid="79" grpId="0" animBg="1"/>
      <p:bldP spid="79" grpId="1" animBg="1"/>
      <p:bldP spid="79" grpId="2" animBg="1"/>
      <p:bldP spid="66" grpId="0" animBg="1"/>
      <p:bldP spid="67" grpId="0" animBg="1"/>
      <p:bldP spid="2" grpId="0" animBg="1"/>
      <p:bldP spid="71" grpId="0" animBg="1"/>
      <p:bldP spid="80" grpId="0" animBg="1"/>
      <p:bldP spid="8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74">
            <a:extLst>
              <a:ext uri="{FF2B5EF4-FFF2-40B4-BE49-F238E27FC236}">
                <a16:creationId xmlns:a16="http://schemas.microsoft.com/office/drawing/2014/main" id="{ABF7D34F-C82D-4414-87B6-9E173C088EBC}"/>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 name="任意多边形 75">
            <a:extLst>
              <a:ext uri="{FF2B5EF4-FFF2-40B4-BE49-F238E27FC236}">
                <a16:creationId xmlns:a16="http://schemas.microsoft.com/office/drawing/2014/main" id="{8DEACADF-6EB0-49F9-80F1-E9618D71062D}"/>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 name="任意多边形 78">
            <a:extLst>
              <a:ext uri="{FF2B5EF4-FFF2-40B4-BE49-F238E27FC236}">
                <a16:creationId xmlns:a16="http://schemas.microsoft.com/office/drawing/2014/main" id="{8C18EAAA-0C15-407F-9095-3BC3940FD151}"/>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 name="矩形 4">
            <a:extLst>
              <a:ext uri="{FF2B5EF4-FFF2-40B4-BE49-F238E27FC236}">
                <a16:creationId xmlns:a16="http://schemas.microsoft.com/office/drawing/2014/main" id="{34BAC944-1741-4C7B-8AEA-7201A8083898}"/>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6" name="矩形 5">
            <a:extLst>
              <a:ext uri="{FF2B5EF4-FFF2-40B4-BE49-F238E27FC236}">
                <a16:creationId xmlns:a16="http://schemas.microsoft.com/office/drawing/2014/main" id="{7659030B-7A98-478D-999E-46116CF918BB}"/>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7" name="组合 6">
            <a:extLst>
              <a:ext uri="{FF2B5EF4-FFF2-40B4-BE49-F238E27FC236}">
                <a16:creationId xmlns:a16="http://schemas.microsoft.com/office/drawing/2014/main" id="{9479240B-D80D-4EB3-A90B-CB785CA94BD6}"/>
              </a:ext>
            </a:extLst>
          </p:cNvPr>
          <p:cNvGrpSpPr/>
          <p:nvPr/>
        </p:nvGrpSpPr>
        <p:grpSpPr>
          <a:xfrm>
            <a:off x="653161" y="91452"/>
            <a:ext cx="4007291" cy="562570"/>
            <a:chOff x="-148730" y="328712"/>
            <a:chExt cx="4007291" cy="562570"/>
          </a:xfrm>
        </p:grpSpPr>
        <p:sp>
          <p:nvSpPr>
            <p:cNvPr id="8" name="TextBox 62">
              <a:extLst>
                <a:ext uri="{FF2B5EF4-FFF2-40B4-BE49-F238E27FC236}">
                  <a16:creationId xmlns:a16="http://schemas.microsoft.com/office/drawing/2014/main" id="{1AC72DD5-3AC8-4F4B-85A9-66D45A16B25F}"/>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矩形 8">
              <a:extLst>
                <a:ext uri="{FF2B5EF4-FFF2-40B4-BE49-F238E27FC236}">
                  <a16:creationId xmlns:a16="http://schemas.microsoft.com/office/drawing/2014/main" id="{83CED036-5884-4BF1-8137-771648A46D83}"/>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 name="图片 9" descr="QQ截图20180613233527">
            <a:extLst>
              <a:ext uri="{FF2B5EF4-FFF2-40B4-BE49-F238E27FC236}">
                <a16:creationId xmlns:a16="http://schemas.microsoft.com/office/drawing/2014/main" id="{6FC0230D-FFD8-44A5-9B5F-B3F0C0778805}"/>
              </a:ext>
            </a:extLst>
          </p:cNvPr>
          <p:cNvPicPr>
            <a:picLocks noChangeAspect="1"/>
          </p:cNvPicPr>
          <p:nvPr/>
        </p:nvPicPr>
        <p:blipFill>
          <a:blip r:embed="rId2"/>
          <a:stretch>
            <a:fillRect/>
          </a:stretch>
        </p:blipFill>
        <p:spPr>
          <a:xfrm>
            <a:off x="886427" y="1971101"/>
            <a:ext cx="5354221" cy="3765942"/>
          </a:xfrm>
          <a:prstGeom prst="rect">
            <a:avLst/>
          </a:prstGeom>
        </p:spPr>
      </p:pic>
      <p:sp>
        <p:nvSpPr>
          <p:cNvPr id="11" name="矩形 10">
            <a:extLst>
              <a:ext uri="{FF2B5EF4-FFF2-40B4-BE49-F238E27FC236}">
                <a16:creationId xmlns:a16="http://schemas.microsoft.com/office/drawing/2014/main" id="{03B0980E-7C9C-4C9C-9A2A-70F802D202C2}"/>
              </a:ext>
            </a:extLst>
          </p:cNvPr>
          <p:cNvSpPr/>
          <p:nvPr/>
        </p:nvSpPr>
        <p:spPr>
          <a:xfrm>
            <a:off x="6808674" y="2225525"/>
            <a:ext cx="4773726" cy="3419654"/>
          </a:xfrm>
          <a:prstGeom prst="rect">
            <a:avLst/>
          </a:prstGeom>
        </p:spPr>
        <p:txBody>
          <a:bodyPr wrap="square">
            <a:spAutoFit/>
          </a:bodyPr>
          <a:lstStyle/>
          <a:p>
            <a:pPr indent="406400" algn="just">
              <a:lnSpc>
                <a:spcPts val="2900"/>
              </a:lnSpc>
              <a:spcAft>
                <a:spcPts val="600"/>
              </a:spcAft>
            </a:pPr>
            <a:r>
              <a:rPr lang="en-US" altLang="zh-CN" sz="2400" kern="100" dirty="0">
                <a:solidFill>
                  <a:srgbClr val="256090"/>
                </a:solidFill>
                <a:latin typeface="微软雅黑" panose="020B0503020204020204" pitchFamily="34" charset="-122"/>
                <a:ea typeface="微软雅黑" panose="020B0503020204020204" pitchFamily="34" charset="-122"/>
              </a:rPr>
              <a:t>  </a:t>
            </a:r>
            <a:r>
              <a:rPr lang="zh-CN" altLang="zh-CN" sz="2400" kern="100" dirty="0">
                <a:solidFill>
                  <a:srgbClr val="256090"/>
                </a:solidFill>
                <a:latin typeface="微软雅黑" panose="020B0503020204020204" pitchFamily="34" charset="-122"/>
                <a:ea typeface="微软雅黑" panose="020B0503020204020204" pitchFamily="34" charset="-122"/>
              </a:rPr>
              <a:t>鹤壁国家经济技术开发区是一块正待开发和投资的热土，百业竞兴，商机无限。现诚挚邀请各界朋友到开发区实地考察，也亲身体验一下鹤壁秀美的风景。我们将始终本着互惠互利的原则，与到我区投资的企业家一起，精诚合作，实现共赢。愿我们双方共谋发展良策，共寻合作商机，共创美好未来！</a:t>
            </a:r>
            <a:endParaRPr lang="zh-CN" altLang="zh-CN" sz="1400" kern="100" dirty="0">
              <a:solidFill>
                <a:srgbClr val="256090"/>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5523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3"/>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3"/>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4.07407E-6 L -0.10886 4.07407E-6 " pathEditMode="relative" rAng="0" ptsTypes="AA">
                                      <p:cBhvr>
                                        <p:cTn id="14" dur="750" spd="-100000" fill="hold"/>
                                        <p:tgtEl>
                                          <p:spTgt spid="2"/>
                                        </p:tgtEl>
                                        <p:attrNameLst>
                                          <p:attrName>ppt_x</p:attrName>
                                          <p:attrName>ppt_y</p:attrName>
                                        </p:attrNameLst>
                                      </p:cBhvr>
                                      <p:rCtr x="-6198" y="0"/>
                                    </p:animMotion>
                                  </p:childTnLst>
                                </p:cTn>
                              </p:par>
                              <p:par>
                                <p:cTn id="15" presetID="35" presetClass="path" presetSubtype="0" accel="50000" decel="50000" fill="hold" grpId="2" nodeType="withEffect">
                                  <p:stCondLst>
                                    <p:cond delay="750"/>
                                  </p:stCondLst>
                                  <p:childTnLst>
                                    <p:animMotion origin="layout" path="M 0.01601 4.07407E-6 L 2.08333E-6 4.07407E-6 " pathEditMode="relative" rAng="0" ptsTypes="AA">
                                      <p:cBhvr>
                                        <p:cTn id="16" dur="750" fill="hold"/>
                                        <p:tgtEl>
                                          <p:spTgt spid="2"/>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4"/>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4"/>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5" grpId="0" animBg="1"/>
      <p:bldP spid="6"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97656" y="1436914"/>
            <a:ext cx="4396688" cy="830997"/>
          </a:xfrm>
          <a:prstGeom prst="rect">
            <a:avLst/>
          </a:prstGeom>
          <a:noFill/>
        </p:spPr>
        <p:txBody>
          <a:bodyPr wrap="square" rtlCol="0">
            <a:spAutoFit/>
          </a:bodyPr>
          <a:lstStyle/>
          <a:p>
            <a:pPr algn="ctr"/>
            <a:r>
              <a:rPr lang="zh-CN" altLang="en-US" sz="4800" dirty="0">
                <a:solidFill>
                  <a:schemeClr val="accent2"/>
                </a:solidFill>
                <a:latin typeface="华文细黑" panose="02010600040101010101" pitchFamily="2" charset="-122"/>
                <a:ea typeface="微软雅黑" panose="020B0503020204020204" pitchFamily="34" charset="-122"/>
                <a:sym typeface="华文细黑" panose="02010600040101010101" pitchFamily="2" charset="-122"/>
              </a:rPr>
              <a:t>谢谢观看</a:t>
            </a:r>
          </a:p>
        </p:txBody>
      </p:sp>
      <p:sp>
        <p:nvSpPr>
          <p:cNvPr id="49" name="椭圆 48"/>
          <p:cNvSpPr/>
          <p:nvPr/>
        </p:nvSpPr>
        <p:spPr>
          <a:xfrm>
            <a:off x="7879019" y="494499"/>
            <a:ext cx="725685" cy="725685"/>
          </a:xfrm>
          <a:prstGeom prst="ellipse">
            <a:avLst/>
          </a:prstGeom>
          <a:noFill/>
          <a:ln w="12700">
            <a:solidFill>
              <a:schemeClr val="accent2">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0" name="椭圆 49"/>
          <p:cNvSpPr/>
          <p:nvPr/>
        </p:nvSpPr>
        <p:spPr>
          <a:xfrm>
            <a:off x="3808888" y="2267911"/>
            <a:ext cx="363972" cy="363972"/>
          </a:xfrm>
          <a:prstGeom prst="ellipse">
            <a:avLst/>
          </a:prstGeom>
          <a:noFill/>
          <a:ln w="12700">
            <a:solidFill>
              <a:schemeClr val="accent2">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1" name="椭圆 50"/>
          <p:cNvSpPr/>
          <p:nvPr/>
        </p:nvSpPr>
        <p:spPr>
          <a:xfrm>
            <a:off x="8481896" y="1277820"/>
            <a:ext cx="245616" cy="245616"/>
          </a:xfrm>
          <a:prstGeom prst="ellipse">
            <a:avLst/>
          </a:prstGeom>
          <a:noFill/>
          <a:ln w="12700">
            <a:solidFill>
              <a:schemeClr val="accent2">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cxnSp>
        <p:nvCxnSpPr>
          <p:cNvPr id="54" name="直接连接符 53"/>
          <p:cNvCxnSpPr/>
          <p:nvPr/>
        </p:nvCxnSpPr>
        <p:spPr>
          <a:xfrm>
            <a:off x="4381500" y="1312904"/>
            <a:ext cx="3403600" cy="0"/>
          </a:xfrm>
          <a:prstGeom prst="line">
            <a:avLst/>
          </a:prstGeom>
          <a:ln w="12700">
            <a:solidFill>
              <a:schemeClr val="accent2">
                <a:alpha val="4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4381500" y="2314519"/>
            <a:ext cx="3403600" cy="0"/>
          </a:xfrm>
          <a:prstGeom prst="line">
            <a:avLst/>
          </a:prstGeom>
          <a:ln w="12700">
            <a:solidFill>
              <a:schemeClr val="accent2">
                <a:alpha val="45000"/>
              </a:schemeClr>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t="47813" b="8125"/>
          <a:stretch>
            <a:fillRect/>
          </a:stretch>
        </p:blipFill>
        <p:spPr>
          <a:xfrm>
            <a:off x="0" y="3276601"/>
            <a:ext cx="12192000" cy="3581399"/>
          </a:xfrm>
          <a:custGeom>
            <a:avLst/>
            <a:gdLst>
              <a:gd name="connsiteX0" fmla="*/ 6235701 w 12192000"/>
              <a:gd name="connsiteY0" fmla="*/ 0 h 3581399"/>
              <a:gd name="connsiteX1" fmla="*/ 6883401 w 12192000"/>
              <a:gd name="connsiteY1" fmla="*/ 406400 h 3581399"/>
              <a:gd name="connsiteX2" fmla="*/ 7543800 w 12192000"/>
              <a:gd name="connsiteY2" fmla="*/ 711200 h 3581399"/>
              <a:gd name="connsiteX3" fmla="*/ 8407400 w 12192000"/>
              <a:gd name="connsiteY3" fmla="*/ 863600 h 3581399"/>
              <a:gd name="connsiteX4" fmla="*/ 9690100 w 12192000"/>
              <a:gd name="connsiteY4" fmla="*/ 1104900 h 3581399"/>
              <a:gd name="connsiteX5" fmla="*/ 10998200 w 12192000"/>
              <a:gd name="connsiteY5" fmla="*/ 1206500 h 3581399"/>
              <a:gd name="connsiteX6" fmla="*/ 12192000 w 12192000"/>
              <a:gd name="connsiteY6" fmla="*/ 1217870 h 3581399"/>
              <a:gd name="connsiteX7" fmla="*/ 12192000 w 12192000"/>
              <a:gd name="connsiteY7" fmla="*/ 3581399 h 3581399"/>
              <a:gd name="connsiteX8" fmla="*/ 0 w 12192000"/>
              <a:gd name="connsiteY8" fmla="*/ 3581399 h 3581399"/>
              <a:gd name="connsiteX9" fmla="*/ 0 w 12192000"/>
              <a:gd name="connsiteY9" fmla="*/ 277239 h 3581399"/>
              <a:gd name="connsiteX10" fmla="*/ 1155700 w 12192000"/>
              <a:gd name="connsiteY10" fmla="*/ 596900 h 3581399"/>
              <a:gd name="connsiteX11" fmla="*/ 1930400 w 12192000"/>
              <a:gd name="connsiteY11" fmla="*/ 812800 h 3581399"/>
              <a:gd name="connsiteX12" fmla="*/ 3238500 w 12192000"/>
              <a:gd name="connsiteY12" fmla="*/ 927100 h 3581399"/>
              <a:gd name="connsiteX13" fmla="*/ 3771900 w 12192000"/>
              <a:gd name="connsiteY13" fmla="*/ 863600 h 3581399"/>
              <a:gd name="connsiteX14" fmla="*/ 4648200 w 12192000"/>
              <a:gd name="connsiteY14" fmla="*/ 546100 h 3581399"/>
              <a:gd name="connsiteX15" fmla="*/ 5283202 w 12192000"/>
              <a:gd name="connsiteY15" fmla="*/ 292100 h 3581399"/>
              <a:gd name="connsiteX16" fmla="*/ 5803901 w 12192000"/>
              <a:gd name="connsiteY16" fmla="*/ 12700 h 358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3581399">
                <a:moveTo>
                  <a:pt x="6235701" y="0"/>
                </a:moveTo>
                <a:lnTo>
                  <a:pt x="6883401" y="406400"/>
                </a:lnTo>
                <a:lnTo>
                  <a:pt x="7543800" y="711200"/>
                </a:lnTo>
                <a:lnTo>
                  <a:pt x="8407400" y="863600"/>
                </a:lnTo>
                <a:lnTo>
                  <a:pt x="9690100" y="1104900"/>
                </a:lnTo>
                <a:lnTo>
                  <a:pt x="10998200" y="1206500"/>
                </a:lnTo>
                <a:lnTo>
                  <a:pt x="12192000" y="1217870"/>
                </a:lnTo>
                <a:lnTo>
                  <a:pt x="12192000" y="3581399"/>
                </a:lnTo>
                <a:lnTo>
                  <a:pt x="0" y="3581399"/>
                </a:lnTo>
                <a:lnTo>
                  <a:pt x="0" y="277239"/>
                </a:lnTo>
                <a:lnTo>
                  <a:pt x="1155700" y="596900"/>
                </a:lnTo>
                <a:lnTo>
                  <a:pt x="1930400" y="812800"/>
                </a:lnTo>
                <a:lnTo>
                  <a:pt x="3238500" y="927100"/>
                </a:lnTo>
                <a:lnTo>
                  <a:pt x="3771900" y="863600"/>
                </a:lnTo>
                <a:lnTo>
                  <a:pt x="4648200" y="546100"/>
                </a:lnTo>
                <a:lnTo>
                  <a:pt x="5283202" y="292100"/>
                </a:lnTo>
                <a:lnTo>
                  <a:pt x="5803901" y="12700"/>
                </a:lnTo>
                <a:close/>
              </a:path>
            </a:pathLst>
          </a:custGeom>
        </p:spPr>
      </p:pic>
      <p:grpSp>
        <p:nvGrpSpPr>
          <p:cNvPr id="11" name="组合 10">
            <a:extLst>
              <a:ext uri="{FF2B5EF4-FFF2-40B4-BE49-F238E27FC236}">
                <a16:creationId xmlns:a16="http://schemas.microsoft.com/office/drawing/2014/main" id="{980E1670-2C5A-49EF-A721-411D6B0080FE}"/>
              </a:ext>
            </a:extLst>
          </p:cNvPr>
          <p:cNvGrpSpPr/>
          <p:nvPr/>
        </p:nvGrpSpPr>
        <p:grpSpPr>
          <a:xfrm>
            <a:off x="3628226" y="2510646"/>
            <a:ext cx="4935547" cy="726761"/>
            <a:chOff x="-600158" y="208014"/>
            <a:chExt cx="4935547" cy="726761"/>
          </a:xfrm>
        </p:grpSpPr>
        <p:sp>
          <p:nvSpPr>
            <p:cNvPr id="12" name="TextBox 62">
              <a:extLst>
                <a:ext uri="{FF2B5EF4-FFF2-40B4-BE49-F238E27FC236}">
                  <a16:creationId xmlns:a16="http://schemas.microsoft.com/office/drawing/2014/main" id="{5A1872E5-491B-4B65-93BD-BDB940E66E19}"/>
                </a:ext>
              </a:extLst>
            </p:cNvPr>
            <p:cNvSpPr txBox="1"/>
            <p:nvPr/>
          </p:nvSpPr>
          <p:spPr>
            <a:xfrm>
              <a:off x="-256686" y="657776"/>
              <a:ext cx="4223204" cy="276999"/>
            </a:xfrm>
            <a:prstGeom prst="rect">
              <a:avLst/>
            </a:prstGeom>
            <a:noFill/>
            <a:effectLst/>
          </p:spPr>
          <p:txBody>
            <a:bodyPr wrap="square" rtlCol="0">
              <a:spAutoFit/>
            </a:bodyPr>
            <a:lstStyle/>
            <a:p>
              <a:pPr algn="ctr"/>
              <a:r>
                <a:rPr lang="en-US" altLang="zh-CN" sz="12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12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12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12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矩形 12">
              <a:extLst>
                <a:ext uri="{FF2B5EF4-FFF2-40B4-BE49-F238E27FC236}">
                  <a16:creationId xmlns:a16="http://schemas.microsoft.com/office/drawing/2014/main" id="{8D1D47DB-0DCF-423E-AEFB-323D81B32C90}"/>
                </a:ext>
              </a:extLst>
            </p:cNvPr>
            <p:cNvSpPr/>
            <p:nvPr/>
          </p:nvSpPr>
          <p:spPr>
            <a:xfrm>
              <a:off x="-600158" y="208014"/>
              <a:ext cx="4935547" cy="523220"/>
            </a:xfrm>
            <a:prstGeom prst="rect">
              <a:avLst/>
            </a:prstGeom>
          </p:spPr>
          <p:txBody>
            <a:bodyPr wrap="square">
              <a:spAutoFit/>
            </a:bodyPr>
            <a:lstStyle/>
            <a:p>
              <a:pPr algn="ctr"/>
              <a:r>
                <a:rPr lang="zh-CN" altLang="en-US" sz="28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8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34469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30000" fill="hold" grpId="1" nodeType="withEffect">
                                  <p:stCondLst>
                                    <p:cond delay="0"/>
                                  </p:stCondLst>
                                  <p:childTnLst>
                                    <p:animMotion origin="layout" path="M 0 -0.03982 L 0 0.27384 " pathEditMode="relative" rAng="0" ptsTypes="AA">
                                      <p:cBhvr>
                                        <p:cTn id="9" dur="750" spd="-100000" fill="hold"/>
                                        <p:tgtEl>
                                          <p:spTgt spid="3"/>
                                        </p:tgtEl>
                                        <p:attrNameLst>
                                          <p:attrName>ppt_x</p:attrName>
                                          <p:attrName>ppt_y</p:attrName>
                                        </p:attrNameLst>
                                      </p:cBhvr>
                                      <p:rCtr x="0" y="15671"/>
                                    </p:animMotion>
                                  </p:childTnLst>
                                </p:cTn>
                              </p:par>
                              <p:par>
                                <p:cTn id="10" presetID="42" presetClass="path" presetSubtype="0" accel="30000" decel="30000" fill="hold" grpId="2" nodeType="withEffect">
                                  <p:stCondLst>
                                    <p:cond delay="750"/>
                                  </p:stCondLst>
                                  <p:childTnLst>
                                    <p:animMotion origin="layout" path="M 3.125E-6 -0.03981 L 3.125E-6 -3.7037E-6 " pathEditMode="relative" rAng="0" ptsTypes="AA">
                                      <p:cBhvr>
                                        <p:cTn id="11" dur="750" fill="hold"/>
                                        <p:tgtEl>
                                          <p:spTgt spid="3"/>
                                        </p:tgtEl>
                                        <p:attrNameLst>
                                          <p:attrName>ppt_x</p:attrName>
                                          <p:attrName>ppt_y</p:attrName>
                                        </p:attrNameLst>
                                      </p:cBhvr>
                                      <p:rCtr x="0" y="1991"/>
                                    </p:animMotion>
                                  </p:childTnLst>
                                </p:cTn>
                              </p:par>
                              <p:par>
                                <p:cTn id="12" presetID="16" presetClass="entr" presetSubtype="37" fill="hold" nodeType="withEffect">
                                  <p:stCondLst>
                                    <p:cond delay="750"/>
                                  </p:stCondLst>
                                  <p:childTnLst>
                                    <p:set>
                                      <p:cBhvr>
                                        <p:cTn id="13" dur="1" fill="hold">
                                          <p:stCondLst>
                                            <p:cond delay="0"/>
                                          </p:stCondLst>
                                        </p:cTn>
                                        <p:tgtEl>
                                          <p:spTgt spid="54"/>
                                        </p:tgtEl>
                                        <p:attrNameLst>
                                          <p:attrName>style.visibility</p:attrName>
                                        </p:attrNameLst>
                                      </p:cBhvr>
                                      <p:to>
                                        <p:strVal val="visible"/>
                                      </p:to>
                                    </p:set>
                                    <p:animEffect transition="in" filter="barn(outVertical)">
                                      <p:cBhvr>
                                        <p:cTn id="14" dur="750"/>
                                        <p:tgtEl>
                                          <p:spTgt spid="54"/>
                                        </p:tgtEl>
                                      </p:cBhvr>
                                    </p:animEffect>
                                  </p:childTnLst>
                                </p:cTn>
                              </p:par>
                              <p:par>
                                <p:cTn id="15" presetID="16" presetClass="entr" presetSubtype="37" fill="hold" nodeType="withEffect">
                                  <p:stCondLst>
                                    <p:cond delay="750"/>
                                  </p:stCondLst>
                                  <p:childTnLst>
                                    <p:set>
                                      <p:cBhvr>
                                        <p:cTn id="16" dur="1" fill="hold">
                                          <p:stCondLst>
                                            <p:cond delay="0"/>
                                          </p:stCondLst>
                                        </p:cTn>
                                        <p:tgtEl>
                                          <p:spTgt spid="55"/>
                                        </p:tgtEl>
                                        <p:attrNameLst>
                                          <p:attrName>style.visibility</p:attrName>
                                        </p:attrNameLst>
                                      </p:cBhvr>
                                      <p:to>
                                        <p:strVal val="visible"/>
                                      </p:to>
                                    </p:set>
                                    <p:animEffect transition="in" filter="barn(outVertical)">
                                      <p:cBhvr>
                                        <p:cTn id="17" dur="750"/>
                                        <p:tgtEl>
                                          <p:spTgt spid="55"/>
                                        </p:tgtEl>
                                      </p:cBhvr>
                                    </p:animEffect>
                                  </p:childTnLst>
                                </p:cTn>
                              </p:par>
                              <p:par>
                                <p:cTn id="18" presetID="53" presetClass="entr" presetSubtype="16" fill="hold" grpId="0" nodeType="withEffect">
                                  <p:stCondLst>
                                    <p:cond delay="750"/>
                                  </p:stCondLst>
                                  <p:childTnLst>
                                    <p:set>
                                      <p:cBhvr>
                                        <p:cTn id="19" dur="1" fill="hold">
                                          <p:stCondLst>
                                            <p:cond delay="0"/>
                                          </p:stCondLst>
                                        </p:cTn>
                                        <p:tgtEl>
                                          <p:spTgt spid="49"/>
                                        </p:tgtEl>
                                        <p:attrNameLst>
                                          <p:attrName>style.visibility</p:attrName>
                                        </p:attrNameLst>
                                      </p:cBhvr>
                                      <p:to>
                                        <p:strVal val="visible"/>
                                      </p:to>
                                    </p:set>
                                    <p:anim calcmode="lin" valueType="num">
                                      <p:cBhvr>
                                        <p:cTn id="20" dur="750" fill="hold"/>
                                        <p:tgtEl>
                                          <p:spTgt spid="49"/>
                                        </p:tgtEl>
                                        <p:attrNameLst>
                                          <p:attrName>ppt_w</p:attrName>
                                        </p:attrNameLst>
                                      </p:cBhvr>
                                      <p:tavLst>
                                        <p:tav tm="0">
                                          <p:val>
                                            <p:fltVal val="0"/>
                                          </p:val>
                                        </p:tav>
                                        <p:tav tm="100000">
                                          <p:val>
                                            <p:strVal val="#ppt_w"/>
                                          </p:val>
                                        </p:tav>
                                      </p:tavLst>
                                    </p:anim>
                                    <p:anim calcmode="lin" valueType="num">
                                      <p:cBhvr>
                                        <p:cTn id="21" dur="750" fill="hold"/>
                                        <p:tgtEl>
                                          <p:spTgt spid="49"/>
                                        </p:tgtEl>
                                        <p:attrNameLst>
                                          <p:attrName>ppt_h</p:attrName>
                                        </p:attrNameLst>
                                      </p:cBhvr>
                                      <p:tavLst>
                                        <p:tav tm="0">
                                          <p:val>
                                            <p:fltVal val="0"/>
                                          </p:val>
                                        </p:tav>
                                        <p:tav tm="100000">
                                          <p:val>
                                            <p:strVal val="#ppt_h"/>
                                          </p:val>
                                        </p:tav>
                                      </p:tavLst>
                                    </p:anim>
                                    <p:animEffect transition="in" filter="fade">
                                      <p:cBhvr>
                                        <p:cTn id="22" dur="750"/>
                                        <p:tgtEl>
                                          <p:spTgt spid="49"/>
                                        </p:tgtEl>
                                      </p:cBhvr>
                                    </p:animEffect>
                                  </p:childTnLst>
                                </p:cTn>
                              </p:par>
                              <p:par>
                                <p:cTn id="23" presetID="53" presetClass="entr" presetSubtype="16" fill="hold" grpId="0" nodeType="withEffect">
                                  <p:stCondLst>
                                    <p:cond delay="950"/>
                                  </p:stCondLst>
                                  <p:childTnLst>
                                    <p:set>
                                      <p:cBhvr>
                                        <p:cTn id="24" dur="1" fill="hold">
                                          <p:stCondLst>
                                            <p:cond delay="0"/>
                                          </p:stCondLst>
                                        </p:cTn>
                                        <p:tgtEl>
                                          <p:spTgt spid="51"/>
                                        </p:tgtEl>
                                        <p:attrNameLst>
                                          <p:attrName>style.visibility</p:attrName>
                                        </p:attrNameLst>
                                      </p:cBhvr>
                                      <p:to>
                                        <p:strVal val="visible"/>
                                      </p:to>
                                    </p:set>
                                    <p:anim calcmode="lin" valueType="num">
                                      <p:cBhvr>
                                        <p:cTn id="25" dur="750" fill="hold"/>
                                        <p:tgtEl>
                                          <p:spTgt spid="51"/>
                                        </p:tgtEl>
                                        <p:attrNameLst>
                                          <p:attrName>ppt_w</p:attrName>
                                        </p:attrNameLst>
                                      </p:cBhvr>
                                      <p:tavLst>
                                        <p:tav tm="0">
                                          <p:val>
                                            <p:fltVal val="0"/>
                                          </p:val>
                                        </p:tav>
                                        <p:tav tm="100000">
                                          <p:val>
                                            <p:strVal val="#ppt_w"/>
                                          </p:val>
                                        </p:tav>
                                      </p:tavLst>
                                    </p:anim>
                                    <p:anim calcmode="lin" valueType="num">
                                      <p:cBhvr>
                                        <p:cTn id="26" dur="750" fill="hold"/>
                                        <p:tgtEl>
                                          <p:spTgt spid="51"/>
                                        </p:tgtEl>
                                        <p:attrNameLst>
                                          <p:attrName>ppt_h</p:attrName>
                                        </p:attrNameLst>
                                      </p:cBhvr>
                                      <p:tavLst>
                                        <p:tav tm="0">
                                          <p:val>
                                            <p:fltVal val="0"/>
                                          </p:val>
                                        </p:tav>
                                        <p:tav tm="100000">
                                          <p:val>
                                            <p:strVal val="#ppt_h"/>
                                          </p:val>
                                        </p:tav>
                                      </p:tavLst>
                                    </p:anim>
                                    <p:animEffect transition="in" filter="fade">
                                      <p:cBhvr>
                                        <p:cTn id="27" dur="750"/>
                                        <p:tgtEl>
                                          <p:spTgt spid="51"/>
                                        </p:tgtEl>
                                      </p:cBhvr>
                                    </p:animEffect>
                                  </p:childTnLst>
                                </p:cTn>
                              </p:par>
                              <p:par>
                                <p:cTn id="28" presetID="53" presetClass="entr" presetSubtype="16" fill="hold" grpId="0" nodeType="withEffect">
                                  <p:stCondLst>
                                    <p:cond delay="1150"/>
                                  </p:stCondLst>
                                  <p:childTnLst>
                                    <p:set>
                                      <p:cBhvr>
                                        <p:cTn id="29" dur="1" fill="hold">
                                          <p:stCondLst>
                                            <p:cond delay="0"/>
                                          </p:stCondLst>
                                        </p:cTn>
                                        <p:tgtEl>
                                          <p:spTgt spid="50"/>
                                        </p:tgtEl>
                                        <p:attrNameLst>
                                          <p:attrName>style.visibility</p:attrName>
                                        </p:attrNameLst>
                                      </p:cBhvr>
                                      <p:to>
                                        <p:strVal val="visible"/>
                                      </p:to>
                                    </p:set>
                                    <p:anim calcmode="lin" valueType="num">
                                      <p:cBhvr>
                                        <p:cTn id="30" dur="750" fill="hold"/>
                                        <p:tgtEl>
                                          <p:spTgt spid="50"/>
                                        </p:tgtEl>
                                        <p:attrNameLst>
                                          <p:attrName>ppt_w</p:attrName>
                                        </p:attrNameLst>
                                      </p:cBhvr>
                                      <p:tavLst>
                                        <p:tav tm="0">
                                          <p:val>
                                            <p:fltVal val="0"/>
                                          </p:val>
                                        </p:tav>
                                        <p:tav tm="100000">
                                          <p:val>
                                            <p:strVal val="#ppt_w"/>
                                          </p:val>
                                        </p:tav>
                                      </p:tavLst>
                                    </p:anim>
                                    <p:anim calcmode="lin" valueType="num">
                                      <p:cBhvr>
                                        <p:cTn id="31" dur="750" fill="hold"/>
                                        <p:tgtEl>
                                          <p:spTgt spid="50"/>
                                        </p:tgtEl>
                                        <p:attrNameLst>
                                          <p:attrName>ppt_h</p:attrName>
                                        </p:attrNameLst>
                                      </p:cBhvr>
                                      <p:tavLst>
                                        <p:tav tm="0">
                                          <p:val>
                                            <p:fltVal val="0"/>
                                          </p:val>
                                        </p:tav>
                                        <p:tav tm="100000">
                                          <p:val>
                                            <p:strVal val="#ppt_h"/>
                                          </p:val>
                                        </p:tav>
                                      </p:tavLst>
                                    </p:anim>
                                    <p:animEffect transition="in" filter="fade">
                                      <p:cBhvr>
                                        <p:cTn id="32" dur="750"/>
                                        <p:tgtEl>
                                          <p:spTgt spid="50"/>
                                        </p:tgtEl>
                                      </p:cBhvr>
                                    </p:animEffect>
                                  </p:childTnLst>
                                </p:cTn>
                              </p:par>
                              <p:par>
                                <p:cTn id="33" presetID="42"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9"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88380" y="1309567"/>
            <a:ext cx="3860800" cy="4031873"/>
          </a:xfrm>
          <a:prstGeom prst="rect">
            <a:avLst/>
          </a:prstGeom>
          <a:noFill/>
        </p:spPr>
        <p:txBody>
          <a:bodyPr wrap="square" rtlCol="0">
            <a:spAutoFit/>
          </a:bodyPr>
          <a:lstStyle/>
          <a:p>
            <a:r>
              <a:rPr lang="zh-CN" altLang="en-US" sz="2800" dirty="0">
                <a:solidFill>
                  <a:srgbClr val="256090"/>
                </a:solidFill>
                <a:latin typeface="微软雅黑" panose="020B0503020204020204" pitchFamily="34" charset="-122"/>
                <a:ea typeface="微软雅黑" panose="020B0503020204020204" pitchFamily="34" charset="-122"/>
              </a:rPr>
              <a:t>       </a:t>
            </a:r>
            <a:r>
              <a:rPr lang="zh-CN" altLang="en-US" sz="3200" dirty="0">
                <a:solidFill>
                  <a:srgbClr val="256090"/>
                </a:solidFill>
                <a:latin typeface="微软雅黑" panose="020B0503020204020204" pitchFamily="34" charset="-122"/>
                <a:ea typeface="微软雅黑" panose="020B0503020204020204" pitchFamily="34" charset="-122"/>
              </a:rPr>
              <a:t>鹤壁国家经济技术开发区地处中原经济区黄河以北城市群中心，北距首都北京</a:t>
            </a:r>
            <a:r>
              <a:rPr lang="en-US" altLang="zh-CN" sz="3200" dirty="0">
                <a:solidFill>
                  <a:srgbClr val="256090"/>
                </a:solidFill>
                <a:latin typeface="微软雅黑" panose="020B0503020204020204" pitchFamily="34" charset="-122"/>
                <a:ea typeface="微软雅黑" panose="020B0503020204020204" pitchFamily="34" charset="-122"/>
              </a:rPr>
              <a:t>500</a:t>
            </a:r>
            <a:r>
              <a:rPr lang="zh-CN" altLang="en-US" sz="3200" dirty="0">
                <a:solidFill>
                  <a:srgbClr val="256090"/>
                </a:solidFill>
                <a:latin typeface="微软雅黑" panose="020B0503020204020204" pitchFamily="34" charset="-122"/>
                <a:ea typeface="微软雅黑" panose="020B0503020204020204" pitchFamily="34" charset="-122"/>
              </a:rPr>
              <a:t>公里，南至省会郑州110公里，区位优势明显，交通方便快捷</a:t>
            </a:r>
            <a:r>
              <a:rPr lang="zh-CN" altLang="en-US" sz="2800" dirty="0">
                <a:solidFill>
                  <a:srgbClr val="256090"/>
                </a:solidFill>
                <a:latin typeface="微软雅黑" panose="020B0503020204020204" pitchFamily="34" charset="-122"/>
                <a:ea typeface="微软雅黑" panose="020B0503020204020204" pitchFamily="34" charset="-122"/>
              </a:rPr>
              <a:t>。</a:t>
            </a:r>
            <a:endParaRPr lang="zh-CN" altLang="en-US" sz="3200" dirty="0">
              <a:solidFill>
                <a:srgbClr val="256090"/>
              </a:solidFill>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4" name="任意多边形 53"/>
          <p:cNvSpPr/>
          <p:nvPr/>
        </p:nvSpPr>
        <p:spPr>
          <a:xfrm>
            <a:off x="-859258" y="2775857"/>
            <a:ext cx="1612966" cy="1306287"/>
          </a:xfrm>
          <a:custGeom>
            <a:avLst/>
            <a:gdLst>
              <a:gd name="connsiteX0" fmla="*/ 0 w 1612966"/>
              <a:gd name="connsiteY0" fmla="*/ 0 h 1306287"/>
              <a:gd name="connsiteX1" fmla="*/ 1229665 w 1612966"/>
              <a:gd name="connsiteY1" fmla="*/ 0 h 1306287"/>
              <a:gd name="connsiteX2" fmla="*/ 1229665 w 1612966"/>
              <a:gd name="connsiteY2" fmla="*/ 1 h 1306287"/>
              <a:gd name="connsiteX3" fmla="*/ 1482337 w 1612966"/>
              <a:gd name="connsiteY3" fmla="*/ 1 h 1306287"/>
              <a:gd name="connsiteX4" fmla="*/ 1612966 w 1612966"/>
              <a:gd name="connsiteY4" fmla="*/ 1306287 h 1306287"/>
              <a:gd name="connsiteX5" fmla="*/ 1229665 w 1612966"/>
              <a:gd name="connsiteY5" fmla="*/ 1306287 h 1306287"/>
              <a:gd name="connsiteX6" fmla="*/ 1229665 w 1612966"/>
              <a:gd name="connsiteY6" fmla="*/ 1306287 h 1306287"/>
              <a:gd name="connsiteX7" fmla="*/ 0 w 1612966"/>
              <a:gd name="connsiteY7" fmla="*/ 1306287 h 13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966" h="1306287">
                <a:moveTo>
                  <a:pt x="0" y="0"/>
                </a:moveTo>
                <a:lnTo>
                  <a:pt x="1229665" y="0"/>
                </a:lnTo>
                <a:lnTo>
                  <a:pt x="1229665" y="1"/>
                </a:lnTo>
                <a:lnTo>
                  <a:pt x="1482337" y="1"/>
                </a:lnTo>
                <a:lnTo>
                  <a:pt x="1612966" y="1306287"/>
                </a:lnTo>
                <a:lnTo>
                  <a:pt x="1229665" y="1306287"/>
                </a:lnTo>
                <a:lnTo>
                  <a:pt x="1229665" y="1306287"/>
                </a:lnTo>
                <a:lnTo>
                  <a:pt x="0" y="1306287"/>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7" name="任意多边形 56"/>
          <p:cNvSpPr/>
          <p:nvPr/>
        </p:nvSpPr>
        <p:spPr>
          <a:xfrm rot="5400000" flipH="1" flipV="1">
            <a:off x="11828152" y="2872877"/>
            <a:ext cx="1306288" cy="1112247"/>
          </a:xfrm>
          <a:custGeom>
            <a:avLst/>
            <a:gdLst>
              <a:gd name="connsiteX0" fmla="*/ 1306288 w 1306288"/>
              <a:gd name="connsiteY0" fmla="*/ 186921 h 1112247"/>
              <a:gd name="connsiteX1" fmla="*/ 1306288 w 1306288"/>
              <a:gd name="connsiteY1" fmla="*/ 1112247 h 1112247"/>
              <a:gd name="connsiteX2" fmla="*/ 1 w 1306288"/>
              <a:gd name="connsiteY2" fmla="*/ 1112247 h 1112247"/>
              <a:gd name="connsiteX3" fmla="*/ 1 w 1306288"/>
              <a:gd name="connsiteY3" fmla="*/ 226422 h 1112247"/>
              <a:gd name="connsiteX4" fmla="*/ 0 w 1306288"/>
              <a:gd name="connsiteY4" fmla="*/ 226422 h 1112247"/>
              <a:gd name="connsiteX5" fmla="*/ 0 w 1306288"/>
              <a:gd name="connsiteY5" fmla="*/ 130628 h 1112247"/>
              <a:gd name="connsiteX6" fmla="*/ 1306286 w 1306288"/>
              <a:gd name="connsiteY6" fmla="*/ 0 h 1112247"/>
              <a:gd name="connsiteX7" fmla="*/ 1306286 w 1306288"/>
              <a:gd name="connsiteY7" fmla="*/ 186921 h 111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288" h="1112247">
                <a:moveTo>
                  <a:pt x="1306288" y="186921"/>
                </a:moveTo>
                <a:lnTo>
                  <a:pt x="1306288" y="1112247"/>
                </a:lnTo>
                <a:lnTo>
                  <a:pt x="1" y="1112247"/>
                </a:lnTo>
                <a:lnTo>
                  <a:pt x="1" y="226422"/>
                </a:lnTo>
                <a:lnTo>
                  <a:pt x="0" y="226422"/>
                </a:lnTo>
                <a:lnTo>
                  <a:pt x="0" y="130628"/>
                </a:lnTo>
                <a:lnTo>
                  <a:pt x="1306286" y="0"/>
                </a:lnTo>
                <a:lnTo>
                  <a:pt x="1306286" y="1869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2" name="椭圆 31"/>
          <p:cNvSpPr/>
          <p:nvPr/>
        </p:nvSpPr>
        <p:spPr>
          <a:xfrm>
            <a:off x="461004" y="870880"/>
            <a:ext cx="5177796" cy="5177796"/>
          </a:xfrm>
          <a:prstGeom prst="ellipse">
            <a:avLst/>
          </a:prstGeom>
          <a:noFill/>
          <a:ln w="9525">
            <a:solidFill>
              <a:schemeClr val="accent2">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1" name="任意多边形 50"/>
          <p:cNvSpPr/>
          <p:nvPr/>
        </p:nvSpPr>
        <p:spPr>
          <a:xfrm>
            <a:off x="-859256" y="2775857"/>
            <a:ext cx="1512400" cy="1306287"/>
          </a:xfrm>
          <a:custGeom>
            <a:avLst/>
            <a:gdLst>
              <a:gd name="connsiteX0" fmla="*/ 0 w 1512400"/>
              <a:gd name="connsiteY0" fmla="*/ 0 h 1306287"/>
              <a:gd name="connsiteX1" fmla="*/ 928914 w 1512400"/>
              <a:gd name="connsiteY1" fmla="*/ 0 h 1306287"/>
              <a:gd name="connsiteX2" fmla="*/ 928914 w 1512400"/>
              <a:gd name="connsiteY2" fmla="*/ 1 h 1306287"/>
              <a:gd name="connsiteX3" fmla="*/ 1381771 w 1512400"/>
              <a:gd name="connsiteY3" fmla="*/ 1 h 1306287"/>
              <a:gd name="connsiteX4" fmla="*/ 1512400 w 1512400"/>
              <a:gd name="connsiteY4" fmla="*/ 1306287 h 1306287"/>
              <a:gd name="connsiteX5" fmla="*/ 928914 w 1512400"/>
              <a:gd name="connsiteY5" fmla="*/ 1306287 h 1306287"/>
              <a:gd name="connsiteX6" fmla="*/ 928914 w 1512400"/>
              <a:gd name="connsiteY6" fmla="*/ 1306287 h 1306287"/>
              <a:gd name="connsiteX7" fmla="*/ 0 w 1512400"/>
              <a:gd name="connsiteY7" fmla="*/ 1306287 h 13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400" h="1306287">
                <a:moveTo>
                  <a:pt x="0" y="0"/>
                </a:moveTo>
                <a:lnTo>
                  <a:pt x="928914" y="0"/>
                </a:lnTo>
                <a:lnTo>
                  <a:pt x="928914" y="1"/>
                </a:lnTo>
                <a:lnTo>
                  <a:pt x="1381771" y="1"/>
                </a:lnTo>
                <a:lnTo>
                  <a:pt x="1512400" y="1306287"/>
                </a:lnTo>
                <a:lnTo>
                  <a:pt x="928914" y="1306287"/>
                </a:lnTo>
                <a:lnTo>
                  <a:pt x="928914" y="1306287"/>
                </a:lnTo>
                <a:lnTo>
                  <a:pt x="0" y="130628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grpSp>
        <p:nvGrpSpPr>
          <p:cNvPr id="37" name="组合 36">
            <a:extLst>
              <a:ext uri="{FF2B5EF4-FFF2-40B4-BE49-F238E27FC236}">
                <a16:creationId xmlns:a16="http://schemas.microsoft.com/office/drawing/2014/main" id="{272DB8E3-F165-4CAB-97F2-05E69E01612C}"/>
              </a:ext>
            </a:extLst>
          </p:cNvPr>
          <p:cNvGrpSpPr/>
          <p:nvPr/>
        </p:nvGrpSpPr>
        <p:grpSpPr>
          <a:xfrm>
            <a:off x="5679303" y="699080"/>
            <a:ext cx="5815816" cy="5109303"/>
            <a:chOff x="11940" y="2222"/>
            <a:chExt cx="6635" cy="6143"/>
          </a:xfrm>
          <a:effectLst>
            <a:outerShdw blurRad="50800" dist="38100" dir="2700000" algn="tl" rotWithShape="0">
              <a:prstClr val="black">
                <a:alpha val="40000"/>
              </a:prstClr>
            </a:outerShdw>
          </a:effectLst>
        </p:grpSpPr>
        <p:pic>
          <p:nvPicPr>
            <p:cNvPr id="38" name="图片 37" descr="图片1副本">
              <a:extLst>
                <a:ext uri="{FF2B5EF4-FFF2-40B4-BE49-F238E27FC236}">
                  <a16:creationId xmlns:a16="http://schemas.microsoft.com/office/drawing/2014/main" id="{029961A2-3634-4387-82AF-AF48ED9F879D}"/>
                </a:ext>
              </a:extLst>
            </p:cNvPr>
            <p:cNvPicPr>
              <a:picLocks noChangeAspect="1"/>
            </p:cNvPicPr>
            <p:nvPr/>
          </p:nvPicPr>
          <p:blipFill>
            <a:blip r:embed="rId2"/>
            <a:stretch>
              <a:fillRect/>
            </a:stretch>
          </p:blipFill>
          <p:spPr>
            <a:xfrm>
              <a:off x="11940" y="2222"/>
              <a:ext cx="6635" cy="614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9" name="文本框 38">
              <a:extLst>
                <a:ext uri="{FF2B5EF4-FFF2-40B4-BE49-F238E27FC236}">
                  <a16:creationId xmlns:a16="http://schemas.microsoft.com/office/drawing/2014/main" id="{F52A7FF2-4618-4B94-BAC5-7E87995E0E4E}"/>
                </a:ext>
              </a:extLst>
            </p:cNvPr>
            <p:cNvSpPr txBox="1"/>
            <p:nvPr/>
          </p:nvSpPr>
          <p:spPr>
            <a:xfrm>
              <a:off x="16375" y="3978"/>
              <a:ext cx="1590" cy="629"/>
            </a:xfrm>
            <a:prstGeom prst="rect">
              <a:avLst/>
            </a:prstGeom>
            <a:noFill/>
          </p:spPr>
          <p:txBody>
            <a:bodyPr wrap="square">
              <a:spAutoFit/>
            </a:bodyPr>
            <a:lstStyle/>
            <a:p>
              <a:pPr algn="ctr">
                <a:spcBef>
                  <a:spcPct val="50000"/>
                </a:spcBef>
                <a:defRPr/>
              </a:pPr>
              <a:r>
                <a:rPr lang="zh-CN" altLang="en-US" sz="2800" noProof="1">
                  <a:solidFill>
                    <a:srgbClr val="FF0000"/>
                  </a:solidFill>
                  <a:effectLst>
                    <a:outerShdw blurRad="38100" dist="38100" dir="2700000" algn="tl">
                      <a:srgbClr val="000000"/>
                    </a:outerShdw>
                  </a:effectLst>
                  <a:sym typeface="+mn-ea"/>
                </a:rPr>
                <a:t>北京市</a:t>
              </a:r>
            </a:p>
          </p:txBody>
        </p:sp>
        <p:sp>
          <p:nvSpPr>
            <p:cNvPr id="40" name="文本框 39">
              <a:extLst>
                <a:ext uri="{FF2B5EF4-FFF2-40B4-BE49-F238E27FC236}">
                  <a16:creationId xmlns:a16="http://schemas.microsoft.com/office/drawing/2014/main" id="{755224AE-7C0A-49A3-BEC1-AEE8B654F093}"/>
                </a:ext>
              </a:extLst>
            </p:cNvPr>
            <p:cNvSpPr txBox="1"/>
            <p:nvPr/>
          </p:nvSpPr>
          <p:spPr>
            <a:xfrm>
              <a:off x="12495" y="5813"/>
              <a:ext cx="1630" cy="412"/>
            </a:xfrm>
            <a:prstGeom prst="rect">
              <a:avLst/>
            </a:prstGeom>
            <a:noFill/>
          </p:spPr>
          <p:txBody>
            <a:bodyPr>
              <a:spAutoFit/>
            </a:bodyPr>
            <a:lstStyle/>
            <a:p>
              <a:pPr algn="ctr">
                <a:spcBef>
                  <a:spcPct val="50000"/>
                </a:spcBef>
                <a:defRPr/>
              </a:pPr>
              <a:r>
                <a:rPr lang="zh-CN" altLang="en-US" noProof="1">
                  <a:solidFill>
                    <a:srgbClr val="FF0000"/>
                  </a:solidFill>
                  <a:effectLst>
                    <a:outerShdw blurRad="38100" dist="38100" dir="2700000" algn="tl">
                      <a:srgbClr val="000000"/>
                    </a:outerShdw>
                  </a:effectLst>
                  <a:sym typeface="+mn-ea"/>
                </a:rPr>
                <a:t>郑州市</a:t>
              </a:r>
            </a:p>
          </p:txBody>
        </p:sp>
        <p:sp>
          <p:nvSpPr>
            <p:cNvPr id="41" name="文本框 40">
              <a:extLst>
                <a:ext uri="{FF2B5EF4-FFF2-40B4-BE49-F238E27FC236}">
                  <a16:creationId xmlns:a16="http://schemas.microsoft.com/office/drawing/2014/main" id="{15C9D6CF-80CA-4632-A468-FC4F6B1FDD44}"/>
                </a:ext>
              </a:extLst>
            </p:cNvPr>
            <p:cNvSpPr txBox="1"/>
            <p:nvPr/>
          </p:nvSpPr>
          <p:spPr>
            <a:xfrm>
              <a:off x="13730" y="5134"/>
              <a:ext cx="1274" cy="345"/>
            </a:xfrm>
            <a:prstGeom prst="rect">
              <a:avLst/>
            </a:prstGeom>
            <a:noFill/>
          </p:spPr>
          <p:txBody>
            <a:bodyPr>
              <a:spAutoFit/>
            </a:bodyPr>
            <a:lstStyle/>
            <a:p>
              <a:pPr algn="ctr">
                <a:spcBef>
                  <a:spcPct val="50000"/>
                </a:spcBef>
                <a:defRPr/>
              </a:pPr>
              <a:r>
                <a:rPr lang="zh-CN" altLang="en-US" sz="1900" noProof="1">
                  <a:solidFill>
                    <a:srgbClr val="FF0000"/>
                  </a:solidFill>
                  <a:effectLst>
                    <a:outerShdw blurRad="38100" dist="38100" dir="2700000" algn="tl">
                      <a:srgbClr val="000000"/>
                    </a:outerShdw>
                  </a:effectLst>
                  <a:sym typeface="+mn-ea"/>
                </a:rPr>
                <a:t>鹤壁市</a:t>
              </a:r>
            </a:p>
          </p:txBody>
        </p:sp>
        <p:sp>
          <p:nvSpPr>
            <p:cNvPr id="42" name="文本框 41">
              <a:extLst>
                <a:ext uri="{FF2B5EF4-FFF2-40B4-BE49-F238E27FC236}">
                  <a16:creationId xmlns:a16="http://schemas.microsoft.com/office/drawing/2014/main" id="{6EC46231-5BE1-4F59-AA78-275C8C9A80A2}"/>
                </a:ext>
              </a:extLst>
            </p:cNvPr>
            <p:cNvSpPr txBox="1"/>
            <p:nvPr/>
          </p:nvSpPr>
          <p:spPr>
            <a:xfrm>
              <a:off x="15982" y="4607"/>
              <a:ext cx="1325" cy="481"/>
            </a:xfrm>
            <a:prstGeom prst="rect">
              <a:avLst/>
            </a:prstGeom>
            <a:noFill/>
          </p:spPr>
          <p:txBody>
            <a:bodyPr wrap="square">
              <a:spAutoFit/>
            </a:bodyPr>
            <a:lstStyle/>
            <a:p>
              <a:pPr marL="452755" indent="-452755" eaLnBrk="0" hangingPunct="0">
                <a:defRPr/>
              </a:pPr>
              <a:r>
                <a:rPr lang="en-US" altLang="zh-CN" sz="2000" noProof="1">
                  <a:solidFill>
                    <a:prstClr val="black"/>
                  </a:solidFill>
                  <a:latin typeface="微软雅黑" panose="020B0503020204020204" pitchFamily="34" charset="-122"/>
                  <a:ea typeface="微软雅黑" panose="020B0503020204020204" pitchFamily="34" charset="-122"/>
                  <a:sym typeface="+mn-ea"/>
                </a:rPr>
                <a:t>500</a:t>
              </a:r>
              <a:r>
                <a:rPr lang="zh-CN" altLang="en-US" sz="2000" noProof="1">
                  <a:solidFill>
                    <a:prstClr val="black"/>
                  </a:solidFill>
                  <a:latin typeface="微软雅黑" panose="020B0503020204020204" pitchFamily="34" charset="-122"/>
                  <a:ea typeface="微软雅黑" panose="020B0503020204020204" pitchFamily="34" charset="-122"/>
                  <a:sym typeface="+mn-ea"/>
                </a:rPr>
                <a:t>公里</a:t>
              </a:r>
              <a:endParaRPr lang="zh-CN" altLang="en-US" sz="2000" noProof="1">
                <a:solidFill>
                  <a:prstClr val="black"/>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60F0AD16-5C50-4CF4-8A57-A22EC17EFE2F}"/>
                </a:ext>
              </a:extLst>
            </p:cNvPr>
            <p:cNvSpPr txBox="1"/>
            <p:nvPr/>
          </p:nvSpPr>
          <p:spPr>
            <a:xfrm>
              <a:off x="13404" y="5984"/>
              <a:ext cx="1398" cy="481"/>
            </a:xfrm>
            <a:prstGeom prst="rect">
              <a:avLst/>
            </a:prstGeom>
            <a:noFill/>
          </p:spPr>
          <p:txBody>
            <a:bodyPr wrap="square">
              <a:spAutoFit/>
            </a:bodyPr>
            <a:lstStyle/>
            <a:p>
              <a:pPr marL="452755" indent="-452755" eaLnBrk="0" hangingPunct="0">
                <a:defRPr/>
              </a:pPr>
              <a:r>
                <a:rPr lang="en-US" altLang="zh-CN" sz="2000" noProof="1">
                  <a:solidFill>
                    <a:prstClr val="black"/>
                  </a:solidFill>
                  <a:latin typeface="微软雅黑" panose="020B0503020204020204" pitchFamily="34" charset="-122"/>
                  <a:ea typeface="微软雅黑" panose="020B0503020204020204" pitchFamily="34" charset="-122"/>
                  <a:sym typeface="+mn-ea"/>
                </a:rPr>
                <a:t>110</a:t>
              </a:r>
              <a:r>
                <a:rPr lang="zh-CN" altLang="zh-CN" sz="2000" noProof="1">
                  <a:solidFill>
                    <a:prstClr val="black"/>
                  </a:solidFill>
                  <a:latin typeface="微软雅黑" panose="020B0503020204020204" pitchFamily="34" charset="-122"/>
                  <a:ea typeface="微软雅黑" panose="020B0503020204020204" pitchFamily="34" charset="-122"/>
                  <a:sym typeface="+mn-ea"/>
                </a:rPr>
                <a:t>公里</a:t>
              </a:r>
            </a:p>
          </p:txBody>
        </p:sp>
      </p:grpSp>
      <p:sp>
        <p:nvSpPr>
          <p:cNvPr id="44" name="矩形 43">
            <a:extLst>
              <a:ext uri="{FF2B5EF4-FFF2-40B4-BE49-F238E27FC236}">
                <a16:creationId xmlns:a16="http://schemas.microsoft.com/office/drawing/2014/main" id="{6F3B2213-8758-4C04-89E5-13B7F9B4FD43}"/>
              </a:ext>
            </a:extLst>
          </p:cNvPr>
          <p:cNvSpPr/>
          <p:nvPr/>
        </p:nvSpPr>
        <p:spPr>
          <a:xfrm rot="13500000">
            <a:off x="109225" y="258802"/>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5" name="矩形 44">
            <a:extLst>
              <a:ext uri="{FF2B5EF4-FFF2-40B4-BE49-F238E27FC236}">
                <a16:creationId xmlns:a16="http://schemas.microsoft.com/office/drawing/2014/main" id="{3359B176-4879-43B9-9943-03B1AE2BA90B}"/>
              </a:ext>
            </a:extLst>
          </p:cNvPr>
          <p:cNvSpPr/>
          <p:nvPr/>
        </p:nvSpPr>
        <p:spPr>
          <a:xfrm rot="13500000">
            <a:off x="362682" y="292672"/>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46" name="组合 45">
            <a:extLst>
              <a:ext uri="{FF2B5EF4-FFF2-40B4-BE49-F238E27FC236}">
                <a16:creationId xmlns:a16="http://schemas.microsoft.com/office/drawing/2014/main" id="{FC86BF54-6F95-457C-9FE4-99F098831525}"/>
              </a:ext>
            </a:extLst>
          </p:cNvPr>
          <p:cNvGrpSpPr/>
          <p:nvPr/>
        </p:nvGrpSpPr>
        <p:grpSpPr>
          <a:xfrm>
            <a:off x="227737" y="98761"/>
            <a:ext cx="4007291" cy="562570"/>
            <a:chOff x="-148730" y="328712"/>
            <a:chExt cx="4007291" cy="562570"/>
          </a:xfrm>
        </p:grpSpPr>
        <p:sp>
          <p:nvSpPr>
            <p:cNvPr id="49" name="TextBox 62">
              <a:extLst>
                <a:ext uri="{FF2B5EF4-FFF2-40B4-BE49-F238E27FC236}">
                  <a16:creationId xmlns:a16="http://schemas.microsoft.com/office/drawing/2014/main" id="{0E59D672-B1B4-4565-B6B6-49E9595CD151}"/>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矩形 49">
              <a:extLst>
                <a:ext uri="{FF2B5EF4-FFF2-40B4-BE49-F238E27FC236}">
                  <a16:creationId xmlns:a16="http://schemas.microsoft.com/office/drawing/2014/main" id="{D00D5BC4-53CB-418E-9C30-E1497FCF0AD4}"/>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箭头: 上弧形 2">
            <a:extLst>
              <a:ext uri="{FF2B5EF4-FFF2-40B4-BE49-F238E27FC236}">
                <a16:creationId xmlns:a16="http://schemas.microsoft.com/office/drawing/2014/main" id="{4DFA91DC-A184-4105-9DE7-54A7EF2CF15D}"/>
              </a:ext>
            </a:extLst>
          </p:cNvPr>
          <p:cNvSpPr/>
          <p:nvPr/>
        </p:nvSpPr>
        <p:spPr>
          <a:xfrm rot="19179608" flipH="1">
            <a:off x="6624680" y="3120762"/>
            <a:ext cx="1241579" cy="478954"/>
          </a:xfrm>
          <a:prstGeom prst="curvedDownArrow">
            <a:avLst>
              <a:gd name="adj1" fmla="val 28161"/>
              <a:gd name="adj2" fmla="val 94518"/>
              <a:gd name="adj3" fmla="val 5116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 name="箭头: 上弧形 4">
            <a:extLst>
              <a:ext uri="{FF2B5EF4-FFF2-40B4-BE49-F238E27FC236}">
                <a16:creationId xmlns:a16="http://schemas.microsoft.com/office/drawing/2014/main" id="{32C78672-755D-4FB0-94DF-0CE2E895B9A2}"/>
              </a:ext>
            </a:extLst>
          </p:cNvPr>
          <p:cNvSpPr/>
          <p:nvPr/>
        </p:nvSpPr>
        <p:spPr>
          <a:xfrm rot="20286659">
            <a:off x="7688210" y="1967464"/>
            <a:ext cx="2434247" cy="762003"/>
          </a:xfrm>
          <a:prstGeom prst="curved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25119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51"/>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51"/>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3.7037E-6 L -0.10885 -3.7037E-6 " pathEditMode="relative" rAng="0" ptsTypes="AA">
                                      <p:cBhvr>
                                        <p:cTn id="14" dur="750" spd="-100000" fill="hold"/>
                                        <p:tgtEl>
                                          <p:spTgt spid="54"/>
                                        </p:tgtEl>
                                        <p:attrNameLst>
                                          <p:attrName>ppt_x</p:attrName>
                                          <p:attrName>ppt_y</p:attrName>
                                        </p:attrNameLst>
                                      </p:cBhvr>
                                      <p:rCtr x="-6211" y="0"/>
                                    </p:animMotion>
                                  </p:childTnLst>
                                </p:cTn>
                              </p:par>
                              <p:par>
                                <p:cTn id="15" presetID="35" presetClass="path" presetSubtype="0" accel="50000" decel="50000" fill="hold" grpId="2" nodeType="withEffect">
                                  <p:stCondLst>
                                    <p:cond delay="750"/>
                                  </p:stCondLst>
                                  <p:childTnLst>
                                    <p:animMotion origin="layout" path="M 0.01601 -3.7037E-6 L 8.33333E-7 -3.7037E-6 " pathEditMode="relative" rAng="0" ptsTypes="AA">
                                      <p:cBhvr>
                                        <p:cTn id="16" dur="750" fill="hold"/>
                                        <p:tgtEl>
                                          <p:spTgt spid="54"/>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57"/>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57"/>
                                        </p:tgtEl>
                                        <p:attrNameLst>
                                          <p:attrName>ppt_x</p:attrName>
                                          <p:attrName>ppt_y</p:attrName>
                                        </p:attrNameLst>
                                      </p:cBhvr>
                                      <p:rCtr x="781" y="0"/>
                                    </p:animMotion>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64" presetClass="path" presetSubtype="0" decel="30000" fill="hold" grpId="1" nodeType="withEffect">
                                  <p:stCondLst>
                                    <p:cond delay="0"/>
                                  </p:stCondLst>
                                  <p:childTnLst>
                                    <p:animMotion origin="layout" path="M -3.125E-6 0.03889 L -3.125E-6 -0.14814 " pathEditMode="relative" rAng="0" ptsTypes="AA">
                                      <p:cBhvr>
                                        <p:cTn id="27" dur="750" spd="-100000" fill="hold"/>
                                        <p:tgtEl>
                                          <p:spTgt spid="2"/>
                                        </p:tgtEl>
                                        <p:attrNameLst>
                                          <p:attrName>ppt_x</p:attrName>
                                          <p:attrName>ppt_y</p:attrName>
                                        </p:attrNameLst>
                                      </p:cBhvr>
                                      <p:rCtr x="0" y="-9352"/>
                                    </p:animMotion>
                                  </p:childTnLst>
                                </p:cTn>
                              </p:par>
                              <p:par>
                                <p:cTn id="28" presetID="64" presetClass="path" presetSubtype="0" accel="30000" decel="30000" fill="hold" grpId="2" nodeType="withEffect">
                                  <p:stCondLst>
                                    <p:cond delay="750"/>
                                  </p:stCondLst>
                                  <p:childTnLst>
                                    <p:animMotion origin="layout" path="M -3.125E-6 0.03843 L -3.125E-6 -3.7037E-6 " pathEditMode="relative" rAng="0" ptsTypes="AA">
                                      <p:cBhvr>
                                        <p:cTn id="29" dur="750" fill="hold"/>
                                        <p:tgtEl>
                                          <p:spTgt spid="2"/>
                                        </p:tgtEl>
                                        <p:attrNameLst>
                                          <p:attrName>ppt_x</p:attrName>
                                          <p:attrName>ppt_y</p:attrName>
                                        </p:attrNameLst>
                                      </p:cBhvr>
                                      <p:rCtr x="0" y="-1921"/>
                                    </p:animMotion>
                                  </p:childTnLst>
                                </p:cTn>
                              </p:par>
                              <p:par>
                                <p:cTn id="30" presetID="10" presetClass="entr" presetSubtype="0" fill="hold" grpId="0" nodeType="withEffect">
                                  <p:stCondLst>
                                    <p:cond delay="105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50"/>
                                        <p:tgtEl>
                                          <p:spTgt spid="32"/>
                                        </p:tgtEl>
                                      </p:cBhvr>
                                    </p:animEffect>
                                  </p:childTnLst>
                                </p:cTn>
                              </p:par>
                              <p:par>
                                <p:cTn id="33" presetID="26" presetClass="emph" presetSubtype="0" fill="hold" grpId="1" nodeType="withEffect">
                                  <p:stCondLst>
                                    <p:cond delay="1050"/>
                                  </p:stCondLst>
                                  <p:childTnLst>
                                    <p:animEffect transition="out" filter="fade">
                                      <p:cBhvr>
                                        <p:cTn id="34" dur="1000" tmFilter="0, 0; .2, .5; .8, .5; 1, 0"/>
                                        <p:tgtEl>
                                          <p:spTgt spid="32"/>
                                        </p:tgtEl>
                                      </p:cBhvr>
                                    </p:animEffect>
                                    <p:animScale>
                                      <p:cBhvr>
                                        <p:cTn id="35" dur="500" autoRev="1" fill="hold"/>
                                        <p:tgtEl>
                                          <p:spTgt spid="32"/>
                                        </p:tgtEl>
                                      </p:cBhvr>
                                      <p:by x="105000" y="105000"/>
                                    </p:animScale>
                                  </p:childTnLst>
                                </p:cTn>
                              </p:par>
                            </p:childTnLst>
                          </p:cTn>
                        </p:par>
                        <p:par>
                          <p:cTn id="36" fill="hold">
                            <p:stCondLst>
                              <p:cond delay="2050"/>
                            </p:stCondLst>
                            <p:childTnLst>
                              <p:par>
                                <p:cTn id="37" presetID="6" presetClass="entr" presetSubtype="32"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ircle(out)">
                                      <p:cBhvr>
                                        <p:cTn id="39" dur="2000"/>
                                        <p:tgtEl>
                                          <p:spTgt spid="37"/>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childTnLst>
                          </p:cTn>
                        </p:par>
                        <p:par>
                          <p:cTn id="55" fill="hold">
                            <p:stCondLst>
                              <p:cond delay="4050"/>
                            </p:stCondLst>
                            <p:childTnLst>
                              <p:par>
                                <p:cTn id="56" presetID="22" presetClass="entr" presetSubtype="2" repeatCount="indefinite"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right)">
                                      <p:cBhvr>
                                        <p:cTn id="58" dur="1000"/>
                                        <p:tgtEl>
                                          <p:spTgt spid="3"/>
                                        </p:tgtEl>
                                      </p:cBhvr>
                                    </p:animEffect>
                                  </p:childTnLst>
                                </p:cTn>
                              </p:par>
                              <p:par>
                                <p:cTn id="59" presetID="22" presetClass="entr" presetSubtype="8" repeatCount="indefinite"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54" grpId="0" animBg="1"/>
      <p:bldP spid="54" grpId="1" animBg="1"/>
      <p:bldP spid="54" grpId="2" animBg="1"/>
      <p:bldP spid="57" grpId="0" animBg="1"/>
      <p:bldP spid="57" grpId="1" animBg="1"/>
      <p:bldP spid="57" grpId="2" animBg="1"/>
      <p:bldP spid="32" grpId="0" animBg="1"/>
      <p:bldP spid="32" grpId="1" animBg="1"/>
      <p:bldP spid="51" grpId="0" animBg="1"/>
      <p:bldP spid="51" grpId="1" animBg="1"/>
      <p:bldP spid="51" grpId="2" animBg="1"/>
      <p:bldP spid="44" grpId="0" animBg="1"/>
      <p:bldP spid="45" grpId="0" animBg="1"/>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93916" y="984365"/>
            <a:ext cx="5920578" cy="2677656"/>
          </a:xfrm>
          <a:prstGeom prst="rect">
            <a:avLst/>
          </a:prstGeom>
          <a:noFill/>
        </p:spPr>
        <p:txBody>
          <a:bodyPr wrap="square" rtlCol="0">
            <a:spAutoFit/>
          </a:bodyPr>
          <a:lstStyle/>
          <a:p>
            <a:r>
              <a:rPr lang="zh-CN" altLang="en-US" sz="2800" dirty="0">
                <a:solidFill>
                  <a:srgbClr val="256090"/>
                </a:solidFill>
                <a:latin typeface="微软雅黑" panose="020B0503020204020204" pitchFamily="34" charset="-122"/>
                <a:ea typeface="微软雅黑" panose="020B0503020204020204" pitchFamily="34" charset="-122"/>
              </a:rPr>
              <a:t>       京广铁路、京深高速铁路、京港澳高速公路、107国道等纵贯南北，晋豫鲁铁路、台辉高速横穿东西，呈现出铁路、高速公路“四纵两横</a:t>
            </a:r>
            <a:r>
              <a:rPr lang="en-US" altLang="zh-CN" sz="2800" dirty="0">
                <a:solidFill>
                  <a:srgbClr val="256090"/>
                </a:solidFill>
                <a:latin typeface="微软雅黑" panose="020B0503020204020204" pitchFamily="34" charset="-122"/>
                <a:ea typeface="微软雅黑" panose="020B0503020204020204" pitchFamily="34" charset="-122"/>
              </a:rPr>
              <a:t>”</a:t>
            </a:r>
            <a:r>
              <a:rPr lang="zh-CN" altLang="en-US" sz="2800" dirty="0">
                <a:solidFill>
                  <a:srgbClr val="256090"/>
                </a:solidFill>
                <a:latin typeface="微软雅黑" panose="020B0503020204020204" pitchFamily="34" charset="-122"/>
                <a:ea typeface="微软雅黑" panose="020B0503020204020204" pitchFamily="34" charset="-122"/>
              </a:rPr>
              <a:t>大交通格局，</a:t>
            </a:r>
            <a:endParaRPr lang="en-US" altLang="zh-CN" sz="2800" dirty="0">
              <a:solidFill>
                <a:srgbClr val="256090"/>
              </a:solidFill>
              <a:latin typeface="微软雅黑" panose="020B0503020204020204" pitchFamily="34" charset="-122"/>
              <a:ea typeface="微软雅黑" panose="020B0503020204020204" pitchFamily="34" charset="-122"/>
            </a:endParaRPr>
          </a:p>
          <a:p>
            <a:r>
              <a:rPr lang="zh-CN" altLang="zh-CN" sz="2800" dirty="0">
                <a:solidFill>
                  <a:srgbClr val="256090"/>
                </a:solidFill>
                <a:latin typeface="微软雅黑" panose="020B0503020204020204" pitchFamily="34" charset="-122"/>
                <a:ea typeface="微软雅黑" panose="020B0503020204020204" pitchFamily="34" charset="-122"/>
                <a:sym typeface="宋体" panose="02010600030101010101" pitchFamily="2" charset="-122"/>
              </a:rPr>
              <a:t>    </a:t>
            </a:r>
            <a:endParaRPr lang="zh-CN" altLang="zh-CN" sz="1400" dirty="0">
              <a:solidFill>
                <a:srgbClr val="256090"/>
              </a:solidFill>
              <a:latin typeface="微软雅黑" panose="020B0503020204020204" pitchFamily="34" charset="-122"/>
              <a:ea typeface="微软雅黑" panose="020B0503020204020204" pitchFamily="34" charset="-122"/>
            </a:endParaRPr>
          </a:p>
        </p:txBody>
      </p:sp>
      <p:sp>
        <p:nvSpPr>
          <p:cNvPr id="54" name="任意多边形 53"/>
          <p:cNvSpPr/>
          <p:nvPr/>
        </p:nvSpPr>
        <p:spPr>
          <a:xfrm>
            <a:off x="-859258" y="2775857"/>
            <a:ext cx="1612966" cy="1306287"/>
          </a:xfrm>
          <a:custGeom>
            <a:avLst/>
            <a:gdLst>
              <a:gd name="connsiteX0" fmla="*/ 0 w 1612966"/>
              <a:gd name="connsiteY0" fmla="*/ 0 h 1306287"/>
              <a:gd name="connsiteX1" fmla="*/ 1229665 w 1612966"/>
              <a:gd name="connsiteY1" fmla="*/ 0 h 1306287"/>
              <a:gd name="connsiteX2" fmla="*/ 1229665 w 1612966"/>
              <a:gd name="connsiteY2" fmla="*/ 1 h 1306287"/>
              <a:gd name="connsiteX3" fmla="*/ 1482337 w 1612966"/>
              <a:gd name="connsiteY3" fmla="*/ 1 h 1306287"/>
              <a:gd name="connsiteX4" fmla="*/ 1612966 w 1612966"/>
              <a:gd name="connsiteY4" fmla="*/ 1306287 h 1306287"/>
              <a:gd name="connsiteX5" fmla="*/ 1229665 w 1612966"/>
              <a:gd name="connsiteY5" fmla="*/ 1306287 h 1306287"/>
              <a:gd name="connsiteX6" fmla="*/ 1229665 w 1612966"/>
              <a:gd name="connsiteY6" fmla="*/ 1306287 h 1306287"/>
              <a:gd name="connsiteX7" fmla="*/ 0 w 1612966"/>
              <a:gd name="connsiteY7" fmla="*/ 1306287 h 13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966" h="1306287">
                <a:moveTo>
                  <a:pt x="0" y="0"/>
                </a:moveTo>
                <a:lnTo>
                  <a:pt x="1229665" y="0"/>
                </a:lnTo>
                <a:lnTo>
                  <a:pt x="1229665" y="1"/>
                </a:lnTo>
                <a:lnTo>
                  <a:pt x="1482337" y="1"/>
                </a:lnTo>
                <a:lnTo>
                  <a:pt x="1612966" y="1306287"/>
                </a:lnTo>
                <a:lnTo>
                  <a:pt x="1229665" y="1306287"/>
                </a:lnTo>
                <a:lnTo>
                  <a:pt x="1229665" y="1306287"/>
                </a:lnTo>
                <a:lnTo>
                  <a:pt x="0" y="1306287"/>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7" name="任意多边形 56"/>
          <p:cNvSpPr/>
          <p:nvPr/>
        </p:nvSpPr>
        <p:spPr>
          <a:xfrm rot="5400000" flipH="1" flipV="1">
            <a:off x="11828152" y="2872877"/>
            <a:ext cx="1306288" cy="1112247"/>
          </a:xfrm>
          <a:custGeom>
            <a:avLst/>
            <a:gdLst>
              <a:gd name="connsiteX0" fmla="*/ 1306288 w 1306288"/>
              <a:gd name="connsiteY0" fmla="*/ 186921 h 1112247"/>
              <a:gd name="connsiteX1" fmla="*/ 1306288 w 1306288"/>
              <a:gd name="connsiteY1" fmla="*/ 1112247 h 1112247"/>
              <a:gd name="connsiteX2" fmla="*/ 1 w 1306288"/>
              <a:gd name="connsiteY2" fmla="*/ 1112247 h 1112247"/>
              <a:gd name="connsiteX3" fmla="*/ 1 w 1306288"/>
              <a:gd name="connsiteY3" fmla="*/ 226422 h 1112247"/>
              <a:gd name="connsiteX4" fmla="*/ 0 w 1306288"/>
              <a:gd name="connsiteY4" fmla="*/ 226422 h 1112247"/>
              <a:gd name="connsiteX5" fmla="*/ 0 w 1306288"/>
              <a:gd name="connsiteY5" fmla="*/ 130628 h 1112247"/>
              <a:gd name="connsiteX6" fmla="*/ 1306286 w 1306288"/>
              <a:gd name="connsiteY6" fmla="*/ 0 h 1112247"/>
              <a:gd name="connsiteX7" fmla="*/ 1306286 w 1306288"/>
              <a:gd name="connsiteY7" fmla="*/ 186921 h 111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288" h="1112247">
                <a:moveTo>
                  <a:pt x="1306288" y="186921"/>
                </a:moveTo>
                <a:lnTo>
                  <a:pt x="1306288" y="1112247"/>
                </a:lnTo>
                <a:lnTo>
                  <a:pt x="1" y="1112247"/>
                </a:lnTo>
                <a:lnTo>
                  <a:pt x="1" y="226422"/>
                </a:lnTo>
                <a:lnTo>
                  <a:pt x="0" y="226422"/>
                </a:lnTo>
                <a:lnTo>
                  <a:pt x="0" y="130628"/>
                </a:lnTo>
                <a:lnTo>
                  <a:pt x="1306286" y="0"/>
                </a:lnTo>
                <a:lnTo>
                  <a:pt x="1306286" y="1869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2" name="椭圆 31"/>
          <p:cNvSpPr/>
          <p:nvPr/>
        </p:nvSpPr>
        <p:spPr>
          <a:xfrm>
            <a:off x="461004" y="870880"/>
            <a:ext cx="5177796" cy="5177796"/>
          </a:xfrm>
          <a:prstGeom prst="ellipse">
            <a:avLst/>
          </a:prstGeom>
          <a:noFill/>
          <a:ln w="9525">
            <a:solidFill>
              <a:schemeClr val="accent2">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51" name="任意多边形 50"/>
          <p:cNvSpPr/>
          <p:nvPr/>
        </p:nvSpPr>
        <p:spPr>
          <a:xfrm>
            <a:off x="-859256" y="2775857"/>
            <a:ext cx="1512400" cy="1306287"/>
          </a:xfrm>
          <a:custGeom>
            <a:avLst/>
            <a:gdLst>
              <a:gd name="connsiteX0" fmla="*/ 0 w 1512400"/>
              <a:gd name="connsiteY0" fmla="*/ 0 h 1306287"/>
              <a:gd name="connsiteX1" fmla="*/ 928914 w 1512400"/>
              <a:gd name="connsiteY1" fmla="*/ 0 h 1306287"/>
              <a:gd name="connsiteX2" fmla="*/ 928914 w 1512400"/>
              <a:gd name="connsiteY2" fmla="*/ 1 h 1306287"/>
              <a:gd name="connsiteX3" fmla="*/ 1381771 w 1512400"/>
              <a:gd name="connsiteY3" fmla="*/ 1 h 1306287"/>
              <a:gd name="connsiteX4" fmla="*/ 1512400 w 1512400"/>
              <a:gd name="connsiteY4" fmla="*/ 1306287 h 1306287"/>
              <a:gd name="connsiteX5" fmla="*/ 928914 w 1512400"/>
              <a:gd name="connsiteY5" fmla="*/ 1306287 h 1306287"/>
              <a:gd name="connsiteX6" fmla="*/ 928914 w 1512400"/>
              <a:gd name="connsiteY6" fmla="*/ 1306287 h 1306287"/>
              <a:gd name="connsiteX7" fmla="*/ 0 w 1512400"/>
              <a:gd name="connsiteY7" fmla="*/ 1306287 h 13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400" h="1306287">
                <a:moveTo>
                  <a:pt x="0" y="0"/>
                </a:moveTo>
                <a:lnTo>
                  <a:pt x="928914" y="0"/>
                </a:lnTo>
                <a:lnTo>
                  <a:pt x="928914" y="1"/>
                </a:lnTo>
                <a:lnTo>
                  <a:pt x="1381771" y="1"/>
                </a:lnTo>
                <a:lnTo>
                  <a:pt x="1512400" y="1306287"/>
                </a:lnTo>
                <a:lnTo>
                  <a:pt x="928914" y="1306287"/>
                </a:lnTo>
                <a:lnTo>
                  <a:pt x="928914" y="1306287"/>
                </a:lnTo>
                <a:lnTo>
                  <a:pt x="0" y="130628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8" name="矩形 27">
            <a:extLst>
              <a:ext uri="{FF2B5EF4-FFF2-40B4-BE49-F238E27FC236}">
                <a16:creationId xmlns:a16="http://schemas.microsoft.com/office/drawing/2014/main" id="{698FEA0C-50A9-4088-9545-C8875CC263BA}"/>
              </a:ext>
            </a:extLst>
          </p:cNvPr>
          <p:cNvSpPr/>
          <p:nvPr/>
        </p:nvSpPr>
        <p:spPr>
          <a:xfrm>
            <a:off x="7125090" y="285207"/>
            <a:ext cx="4865445" cy="316045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lIns="95229" tIns="47616" rIns="95229" bIns="47616" rtlCol="0" anchor="ctr"/>
          <a:lstStyle/>
          <a:p>
            <a:pPr algn="ctr" defTabSz="952500" fontAlgn="auto">
              <a:spcBef>
                <a:spcPts val="0"/>
              </a:spcBef>
              <a:spcAft>
                <a:spcPts val="0"/>
              </a:spcAft>
            </a:pPr>
            <a:endParaRPr lang="zh-CN" altLang="en-US" sz="1900" b="0" baseline="0">
              <a:solidFill>
                <a:prstClr val="white"/>
              </a:solidFill>
            </a:endParaRPr>
          </a:p>
        </p:txBody>
      </p:sp>
      <p:grpSp>
        <p:nvGrpSpPr>
          <p:cNvPr id="62" name="组合 61">
            <a:extLst>
              <a:ext uri="{FF2B5EF4-FFF2-40B4-BE49-F238E27FC236}">
                <a16:creationId xmlns:a16="http://schemas.microsoft.com/office/drawing/2014/main" id="{B10AAF05-75E7-44EA-9727-663B8CFDD9F5}"/>
              </a:ext>
            </a:extLst>
          </p:cNvPr>
          <p:cNvGrpSpPr/>
          <p:nvPr/>
        </p:nvGrpSpPr>
        <p:grpSpPr>
          <a:xfrm>
            <a:off x="7255791" y="-485775"/>
            <a:ext cx="4734744" cy="3914775"/>
            <a:chOff x="1977" y="-140"/>
            <a:chExt cx="11248" cy="8625"/>
          </a:xfrm>
        </p:grpSpPr>
        <p:pic>
          <p:nvPicPr>
            <p:cNvPr id="63" name="Picture 2">
              <a:extLst>
                <a:ext uri="{FF2B5EF4-FFF2-40B4-BE49-F238E27FC236}">
                  <a16:creationId xmlns:a16="http://schemas.microsoft.com/office/drawing/2014/main" id="{DC536779-85D8-4B46-9AD5-2AEF602843A2}"/>
                </a:ext>
              </a:extLst>
            </p:cNvPr>
            <p:cNvPicPr>
              <a:picLocks noChangeAspect="1"/>
            </p:cNvPicPr>
            <p:nvPr/>
          </p:nvPicPr>
          <p:blipFill>
            <a:blip r:embed="rId2"/>
            <a:stretch>
              <a:fillRect/>
            </a:stretch>
          </p:blipFill>
          <p:spPr>
            <a:xfrm>
              <a:off x="3056" y="3178"/>
              <a:ext cx="5685" cy="5307"/>
            </a:xfrm>
            <a:prstGeom prst="rect">
              <a:avLst/>
            </a:prstGeom>
            <a:noFill/>
            <a:ln w="9525">
              <a:noFill/>
            </a:ln>
          </p:spPr>
        </p:pic>
        <p:sp>
          <p:nvSpPr>
            <p:cNvPr id="64" name="任意多边形 123">
              <a:extLst>
                <a:ext uri="{FF2B5EF4-FFF2-40B4-BE49-F238E27FC236}">
                  <a16:creationId xmlns:a16="http://schemas.microsoft.com/office/drawing/2014/main" id="{CA45639C-74E8-48D5-95DB-84A9FCC06668}"/>
                </a:ext>
              </a:extLst>
            </p:cNvPr>
            <p:cNvSpPr/>
            <p:nvPr/>
          </p:nvSpPr>
          <p:spPr>
            <a:xfrm>
              <a:off x="6635" y="63"/>
              <a:ext cx="1102" cy="7747"/>
            </a:xfrm>
            <a:custGeom>
              <a:avLst/>
              <a:gdLst>
                <a:gd name="connsiteX0" fmla="*/ 1021453 w 1021453"/>
                <a:gd name="connsiteY0" fmla="*/ 0 h 6059055"/>
                <a:gd name="connsiteX1" fmla="*/ 845962 w 1021453"/>
                <a:gd name="connsiteY1" fmla="*/ 757382 h 6059055"/>
                <a:gd name="connsiteX2" fmla="*/ 790544 w 1021453"/>
                <a:gd name="connsiteY2" fmla="*/ 1403928 h 6059055"/>
                <a:gd name="connsiteX3" fmla="*/ 753598 w 1021453"/>
                <a:gd name="connsiteY3" fmla="*/ 1754910 h 6059055"/>
                <a:gd name="connsiteX4" fmla="*/ 494980 w 1021453"/>
                <a:gd name="connsiteY4" fmla="*/ 2281382 h 6059055"/>
                <a:gd name="connsiteX5" fmla="*/ 273307 w 1021453"/>
                <a:gd name="connsiteY5" fmla="*/ 2540000 h 6059055"/>
                <a:gd name="connsiteX6" fmla="*/ 5453 w 1021453"/>
                <a:gd name="connsiteY6" fmla="*/ 2780146 h 6059055"/>
                <a:gd name="connsiteX7" fmla="*/ 107053 w 1021453"/>
                <a:gd name="connsiteY7" fmla="*/ 3066473 h 6059055"/>
                <a:gd name="connsiteX8" fmla="*/ 273307 w 1021453"/>
                <a:gd name="connsiteY8" fmla="*/ 3232728 h 6059055"/>
                <a:gd name="connsiteX9" fmla="*/ 236362 w 1021453"/>
                <a:gd name="connsiteY9" fmla="*/ 3583710 h 6059055"/>
                <a:gd name="connsiteX10" fmla="*/ 393380 w 1021453"/>
                <a:gd name="connsiteY10" fmla="*/ 4174837 h 6059055"/>
                <a:gd name="connsiteX11" fmla="*/ 531925 w 1021453"/>
                <a:gd name="connsiteY11" fmla="*/ 4535055 h 6059055"/>
                <a:gd name="connsiteX12" fmla="*/ 541162 w 1021453"/>
                <a:gd name="connsiteY12" fmla="*/ 5181600 h 6059055"/>
                <a:gd name="connsiteX13" fmla="*/ 541162 w 1021453"/>
                <a:gd name="connsiteY13" fmla="*/ 6059055 h 6059055"/>
                <a:gd name="connsiteX14" fmla="*/ 541162 w 1021453"/>
                <a:gd name="connsiteY14" fmla="*/ 6059055 h 6059055"/>
                <a:gd name="connsiteX0-1" fmla="*/ 1049162 w 1049162"/>
                <a:gd name="connsiteY0-2" fmla="*/ 0 h 6225310"/>
                <a:gd name="connsiteX1-3" fmla="*/ 845962 w 1049162"/>
                <a:gd name="connsiteY1-4" fmla="*/ 923637 h 6225310"/>
                <a:gd name="connsiteX2-5" fmla="*/ 790544 w 1049162"/>
                <a:gd name="connsiteY2-6" fmla="*/ 1570183 h 6225310"/>
                <a:gd name="connsiteX3-7" fmla="*/ 753598 w 1049162"/>
                <a:gd name="connsiteY3-8" fmla="*/ 1921165 h 6225310"/>
                <a:gd name="connsiteX4-9" fmla="*/ 494980 w 1049162"/>
                <a:gd name="connsiteY4-10" fmla="*/ 2447637 h 6225310"/>
                <a:gd name="connsiteX5-11" fmla="*/ 273307 w 1049162"/>
                <a:gd name="connsiteY5-12" fmla="*/ 2706255 h 6225310"/>
                <a:gd name="connsiteX6-13" fmla="*/ 5453 w 1049162"/>
                <a:gd name="connsiteY6-14" fmla="*/ 2946401 h 6225310"/>
                <a:gd name="connsiteX7-15" fmla="*/ 107053 w 1049162"/>
                <a:gd name="connsiteY7-16" fmla="*/ 3232728 h 6225310"/>
                <a:gd name="connsiteX8-17" fmla="*/ 273307 w 1049162"/>
                <a:gd name="connsiteY8-18" fmla="*/ 3398983 h 6225310"/>
                <a:gd name="connsiteX9-19" fmla="*/ 236362 w 1049162"/>
                <a:gd name="connsiteY9-20" fmla="*/ 3749965 h 6225310"/>
                <a:gd name="connsiteX10-21" fmla="*/ 393380 w 1049162"/>
                <a:gd name="connsiteY10-22" fmla="*/ 4341092 h 6225310"/>
                <a:gd name="connsiteX11-23" fmla="*/ 531925 w 1049162"/>
                <a:gd name="connsiteY11-24" fmla="*/ 4701310 h 6225310"/>
                <a:gd name="connsiteX12-25" fmla="*/ 541162 w 1049162"/>
                <a:gd name="connsiteY12-26" fmla="*/ 5347855 h 6225310"/>
                <a:gd name="connsiteX13-27" fmla="*/ 541162 w 1049162"/>
                <a:gd name="connsiteY13-28" fmla="*/ 6225310 h 6225310"/>
                <a:gd name="connsiteX14-29" fmla="*/ 541162 w 1049162"/>
                <a:gd name="connsiteY14-30" fmla="*/ 6225310 h 6225310"/>
                <a:gd name="connsiteX0-31" fmla="*/ 1058687 w 1058687"/>
                <a:gd name="connsiteY0-32" fmla="*/ 0 h 6672985"/>
                <a:gd name="connsiteX1-33" fmla="*/ 845962 w 1058687"/>
                <a:gd name="connsiteY1-34" fmla="*/ 1371312 h 6672985"/>
                <a:gd name="connsiteX2-35" fmla="*/ 790544 w 1058687"/>
                <a:gd name="connsiteY2-36" fmla="*/ 2017858 h 6672985"/>
                <a:gd name="connsiteX3-37" fmla="*/ 753598 w 1058687"/>
                <a:gd name="connsiteY3-38" fmla="*/ 2368840 h 6672985"/>
                <a:gd name="connsiteX4-39" fmla="*/ 494980 w 1058687"/>
                <a:gd name="connsiteY4-40" fmla="*/ 2895312 h 6672985"/>
                <a:gd name="connsiteX5-41" fmla="*/ 273307 w 1058687"/>
                <a:gd name="connsiteY5-42" fmla="*/ 3153930 h 6672985"/>
                <a:gd name="connsiteX6-43" fmla="*/ 5453 w 1058687"/>
                <a:gd name="connsiteY6-44" fmla="*/ 3394076 h 6672985"/>
                <a:gd name="connsiteX7-45" fmla="*/ 107053 w 1058687"/>
                <a:gd name="connsiteY7-46" fmla="*/ 3680403 h 6672985"/>
                <a:gd name="connsiteX8-47" fmla="*/ 273307 w 1058687"/>
                <a:gd name="connsiteY8-48" fmla="*/ 3846658 h 6672985"/>
                <a:gd name="connsiteX9-49" fmla="*/ 236362 w 1058687"/>
                <a:gd name="connsiteY9-50" fmla="*/ 4197640 h 6672985"/>
                <a:gd name="connsiteX10-51" fmla="*/ 393380 w 1058687"/>
                <a:gd name="connsiteY10-52" fmla="*/ 4788767 h 6672985"/>
                <a:gd name="connsiteX11-53" fmla="*/ 531925 w 1058687"/>
                <a:gd name="connsiteY11-54" fmla="*/ 5148985 h 6672985"/>
                <a:gd name="connsiteX12-55" fmla="*/ 541162 w 1058687"/>
                <a:gd name="connsiteY12-56" fmla="*/ 5795530 h 6672985"/>
                <a:gd name="connsiteX13-57" fmla="*/ 541162 w 1058687"/>
                <a:gd name="connsiteY13-58" fmla="*/ 6672985 h 6672985"/>
                <a:gd name="connsiteX14-59" fmla="*/ 541162 w 1058687"/>
                <a:gd name="connsiteY14-60" fmla="*/ 6672985 h 6672985"/>
                <a:gd name="connsiteX0-61" fmla="*/ 1058687 w 1058687"/>
                <a:gd name="connsiteY0-62" fmla="*/ 0 h 6672985"/>
                <a:gd name="connsiteX1-63" fmla="*/ 998362 w 1058687"/>
                <a:gd name="connsiteY1-64" fmla="*/ 1418937 h 6672985"/>
                <a:gd name="connsiteX2-65" fmla="*/ 790544 w 1058687"/>
                <a:gd name="connsiteY2-66" fmla="*/ 2017858 h 6672985"/>
                <a:gd name="connsiteX3-67" fmla="*/ 753598 w 1058687"/>
                <a:gd name="connsiteY3-68" fmla="*/ 2368840 h 6672985"/>
                <a:gd name="connsiteX4-69" fmla="*/ 494980 w 1058687"/>
                <a:gd name="connsiteY4-70" fmla="*/ 2895312 h 6672985"/>
                <a:gd name="connsiteX5-71" fmla="*/ 273307 w 1058687"/>
                <a:gd name="connsiteY5-72" fmla="*/ 3153930 h 6672985"/>
                <a:gd name="connsiteX6-73" fmla="*/ 5453 w 1058687"/>
                <a:gd name="connsiteY6-74" fmla="*/ 3394076 h 6672985"/>
                <a:gd name="connsiteX7-75" fmla="*/ 107053 w 1058687"/>
                <a:gd name="connsiteY7-76" fmla="*/ 3680403 h 6672985"/>
                <a:gd name="connsiteX8-77" fmla="*/ 273307 w 1058687"/>
                <a:gd name="connsiteY8-78" fmla="*/ 3846658 h 6672985"/>
                <a:gd name="connsiteX9-79" fmla="*/ 236362 w 1058687"/>
                <a:gd name="connsiteY9-80" fmla="*/ 4197640 h 6672985"/>
                <a:gd name="connsiteX10-81" fmla="*/ 393380 w 1058687"/>
                <a:gd name="connsiteY10-82" fmla="*/ 4788767 h 6672985"/>
                <a:gd name="connsiteX11-83" fmla="*/ 531925 w 1058687"/>
                <a:gd name="connsiteY11-84" fmla="*/ 5148985 h 6672985"/>
                <a:gd name="connsiteX12-85" fmla="*/ 541162 w 1058687"/>
                <a:gd name="connsiteY12-86" fmla="*/ 5795530 h 6672985"/>
                <a:gd name="connsiteX13-87" fmla="*/ 541162 w 1058687"/>
                <a:gd name="connsiteY13-88" fmla="*/ 6672985 h 6672985"/>
                <a:gd name="connsiteX14-89" fmla="*/ 541162 w 1058687"/>
                <a:gd name="connsiteY14-90" fmla="*/ 6672985 h 6672985"/>
                <a:gd name="connsiteX0-91" fmla="*/ 982487 w 1004055"/>
                <a:gd name="connsiteY0-92" fmla="*/ 0 h 6663460"/>
                <a:gd name="connsiteX1-93" fmla="*/ 998362 w 1004055"/>
                <a:gd name="connsiteY1-94" fmla="*/ 1409412 h 6663460"/>
                <a:gd name="connsiteX2-95" fmla="*/ 790544 w 1004055"/>
                <a:gd name="connsiteY2-96" fmla="*/ 2008333 h 6663460"/>
                <a:gd name="connsiteX3-97" fmla="*/ 753598 w 1004055"/>
                <a:gd name="connsiteY3-98" fmla="*/ 2359315 h 6663460"/>
                <a:gd name="connsiteX4-99" fmla="*/ 494980 w 1004055"/>
                <a:gd name="connsiteY4-100" fmla="*/ 2885787 h 6663460"/>
                <a:gd name="connsiteX5-101" fmla="*/ 273307 w 1004055"/>
                <a:gd name="connsiteY5-102" fmla="*/ 3144405 h 6663460"/>
                <a:gd name="connsiteX6-103" fmla="*/ 5453 w 1004055"/>
                <a:gd name="connsiteY6-104" fmla="*/ 3384551 h 6663460"/>
                <a:gd name="connsiteX7-105" fmla="*/ 107053 w 1004055"/>
                <a:gd name="connsiteY7-106" fmla="*/ 3670878 h 6663460"/>
                <a:gd name="connsiteX8-107" fmla="*/ 273307 w 1004055"/>
                <a:gd name="connsiteY8-108" fmla="*/ 3837133 h 6663460"/>
                <a:gd name="connsiteX9-109" fmla="*/ 236362 w 1004055"/>
                <a:gd name="connsiteY9-110" fmla="*/ 4188115 h 6663460"/>
                <a:gd name="connsiteX10-111" fmla="*/ 393380 w 1004055"/>
                <a:gd name="connsiteY10-112" fmla="*/ 4779242 h 6663460"/>
                <a:gd name="connsiteX11-113" fmla="*/ 531925 w 1004055"/>
                <a:gd name="connsiteY11-114" fmla="*/ 5139460 h 6663460"/>
                <a:gd name="connsiteX12-115" fmla="*/ 541162 w 1004055"/>
                <a:gd name="connsiteY12-116" fmla="*/ 5786005 h 6663460"/>
                <a:gd name="connsiteX13-117" fmla="*/ 541162 w 1004055"/>
                <a:gd name="connsiteY13-118" fmla="*/ 6663460 h 6663460"/>
                <a:gd name="connsiteX14-119" fmla="*/ 541162 w 1004055"/>
                <a:gd name="connsiteY14-120" fmla="*/ 6663460 h 6663460"/>
                <a:gd name="connsiteX0-121" fmla="*/ 982487 w 1004055"/>
                <a:gd name="connsiteY0-122" fmla="*/ 0 h 7063510"/>
                <a:gd name="connsiteX1-123" fmla="*/ 998362 w 1004055"/>
                <a:gd name="connsiteY1-124" fmla="*/ 1409412 h 7063510"/>
                <a:gd name="connsiteX2-125" fmla="*/ 790544 w 1004055"/>
                <a:gd name="connsiteY2-126" fmla="*/ 2008333 h 7063510"/>
                <a:gd name="connsiteX3-127" fmla="*/ 753598 w 1004055"/>
                <a:gd name="connsiteY3-128" fmla="*/ 2359315 h 7063510"/>
                <a:gd name="connsiteX4-129" fmla="*/ 494980 w 1004055"/>
                <a:gd name="connsiteY4-130" fmla="*/ 2885787 h 7063510"/>
                <a:gd name="connsiteX5-131" fmla="*/ 273307 w 1004055"/>
                <a:gd name="connsiteY5-132" fmla="*/ 3144405 h 7063510"/>
                <a:gd name="connsiteX6-133" fmla="*/ 5453 w 1004055"/>
                <a:gd name="connsiteY6-134" fmla="*/ 3384551 h 7063510"/>
                <a:gd name="connsiteX7-135" fmla="*/ 107053 w 1004055"/>
                <a:gd name="connsiteY7-136" fmla="*/ 3670878 h 7063510"/>
                <a:gd name="connsiteX8-137" fmla="*/ 273307 w 1004055"/>
                <a:gd name="connsiteY8-138" fmla="*/ 3837133 h 7063510"/>
                <a:gd name="connsiteX9-139" fmla="*/ 236362 w 1004055"/>
                <a:gd name="connsiteY9-140" fmla="*/ 4188115 h 7063510"/>
                <a:gd name="connsiteX10-141" fmla="*/ 393380 w 1004055"/>
                <a:gd name="connsiteY10-142" fmla="*/ 4779242 h 7063510"/>
                <a:gd name="connsiteX11-143" fmla="*/ 531925 w 1004055"/>
                <a:gd name="connsiteY11-144" fmla="*/ 5139460 h 7063510"/>
                <a:gd name="connsiteX12-145" fmla="*/ 541162 w 1004055"/>
                <a:gd name="connsiteY12-146" fmla="*/ 5786005 h 7063510"/>
                <a:gd name="connsiteX13-147" fmla="*/ 541162 w 1004055"/>
                <a:gd name="connsiteY13-148" fmla="*/ 6663460 h 7063510"/>
                <a:gd name="connsiteX14-149" fmla="*/ 645937 w 1004055"/>
                <a:gd name="connsiteY14-150" fmla="*/ 7063510 h 70635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4055" h="7063510">
                  <a:moveTo>
                    <a:pt x="982487" y="0"/>
                  </a:moveTo>
                  <a:cubicBezTo>
                    <a:pt x="913984" y="261697"/>
                    <a:pt x="1030353" y="1074690"/>
                    <a:pt x="998362" y="1409412"/>
                  </a:cubicBezTo>
                  <a:cubicBezTo>
                    <a:pt x="966372" y="1744134"/>
                    <a:pt x="831338" y="1850016"/>
                    <a:pt x="790544" y="2008333"/>
                  </a:cubicBezTo>
                  <a:cubicBezTo>
                    <a:pt x="749750" y="2166650"/>
                    <a:pt x="802859" y="2213073"/>
                    <a:pt x="753598" y="2359315"/>
                  </a:cubicBezTo>
                  <a:cubicBezTo>
                    <a:pt x="704337" y="2505557"/>
                    <a:pt x="575029" y="2754939"/>
                    <a:pt x="494980" y="2885787"/>
                  </a:cubicBezTo>
                  <a:cubicBezTo>
                    <a:pt x="414931" y="3016635"/>
                    <a:pt x="354895" y="3061278"/>
                    <a:pt x="273307" y="3144405"/>
                  </a:cubicBezTo>
                  <a:cubicBezTo>
                    <a:pt x="191719" y="3227532"/>
                    <a:pt x="33162" y="3296805"/>
                    <a:pt x="5453" y="3384551"/>
                  </a:cubicBezTo>
                  <a:cubicBezTo>
                    <a:pt x="-22256" y="3472297"/>
                    <a:pt x="62411" y="3595448"/>
                    <a:pt x="107053" y="3670878"/>
                  </a:cubicBezTo>
                  <a:cubicBezTo>
                    <a:pt x="151695" y="3746308"/>
                    <a:pt x="251755" y="3750927"/>
                    <a:pt x="273307" y="3837133"/>
                  </a:cubicBezTo>
                  <a:cubicBezTo>
                    <a:pt x="294858" y="3923339"/>
                    <a:pt x="216350" y="4031097"/>
                    <a:pt x="236362" y="4188115"/>
                  </a:cubicBezTo>
                  <a:cubicBezTo>
                    <a:pt x="256374" y="4345133"/>
                    <a:pt x="344119" y="4620684"/>
                    <a:pt x="393380" y="4779242"/>
                  </a:cubicBezTo>
                  <a:cubicBezTo>
                    <a:pt x="442641" y="4937800"/>
                    <a:pt x="507295" y="4971666"/>
                    <a:pt x="531925" y="5139460"/>
                  </a:cubicBezTo>
                  <a:cubicBezTo>
                    <a:pt x="556555" y="5307254"/>
                    <a:pt x="539622" y="5532005"/>
                    <a:pt x="541162" y="5786005"/>
                  </a:cubicBezTo>
                  <a:cubicBezTo>
                    <a:pt x="542701" y="6040005"/>
                    <a:pt x="541162" y="6663460"/>
                    <a:pt x="541162" y="6663460"/>
                  </a:cubicBezTo>
                  <a:lnTo>
                    <a:pt x="645937" y="7063510"/>
                  </a:lnTo>
                </a:path>
              </a:pathLst>
            </a:custGeom>
            <a:noFill/>
            <a:ln w="38100" cmpd="sng">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100" noProof="1">
                <a:solidFill>
                  <a:srgbClr val="FFFFFF"/>
                </a:solidFill>
              </a:endParaRPr>
            </a:p>
          </p:txBody>
        </p:sp>
        <p:sp>
          <p:nvSpPr>
            <p:cNvPr id="65" name="任意多边形 124">
              <a:extLst>
                <a:ext uri="{FF2B5EF4-FFF2-40B4-BE49-F238E27FC236}">
                  <a16:creationId xmlns:a16="http://schemas.microsoft.com/office/drawing/2014/main" id="{5CFFC6E6-CAC9-4A0F-B372-806192E6EEF0}"/>
                </a:ext>
              </a:extLst>
            </p:cNvPr>
            <p:cNvSpPr/>
            <p:nvPr/>
          </p:nvSpPr>
          <p:spPr>
            <a:xfrm>
              <a:off x="4721" y="2700"/>
              <a:ext cx="5610" cy="1382"/>
            </a:xfrm>
            <a:custGeom>
              <a:avLst/>
              <a:gdLst>
                <a:gd name="connsiteX0" fmla="*/ 0 w 5116945"/>
                <a:gd name="connsiteY0" fmla="*/ 1173018 h 1261289"/>
                <a:gd name="connsiteX1" fmla="*/ 295563 w 5116945"/>
                <a:gd name="connsiteY1" fmla="*/ 1256146 h 1261289"/>
                <a:gd name="connsiteX2" fmla="*/ 655781 w 5116945"/>
                <a:gd name="connsiteY2" fmla="*/ 1237673 h 1261289"/>
                <a:gd name="connsiteX3" fmla="*/ 895927 w 5116945"/>
                <a:gd name="connsiteY3" fmla="*/ 1117600 h 1261289"/>
                <a:gd name="connsiteX4" fmla="*/ 1357745 w 5116945"/>
                <a:gd name="connsiteY4" fmla="*/ 1043709 h 1261289"/>
                <a:gd name="connsiteX5" fmla="*/ 1736436 w 5116945"/>
                <a:gd name="connsiteY5" fmla="*/ 1043709 h 1261289"/>
                <a:gd name="connsiteX6" fmla="*/ 2041236 w 5116945"/>
                <a:gd name="connsiteY6" fmla="*/ 951346 h 1261289"/>
                <a:gd name="connsiteX7" fmla="*/ 2540000 w 5116945"/>
                <a:gd name="connsiteY7" fmla="*/ 923637 h 1261289"/>
                <a:gd name="connsiteX8" fmla="*/ 2992581 w 5116945"/>
                <a:gd name="connsiteY8" fmla="*/ 951346 h 1261289"/>
                <a:gd name="connsiteX9" fmla="*/ 3389745 w 5116945"/>
                <a:gd name="connsiteY9" fmla="*/ 979055 h 1261289"/>
                <a:gd name="connsiteX10" fmla="*/ 3870036 w 5116945"/>
                <a:gd name="connsiteY10" fmla="*/ 923637 h 1261289"/>
                <a:gd name="connsiteX11" fmla="*/ 4276436 w 5116945"/>
                <a:gd name="connsiteY11" fmla="*/ 766618 h 1261289"/>
                <a:gd name="connsiteX12" fmla="*/ 4470400 w 5116945"/>
                <a:gd name="connsiteY12" fmla="*/ 600364 h 1261289"/>
                <a:gd name="connsiteX13" fmla="*/ 4553527 w 5116945"/>
                <a:gd name="connsiteY13" fmla="*/ 526473 h 1261289"/>
                <a:gd name="connsiteX14" fmla="*/ 4710545 w 5116945"/>
                <a:gd name="connsiteY14" fmla="*/ 461818 h 1261289"/>
                <a:gd name="connsiteX15" fmla="*/ 5116945 w 5116945"/>
                <a:gd name="connsiteY15" fmla="*/ 0 h 126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6945" h="1261289">
                  <a:moveTo>
                    <a:pt x="0" y="1173018"/>
                  </a:moveTo>
                  <a:cubicBezTo>
                    <a:pt x="93133" y="1209194"/>
                    <a:pt x="186266" y="1245370"/>
                    <a:pt x="295563" y="1256146"/>
                  </a:cubicBezTo>
                  <a:cubicBezTo>
                    <a:pt x="404860" y="1266922"/>
                    <a:pt x="555720" y="1260764"/>
                    <a:pt x="655781" y="1237673"/>
                  </a:cubicBezTo>
                  <a:cubicBezTo>
                    <a:pt x="755842" y="1214582"/>
                    <a:pt x="778933" y="1149927"/>
                    <a:pt x="895927" y="1117600"/>
                  </a:cubicBezTo>
                  <a:cubicBezTo>
                    <a:pt x="1012921" y="1085273"/>
                    <a:pt x="1217660" y="1056024"/>
                    <a:pt x="1357745" y="1043709"/>
                  </a:cubicBezTo>
                  <a:cubicBezTo>
                    <a:pt x="1497830" y="1031394"/>
                    <a:pt x="1622521" y="1059103"/>
                    <a:pt x="1736436" y="1043709"/>
                  </a:cubicBezTo>
                  <a:cubicBezTo>
                    <a:pt x="1850351" y="1028315"/>
                    <a:pt x="1907309" y="971358"/>
                    <a:pt x="2041236" y="951346"/>
                  </a:cubicBezTo>
                  <a:cubicBezTo>
                    <a:pt x="2175163" y="931334"/>
                    <a:pt x="2381443" y="923637"/>
                    <a:pt x="2540000" y="923637"/>
                  </a:cubicBezTo>
                  <a:cubicBezTo>
                    <a:pt x="2698557" y="923637"/>
                    <a:pt x="2992581" y="951346"/>
                    <a:pt x="2992581" y="951346"/>
                  </a:cubicBezTo>
                  <a:cubicBezTo>
                    <a:pt x="3134205" y="960582"/>
                    <a:pt x="3243503" y="983673"/>
                    <a:pt x="3389745" y="979055"/>
                  </a:cubicBezTo>
                  <a:cubicBezTo>
                    <a:pt x="3535987" y="974437"/>
                    <a:pt x="3722254" y="959043"/>
                    <a:pt x="3870036" y="923637"/>
                  </a:cubicBezTo>
                  <a:cubicBezTo>
                    <a:pt x="4017818" y="888231"/>
                    <a:pt x="4176375" y="820497"/>
                    <a:pt x="4276436" y="766618"/>
                  </a:cubicBezTo>
                  <a:cubicBezTo>
                    <a:pt x="4376497" y="712739"/>
                    <a:pt x="4424218" y="640388"/>
                    <a:pt x="4470400" y="600364"/>
                  </a:cubicBezTo>
                  <a:cubicBezTo>
                    <a:pt x="4516582" y="560340"/>
                    <a:pt x="4513503" y="549564"/>
                    <a:pt x="4553527" y="526473"/>
                  </a:cubicBezTo>
                  <a:cubicBezTo>
                    <a:pt x="4593551" y="503382"/>
                    <a:pt x="4616642" y="549563"/>
                    <a:pt x="4710545" y="461818"/>
                  </a:cubicBezTo>
                  <a:cubicBezTo>
                    <a:pt x="4804448" y="374073"/>
                    <a:pt x="4960696" y="187036"/>
                    <a:pt x="5116945" y="0"/>
                  </a:cubicBezTo>
                </a:path>
              </a:pathLst>
            </a:custGeom>
            <a:noFill/>
            <a:ln w="38100" cmpd="sng">
              <a:solidFill>
                <a:schemeClr val="bg1">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100" noProof="1">
                <a:solidFill>
                  <a:srgbClr val="FFFFFF"/>
                </a:solidFill>
              </a:endParaRPr>
            </a:p>
          </p:txBody>
        </p:sp>
        <p:sp>
          <p:nvSpPr>
            <p:cNvPr id="66" name="任意多边形 125">
              <a:extLst>
                <a:ext uri="{FF2B5EF4-FFF2-40B4-BE49-F238E27FC236}">
                  <a16:creationId xmlns:a16="http://schemas.microsoft.com/office/drawing/2014/main" id="{5889E7F5-F19F-4565-A9C3-713674F30931}"/>
                </a:ext>
              </a:extLst>
            </p:cNvPr>
            <p:cNvSpPr/>
            <p:nvPr/>
          </p:nvSpPr>
          <p:spPr>
            <a:xfrm>
              <a:off x="7338" y="-140"/>
              <a:ext cx="1205" cy="7663"/>
            </a:xfrm>
            <a:custGeom>
              <a:avLst/>
              <a:gdLst>
                <a:gd name="connsiteX0" fmla="*/ 1016012 w 1098195"/>
                <a:gd name="connsiteY0" fmla="*/ 0 h 6243782"/>
                <a:gd name="connsiteX1" fmla="*/ 1025248 w 1098195"/>
                <a:gd name="connsiteY1" fmla="*/ 387927 h 6243782"/>
                <a:gd name="connsiteX2" fmla="*/ 1089903 w 1098195"/>
                <a:gd name="connsiteY2" fmla="*/ 849746 h 6243782"/>
                <a:gd name="connsiteX3" fmla="*/ 1052957 w 1098195"/>
                <a:gd name="connsiteY3" fmla="*/ 1200727 h 6243782"/>
                <a:gd name="connsiteX4" fmla="*/ 692739 w 1098195"/>
                <a:gd name="connsiteY4" fmla="*/ 2022764 h 6243782"/>
                <a:gd name="connsiteX5" fmla="*/ 369467 w 1098195"/>
                <a:gd name="connsiteY5" fmla="*/ 2512291 h 6243782"/>
                <a:gd name="connsiteX6" fmla="*/ 203212 w 1098195"/>
                <a:gd name="connsiteY6" fmla="*/ 2697018 h 6243782"/>
                <a:gd name="connsiteX7" fmla="*/ 12 w 1098195"/>
                <a:gd name="connsiteY7" fmla="*/ 3057237 h 6243782"/>
                <a:gd name="connsiteX8" fmla="*/ 212448 w 1098195"/>
                <a:gd name="connsiteY8" fmla="*/ 3297382 h 6243782"/>
                <a:gd name="connsiteX9" fmla="*/ 378703 w 1098195"/>
                <a:gd name="connsiteY9" fmla="*/ 3463637 h 6243782"/>
                <a:gd name="connsiteX10" fmla="*/ 443357 w 1098195"/>
                <a:gd name="connsiteY10" fmla="*/ 3962400 h 6243782"/>
                <a:gd name="connsiteX11" fmla="*/ 544957 w 1098195"/>
                <a:gd name="connsiteY11" fmla="*/ 4451927 h 6243782"/>
                <a:gd name="connsiteX12" fmla="*/ 554194 w 1098195"/>
                <a:gd name="connsiteY12" fmla="*/ 4655127 h 6243782"/>
                <a:gd name="connsiteX13" fmla="*/ 646557 w 1098195"/>
                <a:gd name="connsiteY13" fmla="*/ 5015346 h 6243782"/>
                <a:gd name="connsiteX14" fmla="*/ 665030 w 1098195"/>
                <a:gd name="connsiteY14" fmla="*/ 5477164 h 6243782"/>
                <a:gd name="connsiteX15" fmla="*/ 812812 w 1098195"/>
                <a:gd name="connsiteY15" fmla="*/ 6243782 h 6243782"/>
                <a:gd name="connsiteX0-1" fmla="*/ 1016013 w 1098196"/>
                <a:gd name="connsiteY0-2" fmla="*/ 0 h 6243782"/>
                <a:gd name="connsiteX1-3" fmla="*/ 1025249 w 1098196"/>
                <a:gd name="connsiteY1-4" fmla="*/ 387927 h 6243782"/>
                <a:gd name="connsiteX2-5" fmla="*/ 1089904 w 1098196"/>
                <a:gd name="connsiteY2-6" fmla="*/ 849746 h 6243782"/>
                <a:gd name="connsiteX3-7" fmla="*/ 1052958 w 1098196"/>
                <a:gd name="connsiteY3-8" fmla="*/ 1200727 h 6243782"/>
                <a:gd name="connsiteX4-9" fmla="*/ 692740 w 1098196"/>
                <a:gd name="connsiteY4-10" fmla="*/ 2022764 h 6243782"/>
                <a:gd name="connsiteX5-11" fmla="*/ 415650 w 1098196"/>
                <a:gd name="connsiteY5-12" fmla="*/ 2512291 h 6243782"/>
                <a:gd name="connsiteX6-13" fmla="*/ 203213 w 1098196"/>
                <a:gd name="connsiteY6-14" fmla="*/ 2697018 h 6243782"/>
                <a:gd name="connsiteX7-15" fmla="*/ 13 w 1098196"/>
                <a:gd name="connsiteY7-16" fmla="*/ 3057237 h 6243782"/>
                <a:gd name="connsiteX8-17" fmla="*/ 212449 w 1098196"/>
                <a:gd name="connsiteY8-18" fmla="*/ 3297382 h 6243782"/>
                <a:gd name="connsiteX9-19" fmla="*/ 378704 w 1098196"/>
                <a:gd name="connsiteY9-20" fmla="*/ 3463637 h 6243782"/>
                <a:gd name="connsiteX10-21" fmla="*/ 443358 w 1098196"/>
                <a:gd name="connsiteY10-22" fmla="*/ 3962400 h 6243782"/>
                <a:gd name="connsiteX11-23" fmla="*/ 544958 w 1098196"/>
                <a:gd name="connsiteY11-24" fmla="*/ 4451927 h 6243782"/>
                <a:gd name="connsiteX12-25" fmla="*/ 554195 w 1098196"/>
                <a:gd name="connsiteY12-26" fmla="*/ 4655127 h 6243782"/>
                <a:gd name="connsiteX13-27" fmla="*/ 646558 w 1098196"/>
                <a:gd name="connsiteY13-28" fmla="*/ 5015346 h 6243782"/>
                <a:gd name="connsiteX14-29" fmla="*/ 665031 w 1098196"/>
                <a:gd name="connsiteY14-30" fmla="*/ 5477164 h 6243782"/>
                <a:gd name="connsiteX15-31" fmla="*/ 812813 w 1098196"/>
                <a:gd name="connsiteY15-32" fmla="*/ 6243782 h 6243782"/>
                <a:gd name="connsiteX0-33" fmla="*/ 1016177 w 1098360"/>
                <a:gd name="connsiteY0-34" fmla="*/ 0 h 6243782"/>
                <a:gd name="connsiteX1-35" fmla="*/ 1025413 w 1098360"/>
                <a:gd name="connsiteY1-36" fmla="*/ 387927 h 6243782"/>
                <a:gd name="connsiteX2-37" fmla="*/ 1090068 w 1098360"/>
                <a:gd name="connsiteY2-38" fmla="*/ 849746 h 6243782"/>
                <a:gd name="connsiteX3-39" fmla="*/ 1053122 w 1098360"/>
                <a:gd name="connsiteY3-40" fmla="*/ 1200727 h 6243782"/>
                <a:gd name="connsiteX4-41" fmla="*/ 692904 w 1098360"/>
                <a:gd name="connsiteY4-42" fmla="*/ 2022764 h 6243782"/>
                <a:gd name="connsiteX5-43" fmla="*/ 415814 w 1098360"/>
                <a:gd name="connsiteY5-44" fmla="*/ 2512291 h 6243782"/>
                <a:gd name="connsiteX6-45" fmla="*/ 249558 w 1098360"/>
                <a:gd name="connsiteY6-46" fmla="*/ 2743200 h 6243782"/>
                <a:gd name="connsiteX7-47" fmla="*/ 177 w 1098360"/>
                <a:gd name="connsiteY7-48" fmla="*/ 3057237 h 6243782"/>
                <a:gd name="connsiteX8-49" fmla="*/ 212613 w 1098360"/>
                <a:gd name="connsiteY8-50" fmla="*/ 3297382 h 6243782"/>
                <a:gd name="connsiteX9-51" fmla="*/ 378868 w 1098360"/>
                <a:gd name="connsiteY9-52" fmla="*/ 3463637 h 6243782"/>
                <a:gd name="connsiteX10-53" fmla="*/ 443522 w 1098360"/>
                <a:gd name="connsiteY10-54" fmla="*/ 3962400 h 6243782"/>
                <a:gd name="connsiteX11-55" fmla="*/ 545122 w 1098360"/>
                <a:gd name="connsiteY11-56" fmla="*/ 4451927 h 6243782"/>
                <a:gd name="connsiteX12-57" fmla="*/ 554359 w 1098360"/>
                <a:gd name="connsiteY12-58" fmla="*/ 4655127 h 6243782"/>
                <a:gd name="connsiteX13-59" fmla="*/ 646722 w 1098360"/>
                <a:gd name="connsiteY13-60" fmla="*/ 5015346 h 6243782"/>
                <a:gd name="connsiteX14-61" fmla="*/ 665195 w 1098360"/>
                <a:gd name="connsiteY14-62" fmla="*/ 5477164 h 6243782"/>
                <a:gd name="connsiteX15-63" fmla="*/ 812977 w 1098360"/>
                <a:gd name="connsiteY15-64" fmla="*/ 6243782 h 6243782"/>
                <a:gd name="connsiteX0-65" fmla="*/ 997127 w 1098360"/>
                <a:gd name="connsiteY0-66" fmla="*/ 0 h 6691457"/>
                <a:gd name="connsiteX1-67" fmla="*/ 1025413 w 1098360"/>
                <a:gd name="connsiteY1-68" fmla="*/ 835602 h 6691457"/>
                <a:gd name="connsiteX2-69" fmla="*/ 1090068 w 1098360"/>
                <a:gd name="connsiteY2-70" fmla="*/ 1297421 h 6691457"/>
                <a:gd name="connsiteX3-71" fmla="*/ 1053122 w 1098360"/>
                <a:gd name="connsiteY3-72" fmla="*/ 1648402 h 6691457"/>
                <a:gd name="connsiteX4-73" fmla="*/ 692904 w 1098360"/>
                <a:gd name="connsiteY4-74" fmla="*/ 2470439 h 6691457"/>
                <a:gd name="connsiteX5-75" fmla="*/ 415814 w 1098360"/>
                <a:gd name="connsiteY5-76" fmla="*/ 2959966 h 6691457"/>
                <a:gd name="connsiteX6-77" fmla="*/ 249558 w 1098360"/>
                <a:gd name="connsiteY6-78" fmla="*/ 3190875 h 6691457"/>
                <a:gd name="connsiteX7-79" fmla="*/ 177 w 1098360"/>
                <a:gd name="connsiteY7-80" fmla="*/ 3504912 h 6691457"/>
                <a:gd name="connsiteX8-81" fmla="*/ 212613 w 1098360"/>
                <a:gd name="connsiteY8-82" fmla="*/ 3745057 h 6691457"/>
                <a:gd name="connsiteX9-83" fmla="*/ 378868 w 1098360"/>
                <a:gd name="connsiteY9-84" fmla="*/ 3911312 h 6691457"/>
                <a:gd name="connsiteX10-85" fmla="*/ 443522 w 1098360"/>
                <a:gd name="connsiteY10-86" fmla="*/ 4410075 h 6691457"/>
                <a:gd name="connsiteX11-87" fmla="*/ 545122 w 1098360"/>
                <a:gd name="connsiteY11-88" fmla="*/ 4899602 h 6691457"/>
                <a:gd name="connsiteX12-89" fmla="*/ 554359 w 1098360"/>
                <a:gd name="connsiteY12-90" fmla="*/ 5102802 h 6691457"/>
                <a:gd name="connsiteX13-91" fmla="*/ 646722 w 1098360"/>
                <a:gd name="connsiteY13-92" fmla="*/ 5463021 h 6691457"/>
                <a:gd name="connsiteX14-93" fmla="*/ 665195 w 1098360"/>
                <a:gd name="connsiteY14-94" fmla="*/ 5924839 h 6691457"/>
                <a:gd name="connsiteX15-95" fmla="*/ 812977 w 1098360"/>
                <a:gd name="connsiteY15-96" fmla="*/ 6691457 h 6691457"/>
                <a:gd name="connsiteX0-97" fmla="*/ 997127 w 1098360"/>
                <a:gd name="connsiteY0-98" fmla="*/ 0 h 6986732"/>
                <a:gd name="connsiteX1-99" fmla="*/ 1025413 w 1098360"/>
                <a:gd name="connsiteY1-100" fmla="*/ 835602 h 6986732"/>
                <a:gd name="connsiteX2-101" fmla="*/ 1090068 w 1098360"/>
                <a:gd name="connsiteY2-102" fmla="*/ 1297421 h 6986732"/>
                <a:gd name="connsiteX3-103" fmla="*/ 1053122 w 1098360"/>
                <a:gd name="connsiteY3-104" fmla="*/ 1648402 h 6986732"/>
                <a:gd name="connsiteX4-105" fmla="*/ 692904 w 1098360"/>
                <a:gd name="connsiteY4-106" fmla="*/ 2470439 h 6986732"/>
                <a:gd name="connsiteX5-107" fmla="*/ 415814 w 1098360"/>
                <a:gd name="connsiteY5-108" fmla="*/ 2959966 h 6986732"/>
                <a:gd name="connsiteX6-109" fmla="*/ 249558 w 1098360"/>
                <a:gd name="connsiteY6-110" fmla="*/ 3190875 h 6986732"/>
                <a:gd name="connsiteX7-111" fmla="*/ 177 w 1098360"/>
                <a:gd name="connsiteY7-112" fmla="*/ 3504912 h 6986732"/>
                <a:gd name="connsiteX8-113" fmla="*/ 212613 w 1098360"/>
                <a:gd name="connsiteY8-114" fmla="*/ 3745057 h 6986732"/>
                <a:gd name="connsiteX9-115" fmla="*/ 378868 w 1098360"/>
                <a:gd name="connsiteY9-116" fmla="*/ 3911312 h 6986732"/>
                <a:gd name="connsiteX10-117" fmla="*/ 443522 w 1098360"/>
                <a:gd name="connsiteY10-118" fmla="*/ 4410075 h 6986732"/>
                <a:gd name="connsiteX11-119" fmla="*/ 545122 w 1098360"/>
                <a:gd name="connsiteY11-120" fmla="*/ 4899602 h 6986732"/>
                <a:gd name="connsiteX12-121" fmla="*/ 554359 w 1098360"/>
                <a:gd name="connsiteY12-122" fmla="*/ 5102802 h 6986732"/>
                <a:gd name="connsiteX13-123" fmla="*/ 646722 w 1098360"/>
                <a:gd name="connsiteY13-124" fmla="*/ 5463021 h 6986732"/>
                <a:gd name="connsiteX14-125" fmla="*/ 665195 w 1098360"/>
                <a:gd name="connsiteY14-126" fmla="*/ 5924839 h 6986732"/>
                <a:gd name="connsiteX15-127" fmla="*/ 803452 w 1098360"/>
                <a:gd name="connsiteY15-128" fmla="*/ 6986732 h 69867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98360" h="6986732">
                  <a:moveTo>
                    <a:pt x="997127" y="0"/>
                  </a:moveTo>
                  <a:cubicBezTo>
                    <a:pt x="995587" y="123151"/>
                    <a:pt x="1009923" y="619365"/>
                    <a:pt x="1025413" y="835602"/>
                  </a:cubicBezTo>
                  <a:cubicBezTo>
                    <a:pt x="1040903" y="1051839"/>
                    <a:pt x="1085450" y="1161954"/>
                    <a:pt x="1090068" y="1297421"/>
                  </a:cubicBezTo>
                  <a:cubicBezTo>
                    <a:pt x="1094686" y="1432888"/>
                    <a:pt x="1119316" y="1452899"/>
                    <a:pt x="1053122" y="1648402"/>
                  </a:cubicBezTo>
                  <a:cubicBezTo>
                    <a:pt x="986928" y="1843905"/>
                    <a:pt x="799122" y="2251845"/>
                    <a:pt x="692904" y="2470439"/>
                  </a:cubicBezTo>
                  <a:cubicBezTo>
                    <a:pt x="586686" y="2689033"/>
                    <a:pt x="489705" y="2839893"/>
                    <a:pt x="415814" y="2959966"/>
                  </a:cubicBezTo>
                  <a:cubicBezTo>
                    <a:pt x="341923" y="3080039"/>
                    <a:pt x="318831" y="3100051"/>
                    <a:pt x="249558" y="3190875"/>
                  </a:cubicBezTo>
                  <a:cubicBezTo>
                    <a:pt x="180285" y="3281699"/>
                    <a:pt x="6335" y="3412548"/>
                    <a:pt x="177" y="3504912"/>
                  </a:cubicBezTo>
                  <a:cubicBezTo>
                    <a:pt x="-5981" y="3597276"/>
                    <a:pt x="149498" y="3677324"/>
                    <a:pt x="212613" y="3745057"/>
                  </a:cubicBezTo>
                  <a:cubicBezTo>
                    <a:pt x="275728" y="3812790"/>
                    <a:pt x="340383" y="3800476"/>
                    <a:pt x="378868" y="3911312"/>
                  </a:cubicBezTo>
                  <a:cubicBezTo>
                    <a:pt x="417353" y="4022148"/>
                    <a:pt x="415813" y="4245360"/>
                    <a:pt x="443522" y="4410075"/>
                  </a:cubicBezTo>
                  <a:cubicBezTo>
                    <a:pt x="471231" y="4574790"/>
                    <a:pt x="526649" y="4784148"/>
                    <a:pt x="545122" y="4899602"/>
                  </a:cubicBezTo>
                  <a:cubicBezTo>
                    <a:pt x="563595" y="5015056"/>
                    <a:pt x="537426" y="5008899"/>
                    <a:pt x="554359" y="5102802"/>
                  </a:cubicBezTo>
                  <a:cubicBezTo>
                    <a:pt x="571292" y="5196705"/>
                    <a:pt x="628249" y="5326015"/>
                    <a:pt x="646722" y="5463021"/>
                  </a:cubicBezTo>
                  <a:cubicBezTo>
                    <a:pt x="665195" y="5600027"/>
                    <a:pt x="637486" y="5720100"/>
                    <a:pt x="665195" y="5924839"/>
                  </a:cubicBezTo>
                  <a:cubicBezTo>
                    <a:pt x="692904" y="6129578"/>
                    <a:pt x="743415" y="6705792"/>
                    <a:pt x="803452" y="6986732"/>
                  </a:cubicBezTo>
                </a:path>
              </a:pathLst>
            </a:custGeom>
            <a:noFill/>
            <a:ln w="25400" cmpd="sng">
              <a:solidFill>
                <a:srgbClr val="FFC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100" noProof="1">
                <a:solidFill>
                  <a:srgbClr val="FFFFFF"/>
                </a:solidFill>
              </a:endParaRPr>
            </a:p>
          </p:txBody>
        </p:sp>
        <p:sp>
          <p:nvSpPr>
            <p:cNvPr id="67" name="任意多边形 126">
              <a:extLst>
                <a:ext uri="{FF2B5EF4-FFF2-40B4-BE49-F238E27FC236}">
                  <a16:creationId xmlns:a16="http://schemas.microsoft.com/office/drawing/2014/main" id="{72FFA0A9-0B31-44FC-A2E0-3DF2FE599B55}"/>
                </a:ext>
              </a:extLst>
            </p:cNvPr>
            <p:cNvSpPr/>
            <p:nvPr/>
          </p:nvSpPr>
          <p:spPr>
            <a:xfrm>
              <a:off x="6961" y="77"/>
              <a:ext cx="1205" cy="7716"/>
            </a:xfrm>
            <a:custGeom>
              <a:avLst/>
              <a:gdLst>
                <a:gd name="connsiteX0" fmla="*/ 1016012 w 1098195"/>
                <a:gd name="connsiteY0" fmla="*/ 0 h 6243782"/>
                <a:gd name="connsiteX1" fmla="*/ 1025248 w 1098195"/>
                <a:gd name="connsiteY1" fmla="*/ 387927 h 6243782"/>
                <a:gd name="connsiteX2" fmla="*/ 1089903 w 1098195"/>
                <a:gd name="connsiteY2" fmla="*/ 849746 h 6243782"/>
                <a:gd name="connsiteX3" fmla="*/ 1052957 w 1098195"/>
                <a:gd name="connsiteY3" fmla="*/ 1200727 h 6243782"/>
                <a:gd name="connsiteX4" fmla="*/ 692739 w 1098195"/>
                <a:gd name="connsiteY4" fmla="*/ 2022764 h 6243782"/>
                <a:gd name="connsiteX5" fmla="*/ 369467 w 1098195"/>
                <a:gd name="connsiteY5" fmla="*/ 2512291 h 6243782"/>
                <a:gd name="connsiteX6" fmla="*/ 203212 w 1098195"/>
                <a:gd name="connsiteY6" fmla="*/ 2697018 h 6243782"/>
                <a:gd name="connsiteX7" fmla="*/ 12 w 1098195"/>
                <a:gd name="connsiteY7" fmla="*/ 3057237 h 6243782"/>
                <a:gd name="connsiteX8" fmla="*/ 212448 w 1098195"/>
                <a:gd name="connsiteY8" fmla="*/ 3297382 h 6243782"/>
                <a:gd name="connsiteX9" fmla="*/ 378703 w 1098195"/>
                <a:gd name="connsiteY9" fmla="*/ 3463637 h 6243782"/>
                <a:gd name="connsiteX10" fmla="*/ 443357 w 1098195"/>
                <a:gd name="connsiteY10" fmla="*/ 3962400 h 6243782"/>
                <a:gd name="connsiteX11" fmla="*/ 544957 w 1098195"/>
                <a:gd name="connsiteY11" fmla="*/ 4451927 h 6243782"/>
                <a:gd name="connsiteX12" fmla="*/ 554194 w 1098195"/>
                <a:gd name="connsiteY12" fmla="*/ 4655127 h 6243782"/>
                <a:gd name="connsiteX13" fmla="*/ 646557 w 1098195"/>
                <a:gd name="connsiteY13" fmla="*/ 5015346 h 6243782"/>
                <a:gd name="connsiteX14" fmla="*/ 665030 w 1098195"/>
                <a:gd name="connsiteY14" fmla="*/ 5477164 h 6243782"/>
                <a:gd name="connsiteX15" fmla="*/ 812812 w 1098195"/>
                <a:gd name="connsiteY15" fmla="*/ 6243782 h 6243782"/>
                <a:gd name="connsiteX0-1" fmla="*/ 1016013 w 1098196"/>
                <a:gd name="connsiteY0-2" fmla="*/ 0 h 6243782"/>
                <a:gd name="connsiteX1-3" fmla="*/ 1025249 w 1098196"/>
                <a:gd name="connsiteY1-4" fmla="*/ 387927 h 6243782"/>
                <a:gd name="connsiteX2-5" fmla="*/ 1089904 w 1098196"/>
                <a:gd name="connsiteY2-6" fmla="*/ 849746 h 6243782"/>
                <a:gd name="connsiteX3-7" fmla="*/ 1052958 w 1098196"/>
                <a:gd name="connsiteY3-8" fmla="*/ 1200727 h 6243782"/>
                <a:gd name="connsiteX4-9" fmla="*/ 692740 w 1098196"/>
                <a:gd name="connsiteY4-10" fmla="*/ 2022764 h 6243782"/>
                <a:gd name="connsiteX5-11" fmla="*/ 415650 w 1098196"/>
                <a:gd name="connsiteY5-12" fmla="*/ 2512291 h 6243782"/>
                <a:gd name="connsiteX6-13" fmla="*/ 203213 w 1098196"/>
                <a:gd name="connsiteY6-14" fmla="*/ 2697018 h 6243782"/>
                <a:gd name="connsiteX7-15" fmla="*/ 13 w 1098196"/>
                <a:gd name="connsiteY7-16" fmla="*/ 3057237 h 6243782"/>
                <a:gd name="connsiteX8-17" fmla="*/ 212449 w 1098196"/>
                <a:gd name="connsiteY8-18" fmla="*/ 3297382 h 6243782"/>
                <a:gd name="connsiteX9-19" fmla="*/ 378704 w 1098196"/>
                <a:gd name="connsiteY9-20" fmla="*/ 3463637 h 6243782"/>
                <a:gd name="connsiteX10-21" fmla="*/ 443358 w 1098196"/>
                <a:gd name="connsiteY10-22" fmla="*/ 3962400 h 6243782"/>
                <a:gd name="connsiteX11-23" fmla="*/ 544958 w 1098196"/>
                <a:gd name="connsiteY11-24" fmla="*/ 4451927 h 6243782"/>
                <a:gd name="connsiteX12-25" fmla="*/ 554195 w 1098196"/>
                <a:gd name="connsiteY12-26" fmla="*/ 4655127 h 6243782"/>
                <a:gd name="connsiteX13-27" fmla="*/ 646558 w 1098196"/>
                <a:gd name="connsiteY13-28" fmla="*/ 5015346 h 6243782"/>
                <a:gd name="connsiteX14-29" fmla="*/ 665031 w 1098196"/>
                <a:gd name="connsiteY14-30" fmla="*/ 5477164 h 6243782"/>
                <a:gd name="connsiteX15-31" fmla="*/ 812813 w 1098196"/>
                <a:gd name="connsiteY15-32" fmla="*/ 6243782 h 6243782"/>
                <a:gd name="connsiteX0-33" fmla="*/ 1016177 w 1098360"/>
                <a:gd name="connsiteY0-34" fmla="*/ 0 h 6243782"/>
                <a:gd name="connsiteX1-35" fmla="*/ 1025413 w 1098360"/>
                <a:gd name="connsiteY1-36" fmla="*/ 387927 h 6243782"/>
                <a:gd name="connsiteX2-37" fmla="*/ 1090068 w 1098360"/>
                <a:gd name="connsiteY2-38" fmla="*/ 849746 h 6243782"/>
                <a:gd name="connsiteX3-39" fmla="*/ 1053122 w 1098360"/>
                <a:gd name="connsiteY3-40" fmla="*/ 1200727 h 6243782"/>
                <a:gd name="connsiteX4-41" fmla="*/ 692904 w 1098360"/>
                <a:gd name="connsiteY4-42" fmla="*/ 2022764 h 6243782"/>
                <a:gd name="connsiteX5-43" fmla="*/ 415814 w 1098360"/>
                <a:gd name="connsiteY5-44" fmla="*/ 2512291 h 6243782"/>
                <a:gd name="connsiteX6-45" fmla="*/ 249558 w 1098360"/>
                <a:gd name="connsiteY6-46" fmla="*/ 2743200 h 6243782"/>
                <a:gd name="connsiteX7-47" fmla="*/ 177 w 1098360"/>
                <a:gd name="connsiteY7-48" fmla="*/ 3057237 h 6243782"/>
                <a:gd name="connsiteX8-49" fmla="*/ 212613 w 1098360"/>
                <a:gd name="connsiteY8-50" fmla="*/ 3297382 h 6243782"/>
                <a:gd name="connsiteX9-51" fmla="*/ 378868 w 1098360"/>
                <a:gd name="connsiteY9-52" fmla="*/ 3463637 h 6243782"/>
                <a:gd name="connsiteX10-53" fmla="*/ 443522 w 1098360"/>
                <a:gd name="connsiteY10-54" fmla="*/ 3962400 h 6243782"/>
                <a:gd name="connsiteX11-55" fmla="*/ 545122 w 1098360"/>
                <a:gd name="connsiteY11-56" fmla="*/ 4451927 h 6243782"/>
                <a:gd name="connsiteX12-57" fmla="*/ 554359 w 1098360"/>
                <a:gd name="connsiteY12-58" fmla="*/ 4655127 h 6243782"/>
                <a:gd name="connsiteX13-59" fmla="*/ 646722 w 1098360"/>
                <a:gd name="connsiteY13-60" fmla="*/ 5015346 h 6243782"/>
                <a:gd name="connsiteX14-61" fmla="*/ 665195 w 1098360"/>
                <a:gd name="connsiteY14-62" fmla="*/ 5477164 h 6243782"/>
                <a:gd name="connsiteX15-63" fmla="*/ 812977 w 1098360"/>
                <a:gd name="connsiteY15-64" fmla="*/ 6243782 h 6243782"/>
                <a:gd name="connsiteX0-65" fmla="*/ 1025702 w 1098360"/>
                <a:gd name="connsiteY0-66" fmla="*/ 0 h 6653357"/>
                <a:gd name="connsiteX1-67" fmla="*/ 1025413 w 1098360"/>
                <a:gd name="connsiteY1-68" fmla="*/ 797502 h 6653357"/>
                <a:gd name="connsiteX2-69" fmla="*/ 1090068 w 1098360"/>
                <a:gd name="connsiteY2-70" fmla="*/ 1259321 h 6653357"/>
                <a:gd name="connsiteX3-71" fmla="*/ 1053122 w 1098360"/>
                <a:gd name="connsiteY3-72" fmla="*/ 1610302 h 6653357"/>
                <a:gd name="connsiteX4-73" fmla="*/ 692904 w 1098360"/>
                <a:gd name="connsiteY4-74" fmla="*/ 2432339 h 6653357"/>
                <a:gd name="connsiteX5-75" fmla="*/ 415814 w 1098360"/>
                <a:gd name="connsiteY5-76" fmla="*/ 2921866 h 6653357"/>
                <a:gd name="connsiteX6-77" fmla="*/ 249558 w 1098360"/>
                <a:gd name="connsiteY6-78" fmla="*/ 3152775 h 6653357"/>
                <a:gd name="connsiteX7-79" fmla="*/ 177 w 1098360"/>
                <a:gd name="connsiteY7-80" fmla="*/ 3466812 h 6653357"/>
                <a:gd name="connsiteX8-81" fmla="*/ 212613 w 1098360"/>
                <a:gd name="connsiteY8-82" fmla="*/ 3706957 h 6653357"/>
                <a:gd name="connsiteX9-83" fmla="*/ 378868 w 1098360"/>
                <a:gd name="connsiteY9-84" fmla="*/ 3873212 h 6653357"/>
                <a:gd name="connsiteX10-85" fmla="*/ 443522 w 1098360"/>
                <a:gd name="connsiteY10-86" fmla="*/ 4371975 h 6653357"/>
                <a:gd name="connsiteX11-87" fmla="*/ 545122 w 1098360"/>
                <a:gd name="connsiteY11-88" fmla="*/ 4861502 h 6653357"/>
                <a:gd name="connsiteX12-89" fmla="*/ 554359 w 1098360"/>
                <a:gd name="connsiteY12-90" fmla="*/ 5064702 h 6653357"/>
                <a:gd name="connsiteX13-91" fmla="*/ 646722 w 1098360"/>
                <a:gd name="connsiteY13-92" fmla="*/ 5424921 h 6653357"/>
                <a:gd name="connsiteX14-93" fmla="*/ 665195 w 1098360"/>
                <a:gd name="connsiteY14-94" fmla="*/ 5886739 h 6653357"/>
                <a:gd name="connsiteX15-95" fmla="*/ 812977 w 1098360"/>
                <a:gd name="connsiteY15-96" fmla="*/ 6653357 h 6653357"/>
                <a:gd name="connsiteX0-97" fmla="*/ 1025702 w 1098360"/>
                <a:gd name="connsiteY0-98" fmla="*/ 0 h 7034357"/>
                <a:gd name="connsiteX1-99" fmla="*/ 1025413 w 1098360"/>
                <a:gd name="connsiteY1-100" fmla="*/ 797502 h 7034357"/>
                <a:gd name="connsiteX2-101" fmla="*/ 1090068 w 1098360"/>
                <a:gd name="connsiteY2-102" fmla="*/ 1259321 h 7034357"/>
                <a:gd name="connsiteX3-103" fmla="*/ 1053122 w 1098360"/>
                <a:gd name="connsiteY3-104" fmla="*/ 1610302 h 7034357"/>
                <a:gd name="connsiteX4-105" fmla="*/ 692904 w 1098360"/>
                <a:gd name="connsiteY4-106" fmla="*/ 2432339 h 7034357"/>
                <a:gd name="connsiteX5-107" fmla="*/ 415814 w 1098360"/>
                <a:gd name="connsiteY5-108" fmla="*/ 2921866 h 7034357"/>
                <a:gd name="connsiteX6-109" fmla="*/ 249558 w 1098360"/>
                <a:gd name="connsiteY6-110" fmla="*/ 3152775 h 7034357"/>
                <a:gd name="connsiteX7-111" fmla="*/ 177 w 1098360"/>
                <a:gd name="connsiteY7-112" fmla="*/ 3466812 h 7034357"/>
                <a:gd name="connsiteX8-113" fmla="*/ 212613 w 1098360"/>
                <a:gd name="connsiteY8-114" fmla="*/ 3706957 h 7034357"/>
                <a:gd name="connsiteX9-115" fmla="*/ 378868 w 1098360"/>
                <a:gd name="connsiteY9-116" fmla="*/ 3873212 h 7034357"/>
                <a:gd name="connsiteX10-117" fmla="*/ 443522 w 1098360"/>
                <a:gd name="connsiteY10-118" fmla="*/ 4371975 h 7034357"/>
                <a:gd name="connsiteX11-119" fmla="*/ 545122 w 1098360"/>
                <a:gd name="connsiteY11-120" fmla="*/ 4861502 h 7034357"/>
                <a:gd name="connsiteX12-121" fmla="*/ 554359 w 1098360"/>
                <a:gd name="connsiteY12-122" fmla="*/ 5064702 h 7034357"/>
                <a:gd name="connsiteX13-123" fmla="*/ 646722 w 1098360"/>
                <a:gd name="connsiteY13-124" fmla="*/ 5424921 h 7034357"/>
                <a:gd name="connsiteX14-125" fmla="*/ 665195 w 1098360"/>
                <a:gd name="connsiteY14-126" fmla="*/ 5886739 h 7034357"/>
                <a:gd name="connsiteX15-127" fmla="*/ 908227 w 1098360"/>
                <a:gd name="connsiteY15-128" fmla="*/ 7034357 h 70343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98360" h="7034357">
                  <a:moveTo>
                    <a:pt x="1025702" y="0"/>
                  </a:moveTo>
                  <a:cubicBezTo>
                    <a:pt x="1024162" y="123151"/>
                    <a:pt x="1014685" y="587615"/>
                    <a:pt x="1025413" y="797502"/>
                  </a:cubicBezTo>
                  <a:cubicBezTo>
                    <a:pt x="1036141" y="1007389"/>
                    <a:pt x="1085450" y="1123854"/>
                    <a:pt x="1090068" y="1259321"/>
                  </a:cubicBezTo>
                  <a:cubicBezTo>
                    <a:pt x="1094686" y="1394788"/>
                    <a:pt x="1119316" y="1414799"/>
                    <a:pt x="1053122" y="1610302"/>
                  </a:cubicBezTo>
                  <a:cubicBezTo>
                    <a:pt x="986928" y="1805805"/>
                    <a:pt x="799122" y="2213745"/>
                    <a:pt x="692904" y="2432339"/>
                  </a:cubicBezTo>
                  <a:cubicBezTo>
                    <a:pt x="586686" y="2650933"/>
                    <a:pt x="489705" y="2801793"/>
                    <a:pt x="415814" y="2921866"/>
                  </a:cubicBezTo>
                  <a:cubicBezTo>
                    <a:pt x="341923" y="3041939"/>
                    <a:pt x="318831" y="3061951"/>
                    <a:pt x="249558" y="3152775"/>
                  </a:cubicBezTo>
                  <a:cubicBezTo>
                    <a:pt x="180285" y="3243599"/>
                    <a:pt x="6335" y="3374448"/>
                    <a:pt x="177" y="3466812"/>
                  </a:cubicBezTo>
                  <a:cubicBezTo>
                    <a:pt x="-5981" y="3559176"/>
                    <a:pt x="149498" y="3639224"/>
                    <a:pt x="212613" y="3706957"/>
                  </a:cubicBezTo>
                  <a:cubicBezTo>
                    <a:pt x="275728" y="3774690"/>
                    <a:pt x="340383" y="3762376"/>
                    <a:pt x="378868" y="3873212"/>
                  </a:cubicBezTo>
                  <a:cubicBezTo>
                    <a:pt x="417353" y="3984048"/>
                    <a:pt x="415813" y="4207260"/>
                    <a:pt x="443522" y="4371975"/>
                  </a:cubicBezTo>
                  <a:cubicBezTo>
                    <a:pt x="471231" y="4536690"/>
                    <a:pt x="526649" y="4746048"/>
                    <a:pt x="545122" y="4861502"/>
                  </a:cubicBezTo>
                  <a:cubicBezTo>
                    <a:pt x="563595" y="4976956"/>
                    <a:pt x="537426" y="4970799"/>
                    <a:pt x="554359" y="5064702"/>
                  </a:cubicBezTo>
                  <a:cubicBezTo>
                    <a:pt x="571292" y="5158605"/>
                    <a:pt x="628249" y="5287915"/>
                    <a:pt x="646722" y="5424921"/>
                  </a:cubicBezTo>
                  <a:cubicBezTo>
                    <a:pt x="665195" y="5561927"/>
                    <a:pt x="637486" y="5682000"/>
                    <a:pt x="665195" y="5886739"/>
                  </a:cubicBezTo>
                  <a:cubicBezTo>
                    <a:pt x="692904" y="6091478"/>
                    <a:pt x="848190" y="6753417"/>
                    <a:pt x="908227" y="7034357"/>
                  </a:cubicBezTo>
                </a:path>
              </a:pathLst>
            </a:custGeom>
            <a:noFill/>
            <a:ln w="38100" cmpd="sng">
              <a:solidFill>
                <a:srgbClr val="C00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100" noProof="1">
                <a:solidFill>
                  <a:srgbClr val="FFFFFF"/>
                </a:solidFill>
              </a:endParaRPr>
            </a:p>
          </p:txBody>
        </p:sp>
        <p:sp>
          <p:nvSpPr>
            <p:cNvPr id="68" name="任意多边形 127">
              <a:extLst>
                <a:ext uri="{FF2B5EF4-FFF2-40B4-BE49-F238E27FC236}">
                  <a16:creationId xmlns:a16="http://schemas.microsoft.com/office/drawing/2014/main" id="{D653B652-F4D0-4554-968E-B8F5BFAA60D8}"/>
                </a:ext>
              </a:extLst>
            </p:cNvPr>
            <p:cNvSpPr/>
            <p:nvPr/>
          </p:nvSpPr>
          <p:spPr>
            <a:xfrm>
              <a:off x="7156" y="49"/>
              <a:ext cx="1205" cy="7653"/>
            </a:xfrm>
            <a:custGeom>
              <a:avLst/>
              <a:gdLst>
                <a:gd name="connsiteX0" fmla="*/ 1016012 w 1098195"/>
                <a:gd name="connsiteY0" fmla="*/ 0 h 6243782"/>
                <a:gd name="connsiteX1" fmla="*/ 1025248 w 1098195"/>
                <a:gd name="connsiteY1" fmla="*/ 387927 h 6243782"/>
                <a:gd name="connsiteX2" fmla="*/ 1089903 w 1098195"/>
                <a:gd name="connsiteY2" fmla="*/ 849746 h 6243782"/>
                <a:gd name="connsiteX3" fmla="*/ 1052957 w 1098195"/>
                <a:gd name="connsiteY3" fmla="*/ 1200727 h 6243782"/>
                <a:gd name="connsiteX4" fmla="*/ 692739 w 1098195"/>
                <a:gd name="connsiteY4" fmla="*/ 2022764 h 6243782"/>
                <a:gd name="connsiteX5" fmla="*/ 369467 w 1098195"/>
                <a:gd name="connsiteY5" fmla="*/ 2512291 h 6243782"/>
                <a:gd name="connsiteX6" fmla="*/ 203212 w 1098195"/>
                <a:gd name="connsiteY6" fmla="*/ 2697018 h 6243782"/>
                <a:gd name="connsiteX7" fmla="*/ 12 w 1098195"/>
                <a:gd name="connsiteY7" fmla="*/ 3057237 h 6243782"/>
                <a:gd name="connsiteX8" fmla="*/ 212448 w 1098195"/>
                <a:gd name="connsiteY8" fmla="*/ 3297382 h 6243782"/>
                <a:gd name="connsiteX9" fmla="*/ 378703 w 1098195"/>
                <a:gd name="connsiteY9" fmla="*/ 3463637 h 6243782"/>
                <a:gd name="connsiteX10" fmla="*/ 443357 w 1098195"/>
                <a:gd name="connsiteY10" fmla="*/ 3962400 h 6243782"/>
                <a:gd name="connsiteX11" fmla="*/ 544957 w 1098195"/>
                <a:gd name="connsiteY11" fmla="*/ 4451927 h 6243782"/>
                <a:gd name="connsiteX12" fmla="*/ 554194 w 1098195"/>
                <a:gd name="connsiteY12" fmla="*/ 4655127 h 6243782"/>
                <a:gd name="connsiteX13" fmla="*/ 646557 w 1098195"/>
                <a:gd name="connsiteY13" fmla="*/ 5015346 h 6243782"/>
                <a:gd name="connsiteX14" fmla="*/ 665030 w 1098195"/>
                <a:gd name="connsiteY14" fmla="*/ 5477164 h 6243782"/>
                <a:gd name="connsiteX15" fmla="*/ 812812 w 1098195"/>
                <a:gd name="connsiteY15" fmla="*/ 6243782 h 6243782"/>
                <a:gd name="connsiteX0-1" fmla="*/ 1016013 w 1098196"/>
                <a:gd name="connsiteY0-2" fmla="*/ 0 h 6243782"/>
                <a:gd name="connsiteX1-3" fmla="*/ 1025249 w 1098196"/>
                <a:gd name="connsiteY1-4" fmla="*/ 387927 h 6243782"/>
                <a:gd name="connsiteX2-5" fmla="*/ 1089904 w 1098196"/>
                <a:gd name="connsiteY2-6" fmla="*/ 849746 h 6243782"/>
                <a:gd name="connsiteX3-7" fmla="*/ 1052958 w 1098196"/>
                <a:gd name="connsiteY3-8" fmla="*/ 1200727 h 6243782"/>
                <a:gd name="connsiteX4-9" fmla="*/ 692740 w 1098196"/>
                <a:gd name="connsiteY4-10" fmla="*/ 2022764 h 6243782"/>
                <a:gd name="connsiteX5-11" fmla="*/ 415650 w 1098196"/>
                <a:gd name="connsiteY5-12" fmla="*/ 2512291 h 6243782"/>
                <a:gd name="connsiteX6-13" fmla="*/ 203213 w 1098196"/>
                <a:gd name="connsiteY6-14" fmla="*/ 2697018 h 6243782"/>
                <a:gd name="connsiteX7-15" fmla="*/ 13 w 1098196"/>
                <a:gd name="connsiteY7-16" fmla="*/ 3057237 h 6243782"/>
                <a:gd name="connsiteX8-17" fmla="*/ 212449 w 1098196"/>
                <a:gd name="connsiteY8-18" fmla="*/ 3297382 h 6243782"/>
                <a:gd name="connsiteX9-19" fmla="*/ 378704 w 1098196"/>
                <a:gd name="connsiteY9-20" fmla="*/ 3463637 h 6243782"/>
                <a:gd name="connsiteX10-21" fmla="*/ 443358 w 1098196"/>
                <a:gd name="connsiteY10-22" fmla="*/ 3962400 h 6243782"/>
                <a:gd name="connsiteX11-23" fmla="*/ 544958 w 1098196"/>
                <a:gd name="connsiteY11-24" fmla="*/ 4451927 h 6243782"/>
                <a:gd name="connsiteX12-25" fmla="*/ 554195 w 1098196"/>
                <a:gd name="connsiteY12-26" fmla="*/ 4655127 h 6243782"/>
                <a:gd name="connsiteX13-27" fmla="*/ 646558 w 1098196"/>
                <a:gd name="connsiteY13-28" fmla="*/ 5015346 h 6243782"/>
                <a:gd name="connsiteX14-29" fmla="*/ 665031 w 1098196"/>
                <a:gd name="connsiteY14-30" fmla="*/ 5477164 h 6243782"/>
                <a:gd name="connsiteX15-31" fmla="*/ 812813 w 1098196"/>
                <a:gd name="connsiteY15-32" fmla="*/ 6243782 h 6243782"/>
                <a:gd name="connsiteX0-33" fmla="*/ 1016177 w 1098360"/>
                <a:gd name="connsiteY0-34" fmla="*/ 0 h 6243782"/>
                <a:gd name="connsiteX1-35" fmla="*/ 1025413 w 1098360"/>
                <a:gd name="connsiteY1-36" fmla="*/ 387927 h 6243782"/>
                <a:gd name="connsiteX2-37" fmla="*/ 1090068 w 1098360"/>
                <a:gd name="connsiteY2-38" fmla="*/ 849746 h 6243782"/>
                <a:gd name="connsiteX3-39" fmla="*/ 1053122 w 1098360"/>
                <a:gd name="connsiteY3-40" fmla="*/ 1200727 h 6243782"/>
                <a:gd name="connsiteX4-41" fmla="*/ 692904 w 1098360"/>
                <a:gd name="connsiteY4-42" fmla="*/ 2022764 h 6243782"/>
                <a:gd name="connsiteX5-43" fmla="*/ 415814 w 1098360"/>
                <a:gd name="connsiteY5-44" fmla="*/ 2512291 h 6243782"/>
                <a:gd name="connsiteX6-45" fmla="*/ 249558 w 1098360"/>
                <a:gd name="connsiteY6-46" fmla="*/ 2743200 h 6243782"/>
                <a:gd name="connsiteX7-47" fmla="*/ 177 w 1098360"/>
                <a:gd name="connsiteY7-48" fmla="*/ 3057237 h 6243782"/>
                <a:gd name="connsiteX8-49" fmla="*/ 212613 w 1098360"/>
                <a:gd name="connsiteY8-50" fmla="*/ 3297382 h 6243782"/>
                <a:gd name="connsiteX9-51" fmla="*/ 378868 w 1098360"/>
                <a:gd name="connsiteY9-52" fmla="*/ 3463637 h 6243782"/>
                <a:gd name="connsiteX10-53" fmla="*/ 443522 w 1098360"/>
                <a:gd name="connsiteY10-54" fmla="*/ 3962400 h 6243782"/>
                <a:gd name="connsiteX11-55" fmla="*/ 545122 w 1098360"/>
                <a:gd name="connsiteY11-56" fmla="*/ 4451927 h 6243782"/>
                <a:gd name="connsiteX12-57" fmla="*/ 554359 w 1098360"/>
                <a:gd name="connsiteY12-58" fmla="*/ 4655127 h 6243782"/>
                <a:gd name="connsiteX13-59" fmla="*/ 646722 w 1098360"/>
                <a:gd name="connsiteY13-60" fmla="*/ 5015346 h 6243782"/>
                <a:gd name="connsiteX14-61" fmla="*/ 665195 w 1098360"/>
                <a:gd name="connsiteY14-62" fmla="*/ 5477164 h 6243782"/>
                <a:gd name="connsiteX15-63" fmla="*/ 812977 w 1098360"/>
                <a:gd name="connsiteY15-64" fmla="*/ 6243782 h 6243782"/>
                <a:gd name="connsiteX0-65" fmla="*/ 1044752 w 1098360"/>
                <a:gd name="connsiteY0-66" fmla="*/ 0 h 6672407"/>
                <a:gd name="connsiteX1-67" fmla="*/ 1025413 w 1098360"/>
                <a:gd name="connsiteY1-68" fmla="*/ 816552 h 6672407"/>
                <a:gd name="connsiteX2-69" fmla="*/ 1090068 w 1098360"/>
                <a:gd name="connsiteY2-70" fmla="*/ 1278371 h 6672407"/>
                <a:gd name="connsiteX3-71" fmla="*/ 1053122 w 1098360"/>
                <a:gd name="connsiteY3-72" fmla="*/ 1629352 h 6672407"/>
                <a:gd name="connsiteX4-73" fmla="*/ 692904 w 1098360"/>
                <a:gd name="connsiteY4-74" fmla="*/ 2451389 h 6672407"/>
                <a:gd name="connsiteX5-75" fmla="*/ 415814 w 1098360"/>
                <a:gd name="connsiteY5-76" fmla="*/ 2940916 h 6672407"/>
                <a:gd name="connsiteX6-77" fmla="*/ 249558 w 1098360"/>
                <a:gd name="connsiteY6-78" fmla="*/ 3171825 h 6672407"/>
                <a:gd name="connsiteX7-79" fmla="*/ 177 w 1098360"/>
                <a:gd name="connsiteY7-80" fmla="*/ 3485862 h 6672407"/>
                <a:gd name="connsiteX8-81" fmla="*/ 212613 w 1098360"/>
                <a:gd name="connsiteY8-82" fmla="*/ 3726007 h 6672407"/>
                <a:gd name="connsiteX9-83" fmla="*/ 378868 w 1098360"/>
                <a:gd name="connsiteY9-84" fmla="*/ 3892262 h 6672407"/>
                <a:gd name="connsiteX10-85" fmla="*/ 443522 w 1098360"/>
                <a:gd name="connsiteY10-86" fmla="*/ 4391025 h 6672407"/>
                <a:gd name="connsiteX11-87" fmla="*/ 545122 w 1098360"/>
                <a:gd name="connsiteY11-88" fmla="*/ 4880552 h 6672407"/>
                <a:gd name="connsiteX12-89" fmla="*/ 554359 w 1098360"/>
                <a:gd name="connsiteY12-90" fmla="*/ 5083752 h 6672407"/>
                <a:gd name="connsiteX13-91" fmla="*/ 646722 w 1098360"/>
                <a:gd name="connsiteY13-92" fmla="*/ 5443971 h 6672407"/>
                <a:gd name="connsiteX14-93" fmla="*/ 665195 w 1098360"/>
                <a:gd name="connsiteY14-94" fmla="*/ 5905789 h 6672407"/>
                <a:gd name="connsiteX15-95" fmla="*/ 812977 w 1098360"/>
                <a:gd name="connsiteY15-96" fmla="*/ 6672407 h 6672407"/>
                <a:gd name="connsiteX0-97" fmla="*/ 1044752 w 1098360"/>
                <a:gd name="connsiteY0-98" fmla="*/ 0 h 6977207"/>
                <a:gd name="connsiteX1-99" fmla="*/ 1025413 w 1098360"/>
                <a:gd name="connsiteY1-100" fmla="*/ 816552 h 6977207"/>
                <a:gd name="connsiteX2-101" fmla="*/ 1090068 w 1098360"/>
                <a:gd name="connsiteY2-102" fmla="*/ 1278371 h 6977207"/>
                <a:gd name="connsiteX3-103" fmla="*/ 1053122 w 1098360"/>
                <a:gd name="connsiteY3-104" fmla="*/ 1629352 h 6977207"/>
                <a:gd name="connsiteX4-105" fmla="*/ 692904 w 1098360"/>
                <a:gd name="connsiteY4-106" fmla="*/ 2451389 h 6977207"/>
                <a:gd name="connsiteX5-107" fmla="*/ 415814 w 1098360"/>
                <a:gd name="connsiteY5-108" fmla="*/ 2940916 h 6977207"/>
                <a:gd name="connsiteX6-109" fmla="*/ 249558 w 1098360"/>
                <a:gd name="connsiteY6-110" fmla="*/ 3171825 h 6977207"/>
                <a:gd name="connsiteX7-111" fmla="*/ 177 w 1098360"/>
                <a:gd name="connsiteY7-112" fmla="*/ 3485862 h 6977207"/>
                <a:gd name="connsiteX8-113" fmla="*/ 212613 w 1098360"/>
                <a:gd name="connsiteY8-114" fmla="*/ 3726007 h 6977207"/>
                <a:gd name="connsiteX9-115" fmla="*/ 378868 w 1098360"/>
                <a:gd name="connsiteY9-116" fmla="*/ 3892262 h 6977207"/>
                <a:gd name="connsiteX10-117" fmla="*/ 443522 w 1098360"/>
                <a:gd name="connsiteY10-118" fmla="*/ 4391025 h 6977207"/>
                <a:gd name="connsiteX11-119" fmla="*/ 545122 w 1098360"/>
                <a:gd name="connsiteY11-120" fmla="*/ 4880552 h 6977207"/>
                <a:gd name="connsiteX12-121" fmla="*/ 554359 w 1098360"/>
                <a:gd name="connsiteY12-122" fmla="*/ 5083752 h 6977207"/>
                <a:gd name="connsiteX13-123" fmla="*/ 646722 w 1098360"/>
                <a:gd name="connsiteY13-124" fmla="*/ 5443971 h 6977207"/>
                <a:gd name="connsiteX14-125" fmla="*/ 665195 w 1098360"/>
                <a:gd name="connsiteY14-126" fmla="*/ 5905789 h 6977207"/>
                <a:gd name="connsiteX15-127" fmla="*/ 908227 w 1098360"/>
                <a:gd name="connsiteY15-128" fmla="*/ 6977207 h 69772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Lst>
              <a:rect l="l" t="t" r="r" b="b"/>
              <a:pathLst>
                <a:path w="1098360" h="6977207">
                  <a:moveTo>
                    <a:pt x="1044752" y="0"/>
                  </a:moveTo>
                  <a:cubicBezTo>
                    <a:pt x="1043212" y="123151"/>
                    <a:pt x="1017860" y="603490"/>
                    <a:pt x="1025413" y="816552"/>
                  </a:cubicBezTo>
                  <a:cubicBezTo>
                    <a:pt x="1032966" y="1029614"/>
                    <a:pt x="1085450" y="1142904"/>
                    <a:pt x="1090068" y="1278371"/>
                  </a:cubicBezTo>
                  <a:cubicBezTo>
                    <a:pt x="1094686" y="1413838"/>
                    <a:pt x="1119316" y="1433849"/>
                    <a:pt x="1053122" y="1629352"/>
                  </a:cubicBezTo>
                  <a:cubicBezTo>
                    <a:pt x="986928" y="1824855"/>
                    <a:pt x="799122" y="2232795"/>
                    <a:pt x="692904" y="2451389"/>
                  </a:cubicBezTo>
                  <a:cubicBezTo>
                    <a:pt x="586686" y="2669983"/>
                    <a:pt x="489705" y="2820843"/>
                    <a:pt x="415814" y="2940916"/>
                  </a:cubicBezTo>
                  <a:cubicBezTo>
                    <a:pt x="341923" y="3060989"/>
                    <a:pt x="318831" y="3081001"/>
                    <a:pt x="249558" y="3171825"/>
                  </a:cubicBezTo>
                  <a:cubicBezTo>
                    <a:pt x="180285" y="3262649"/>
                    <a:pt x="6335" y="3393498"/>
                    <a:pt x="177" y="3485862"/>
                  </a:cubicBezTo>
                  <a:cubicBezTo>
                    <a:pt x="-5981" y="3578226"/>
                    <a:pt x="149498" y="3658274"/>
                    <a:pt x="212613" y="3726007"/>
                  </a:cubicBezTo>
                  <a:cubicBezTo>
                    <a:pt x="275728" y="3793740"/>
                    <a:pt x="340383" y="3781426"/>
                    <a:pt x="378868" y="3892262"/>
                  </a:cubicBezTo>
                  <a:cubicBezTo>
                    <a:pt x="417353" y="4003098"/>
                    <a:pt x="415813" y="4226310"/>
                    <a:pt x="443522" y="4391025"/>
                  </a:cubicBezTo>
                  <a:cubicBezTo>
                    <a:pt x="471231" y="4555740"/>
                    <a:pt x="526649" y="4765098"/>
                    <a:pt x="545122" y="4880552"/>
                  </a:cubicBezTo>
                  <a:cubicBezTo>
                    <a:pt x="563595" y="4996006"/>
                    <a:pt x="537426" y="4989849"/>
                    <a:pt x="554359" y="5083752"/>
                  </a:cubicBezTo>
                  <a:cubicBezTo>
                    <a:pt x="571292" y="5177655"/>
                    <a:pt x="628249" y="5306965"/>
                    <a:pt x="646722" y="5443971"/>
                  </a:cubicBezTo>
                  <a:cubicBezTo>
                    <a:pt x="665195" y="5580977"/>
                    <a:pt x="637486" y="5701050"/>
                    <a:pt x="665195" y="5905789"/>
                  </a:cubicBezTo>
                  <a:cubicBezTo>
                    <a:pt x="692904" y="6110528"/>
                    <a:pt x="848190" y="6696267"/>
                    <a:pt x="908227" y="6977207"/>
                  </a:cubicBezTo>
                </a:path>
              </a:pathLst>
            </a:custGeom>
            <a:noFill/>
            <a:ln w="25400" cmpd="sng">
              <a:solidFill>
                <a:srgbClr val="00B05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100" noProof="1">
                <a:solidFill>
                  <a:srgbClr val="FFFFFF"/>
                </a:solidFill>
              </a:endParaRPr>
            </a:p>
          </p:txBody>
        </p:sp>
        <p:grpSp>
          <p:nvGrpSpPr>
            <p:cNvPr id="69" name="组合 90">
              <a:extLst>
                <a:ext uri="{FF2B5EF4-FFF2-40B4-BE49-F238E27FC236}">
                  <a16:creationId xmlns:a16="http://schemas.microsoft.com/office/drawing/2014/main" id="{CD12088F-4637-4970-9AC7-D008A99D7FD6}"/>
                </a:ext>
              </a:extLst>
            </p:cNvPr>
            <p:cNvGrpSpPr/>
            <p:nvPr/>
          </p:nvGrpSpPr>
          <p:grpSpPr>
            <a:xfrm>
              <a:off x="5454" y="1895"/>
              <a:ext cx="3674" cy="3693"/>
              <a:chOff x="4750718" y="1008955"/>
              <a:chExt cx="3350111" cy="3367869"/>
            </a:xfrm>
          </p:grpSpPr>
          <p:sp>
            <p:nvSpPr>
              <p:cNvPr id="79" name="椭圆 78">
                <a:extLst>
                  <a:ext uri="{FF2B5EF4-FFF2-40B4-BE49-F238E27FC236}">
                    <a16:creationId xmlns:a16="http://schemas.microsoft.com/office/drawing/2014/main" id="{FCDD03EA-BE67-482E-87A6-658EABB1063E}"/>
                  </a:ext>
                </a:extLst>
              </p:cNvPr>
              <p:cNvSpPr/>
              <p:nvPr/>
            </p:nvSpPr>
            <p:spPr>
              <a:xfrm>
                <a:off x="4750718" y="1040847"/>
                <a:ext cx="3335458" cy="3335977"/>
              </a:xfrm>
              <a:prstGeom prst="ellipse">
                <a:avLst/>
              </a:prstGeom>
              <a:solidFill>
                <a:srgbClr val="00B0F0">
                  <a:alpha val="7000"/>
                </a:srgbClr>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altLang="zh-CN" sz="2200" noProof="1">
                  <a:solidFill>
                    <a:srgbClr val="0070C0"/>
                  </a:solidFill>
                  <a:latin typeface="宋体" panose="02010600030101010101" pitchFamily="2" charset="-122"/>
                </a:endParaRPr>
              </a:p>
              <a:p>
                <a:pPr algn="ctr" defTabSz="913765">
                  <a:defRPr/>
                </a:pPr>
                <a:endParaRPr lang="en-US" altLang="zh-CN" sz="2100" noProof="1">
                  <a:solidFill>
                    <a:srgbClr val="FFFFFF"/>
                  </a:solidFill>
                </a:endParaRPr>
              </a:p>
              <a:p>
                <a:pPr algn="ctr" defTabSz="913765">
                  <a:defRPr/>
                </a:pPr>
                <a:endParaRPr lang="en-US" altLang="zh-CN" sz="2100" noProof="1">
                  <a:solidFill>
                    <a:srgbClr val="FFFFFF"/>
                  </a:solidFill>
                </a:endParaRPr>
              </a:p>
              <a:p>
                <a:pPr algn="ctr" defTabSz="913765">
                  <a:defRPr/>
                </a:pPr>
                <a:endParaRPr lang="zh-CN" altLang="en-US" sz="2100" noProof="1">
                  <a:solidFill>
                    <a:srgbClr val="FFFFFF"/>
                  </a:solidFill>
                </a:endParaRPr>
              </a:p>
            </p:txBody>
          </p:sp>
          <p:sp>
            <p:nvSpPr>
              <p:cNvPr id="80" name="矩形 79">
                <a:extLst>
                  <a:ext uri="{FF2B5EF4-FFF2-40B4-BE49-F238E27FC236}">
                    <a16:creationId xmlns:a16="http://schemas.microsoft.com/office/drawing/2014/main" id="{F53F4E6F-6DC7-4E6F-A7DA-3D50235B8A7F}"/>
                  </a:ext>
                </a:extLst>
              </p:cNvPr>
              <p:cNvSpPr/>
              <p:nvPr/>
            </p:nvSpPr>
            <p:spPr>
              <a:xfrm>
                <a:off x="5002621" y="1873244"/>
                <a:ext cx="505901" cy="639005"/>
              </a:xfrm>
              <a:prstGeom prst="rect">
                <a:avLst/>
              </a:prstGeom>
            </p:spPr>
            <p:txBody>
              <a:bodyPr>
                <a:spAutoFit/>
              </a:bodyPr>
              <a:lstStyle/>
              <a:p>
                <a:pPr defTabSz="913765">
                  <a:defRPr/>
                </a:pPr>
                <a:r>
                  <a:rPr lang="zh-CN" altLang="en-US" sz="2200" noProof="1">
                    <a:solidFill>
                      <a:srgbClr val="2D2D8A">
                        <a:lumMod val="75000"/>
                      </a:srgbClr>
                    </a:solidFill>
                    <a:latin typeface="宋体" panose="02010600030101010101" pitchFamily="2" charset="-122"/>
                    <a:ea typeface="宋体" panose="02010600030101010101" pitchFamily="2" charset="-122"/>
                  </a:rPr>
                  <a:t>晋</a:t>
                </a:r>
              </a:p>
            </p:txBody>
          </p:sp>
          <p:sp>
            <p:nvSpPr>
              <p:cNvPr id="81" name="矩形 80">
                <a:extLst>
                  <a:ext uri="{FF2B5EF4-FFF2-40B4-BE49-F238E27FC236}">
                    <a16:creationId xmlns:a16="http://schemas.microsoft.com/office/drawing/2014/main" id="{EF601982-FE6C-4D7B-8BC7-1B3B7DC38EF5}"/>
                  </a:ext>
                </a:extLst>
              </p:cNvPr>
              <p:cNvSpPr/>
              <p:nvPr/>
            </p:nvSpPr>
            <p:spPr>
              <a:xfrm>
                <a:off x="6506364" y="1008955"/>
                <a:ext cx="502413" cy="639005"/>
              </a:xfrm>
              <a:prstGeom prst="rect">
                <a:avLst/>
              </a:prstGeom>
            </p:spPr>
            <p:txBody>
              <a:bodyPr>
                <a:spAutoFit/>
              </a:bodyPr>
              <a:lstStyle/>
              <a:p>
                <a:pPr defTabSz="913765">
                  <a:defRPr/>
                </a:pPr>
                <a:r>
                  <a:rPr lang="zh-CN" altLang="en-US" sz="2200" noProof="1">
                    <a:solidFill>
                      <a:srgbClr val="2D2D8A">
                        <a:lumMod val="75000"/>
                      </a:srgbClr>
                    </a:solidFill>
                    <a:latin typeface="宋体" panose="02010600030101010101" pitchFamily="2" charset="-122"/>
                    <a:ea typeface="宋体" panose="02010600030101010101" pitchFamily="2" charset="-122"/>
                  </a:rPr>
                  <a:t>冀</a:t>
                </a:r>
              </a:p>
            </p:txBody>
          </p:sp>
          <p:sp>
            <p:nvSpPr>
              <p:cNvPr id="82" name="矩形 81">
                <a:extLst>
                  <a:ext uri="{FF2B5EF4-FFF2-40B4-BE49-F238E27FC236}">
                    <a16:creationId xmlns:a16="http://schemas.microsoft.com/office/drawing/2014/main" id="{C6839069-7F55-4B23-BA10-A6297FA4E49A}"/>
                  </a:ext>
                </a:extLst>
              </p:cNvPr>
              <p:cNvSpPr/>
              <p:nvPr/>
            </p:nvSpPr>
            <p:spPr>
              <a:xfrm>
                <a:off x="7594928" y="2255961"/>
                <a:ext cx="505901" cy="639005"/>
              </a:xfrm>
              <a:prstGeom prst="rect">
                <a:avLst/>
              </a:prstGeom>
            </p:spPr>
            <p:txBody>
              <a:bodyPr>
                <a:spAutoFit/>
              </a:bodyPr>
              <a:lstStyle/>
              <a:p>
                <a:pPr defTabSz="913765">
                  <a:defRPr/>
                </a:pPr>
                <a:r>
                  <a:rPr lang="zh-CN" altLang="en-US" sz="2200" noProof="1">
                    <a:solidFill>
                      <a:srgbClr val="2D2D8A">
                        <a:lumMod val="75000"/>
                      </a:srgbClr>
                    </a:solidFill>
                    <a:latin typeface="宋体" panose="02010600030101010101" pitchFamily="2" charset="-122"/>
                    <a:ea typeface="宋体" panose="02010600030101010101" pitchFamily="2" charset="-122"/>
                  </a:rPr>
                  <a:t>鲁</a:t>
                </a:r>
              </a:p>
            </p:txBody>
          </p:sp>
          <p:sp>
            <p:nvSpPr>
              <p:cNvPr id="83" name="矩形 82">
                <a:extLst>
                  <a:ext uri="{FF2B5EF4-FFF2-40B4-BE49-F238E27FC236}">
                    <a16:creationId xmlns:a16="http://schemas.microsoft.com/office/drawing/2014/main" id="{9CE467C2-7B0C-4A32-BEDC-DF4E2910D65F}"/>
                  </a:ext>
                </a:extLst>
              </p:cNvPr>
              <p:cNvSpPr/>
              <p:nvPr/>
            </p:nvSpPr>
            <p:spPr>
              <a:xfrm>
                <a:off x="5784150" y="3177662"/>
                <a:ext cx="505901" cy="639005"/>
              </a:xfrm>
              <a:prstGeom prst="rect">
                <a:avLst/>
              </a:prstGeom>
            </p:spPr>
            <p:txBody>
              <a:bodyPr>
                <a:spAutoFit/>
              </a:bodyPr>
              <a:lstStyle/>
              <a:p>
                <a:pPr defTabSz="913765">
                  <a:defRPr/>
                </a:pPr>
                <a:r>
                  <a:rPr lang="zh-CN" altLang="en-US" sz="2200" noProof="1">
                    <a:solidFill>
                      <a:srgbClr val="2D2D8A">
                        <a:lumMod val="75000"/>
                      </a:srgbClr>
                    </a:solidFill>
                    <a:latin typeface="宋体" panose="02010600030101010101" pitchFamily="2" charset="-122"/>
                    <a:ea typeface="宋体" panose="02010600030101010101" pitchFamily="2" charset="-122"/>
                  </a:rPr>
                  <a:t>豫</a:t>
                </a:r>
              </a:p>
            </p:txBody>
          </p:sp>
        </p:grpSp>
        <p:grpSp>
          <p:nvGrpSpPr>
            <p:cNvPr id="70" name="组合 96">
              <a:extLst>
                <a:ext uri="{FF2B5EF4-FFF2-40B4-BE49-F238E27FC236}">
                  <a16:creationId xmlns:a16="http://schemas.microsoft.com/office/drawing/2014/main" id="{CE72AFFA-26F0-4861-B596-F2250C8D78E7}"/>
                </a:ext>
              </a:extLst>
            </p:cNvPr>
            <p:cNvGrpSpPr/>
            <p:nvPr/>
          </p:nvGrpSpPr>
          <p:grpSpPr>
            <a:xfrm>
              <a:off x="7674" y="3734"/>
              <a:ext cx="1825" cy="632"/>
              <a:chOff x="6424947" y="1265585"/>
              <a:chExt cx="1663952" cy="576000"/>
            </a:xfrm>
          </p:grpSpPr>
          <p:pic>
            <p:nvPicPr>
              <p:cNvPr id="77" name="Picture 3" descr="I:\PPT设计客户\河南鹤壁\中国地图——河南鹤壁.png">
                <a:extLst>
                  <a:ext uri="{FF2B5EF4-FFF2-40B4-BE49-F238E27FC236}">
                    <a16:creationId xmlns:a16="http://schemas.microsoft.com/office/drawing/2014/main" id="{6BD9D746-F747-4B53-9FDF-C002BD37A6C0}"/>
                  </a:ext>
                </a:extLst>
              </p:cNvPr>
              <p:cNvPicPr>
                <a:picLocks noChangeAspect="1"/>
              </p:cNvPicPr>
              <p:nvPr/>
            </p:nvPicPr>
            <p:blipFill>
              <a:blip r:embed="rId3"/>
              <a:stretch>
                <a:fillRect/>
              </a:stretch>
            </p:blipFill>
            <p:spPr>
              <a:xfrm>
                <a:off x="6461927" y="1265585"/>
                <a:ext cx="609449" cy="576000"/>
              </a:xfrm>
              <a:prstGeom prst="rect">
                <a:avLst/>
              </a:prstGeom>
              <a:noFill/>
              <a:ln w="9525">
                <a:noFill/>
              </a:ln>
            </p:spPr>
          </p:pic>
          <p:sp>
            <p:nvSpPr>
              <p:cNvPr id="78" name="矩形 77">
                <a:extLst>
                  <a:ext uri="{FF2B5EF4-FFF2-40B4-BE49-F238E27FC236}">
                    <a16:creationId xmlns:a16="http://schemas.microsoft.com/office/drawing/2014/main" id="{0A9BA662-809C-408E-8050-E422EE2DBE00}"/>
                  </a:ext>
                </a:extLst>
              </p:cNvPr>
              <p:cNvSpPr/>
              <p:nvPr/>
            </p:nvSpPr>
            <p:spPr>
              <a:xfrm>
                <a:off x="6424947" y="1470779"/>
                <a:ext cx="1663952" cy="329604"/>
              </a:xfrm>
              <a:prstGeom prst="rect">
                <a:avLst/>
              </a:prstGeom>
            </p:spPr>
            <p:txBody>
              <a:bodyPr>
                <a:spAutoFit/>
              </a:bodyPr>
              <a:lstStyle/>
              <a:p>
                <a:pPr defTabSz="913765">
                  <a:defRPr/>
                </a:pPr>
                <a:r>
                  <a:rPr lang="zh-CN" altLang="en-US" sz="700" noProof="1">
                    <a:solidFill>
                      <a:srgbClr val="FFFFFF"/>
                    </a:solidFill>
                    <a:latin typeface="宋体" panose="02010600030101010101" pitchFamily="2" charset="-122"/>
                    <a:ea typeface="宋体" panose="02010600030101010101" pitchFamily="2" charset="-122"/>
                  </a:rPr>
                  <a:t>鹤壁</a:t>
                </a:r>
              </a:p>
            </p:txBody>
          </p:sp>
        </p:grpSp>
        <p:sp>
          <p:nvSpPr>
            <p:cNvPr id="71" name="圆角矩形标注 130">
              <a:extLst>
                <a:ext uri="{FF2B5EF4-FFF2-40B4-BE49-F238E27FC236}">
                  <a16:creationId xmlns:a16="http://schemas.microsoft.com/office/drawing/2014/main" id="{525B2436-C69B-47E7-B08E-1464AB7CC367}"/>
                </a:ext>
              </a:extLst>
            </p:cNvPr>
            <p:cNvSpPr/>
            <p:nvPr/>
          </p:nvSpPr>
          <p:spPr>
            <a:xfrm>
              <a:off x="3575" y="6901"/>
              <a:ext cx="2598" cy="420"/>
            </a:xfrm>
            <a:prstGeom prst="wedgeRoundRectCallout">
              <a:avLst>
                <a:gd name="adj1" fmla="val 83311"/>
                <a:gd name="adj2" fmla="val -58616"/>
                <a:gd name="adj3" fmla="val 16667"/>
              </a:avLst>
            </a:prstGeom>
            <a:solidFill>
              <a:schemeClr val="bg1">
                <a:lumMod val="95000"/>
                <a:alpha val="7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r>
                <a:rPr lang="zh-CN" altLang="en-US" sz="1300" noProof="1">
                  <a:solidFill>
                    <a:srgbClr val="000000"/>
                  </a:solidFill>
                  <a:latin typeface="宋体" panose="02010600030101010101" pitchFamily="2" charset="-122"/>
                </a:rPr>
                <a:t>京广铁路</a:t>
              </a:r>
            </a:p>
          </p:txBody>
        </p:sp>
        <p:sp>
          <p:nvSpPr>
            <p:cNvPr id="72" name="圆角矩形标注 131">
              <a:extLst>
                <a:ext uri="{FF2B5EF4-FFF2-40B4-BE49-F238E27FC236}">
                  <a16:creationId xmlns:a16="http://schemas.microsoft.com/office/drawing/2014/main" id="{EA84CA0B-4D37-4761-B9B8-82308ABEDEAB}"/>
                </a:ext>
              </a:extLst>
            </p:cNvPr>
            <p:cNvSpPr/>
            <p:nvPr/>
          </p:nvSpPr>
          <p:spPr>
            <a:xfrm>
              <a:off x="8888" y="7044"/>
              <a:ext cx="2384" cy="416"/>
            </a:xfrm>
            <a:prstGeom prst="wedgeRoundRectCallout">
              <a:avLst>
                <a:gd name="adj1" fmla="val -91003"/>
                <a:gd name="adj2" fmla="val -55589"/>
                <a:gd name="adj3" fmla="val 16667"/>
              </a:avLst>
            </a:prstGeom>
            <a:solidFill>
              <a:schemeClr val="bg1">
                <a:lumMod val="95000"/>
                <a:alpha val="79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r>
                <a:rPr lang="zh-CN" altLang="en-US" sz="1300" noProof="1">
                  <a:solidFill>
                    <a:srgbClr val="C00000"/>
                  </a:solidFill>
                  <a:latin typeface="宋体" panose="02010600030101010101" pitchFamily="2" charset="-122"/>
                </a:rPr>
                <a:t>京深高铁</a:t>
              </a:r>
            </a:p>
          </p:txBody>
        </p:sp>
        <p:sp>
          <p:nvSpPr>
            <p:cNvPr id="73" name="圆角矩形标注 132">
              <a:extLst>
                <a:ext uri="{FF2B5EF4-FFF2-40B4-BE49-F238E27FC236}">
                  <a16:creationId xmlns:a16="http://schemas.microsoft.com/office/drawing/2014/main" id="{6CA83D52-B64A-4213-8C49-7811AA507912}"/>
                </a:ext>
              </a:extLst>
            </p:cNvPr>
            <p:cNvSpPr/>
            <p:nvPr/>
          </p:nvSpPr>
          <p:spPr>
            <a:xfrm>
              <a:off x="8931" y="7725"/>
              <a:ext cx="4294" cy="416"/>
            </a:xfrm>
            <a:prstGeom prst="wedgeRoundRectCallout">
              <a:avLst>
                <a:gd name="adj1" fmla="val -78346"/>
                <a:gd name="adj2" fmla="val -75573"/>
                <a:gd name="adj3" fmla="val 16667"/>
              </a:avLst>
            </a:prstGeom>
            <a:solidFill>
              <a:schemeClr val="bg1">
                <a:lumMod val="95000"/>
                <a:alpha val="79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r>
                <a:rPr lang="zh-CN" altLang="en-US" sz="1300" noProof="1">
                  <a:solidFill>
                    <a:srgbClr val="00855B"/>
                  </a:solidFill>
                  <a:latin typeface="宋体" panose="02010600030101010101" pitchFamily="2" charset="-122"/>
                </a:rPr>
                <a:t>京港澳高速公路</a:t>
              </a:r>
            </a:p>
          </p:txBody>
        </p:sp>
        <p:sp>
          <p:nvSpPr>
            <p:cNvPr id="74" name="圆角矩形标注 133">
              <a:extLst>
                <a:ext uri="{FF2B5EF4-FFF2-40B4-BE49-F238E27FC236}">
                  <a16:creationId xmlns:a16="http://schemas.microsoft.com/office/drawing/2014/main" id="{8E94B116-6E41-4941-8E99-96FE1D55DAB9}"/>
                </a:ext>
              </a:extLst>
            </p:cNvPr>
            <p:cNvSpPr/>
            <p:nvPr/>
          </p:nvSpPr>
          <p:spPr>
            <a:xfrm>
              <a:off x="4460" y="7785"/>
              <a:ext cx="2568" cy="420"/>
            </a:xfrm>
            <a:prstGeom prst="wedgeRoundRectCallout">
              <a:avLst>
                <a:gd name="adj1" fmla="val 92722"/>
                <a:gd name="adj2" fmla="val -65884"/>
                <a:gd name="adj3" fmla="val 16667"/>
              </a:avLst>
            </a:prstGeom>
            <a:solidFill>
              <a:schemeClr val="bg1">
                <a:lumMod val="95000"/>
                <a:alpha val="79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r>
                <a:rPr lang="en-US" altLang="zh-CN" sz="1300" noProof="1">
                  <a:solidFill>
                    <a:srgbClr val="2D2D8A">
                      <a:lumMod val="75000"/>
                    </a:srgbClr>
                  </a:solidFill>
                  <a:latin typeface="宋体" panose="02010600030101010101" pitchFamily="2" charset="-122"/>
                </a:rPr>
                <a:t>107</a:t>
              </a:r>
              <a:r>
                <a:rPr lang="zh-CN" altLang="en-US" sz="1300" noProof="1">
                  <a:solidFill>
                    <a:srgbClr val="2D2D8A">
                      <a:lumMod val="75000"/>
                    </a:srgbClr>
                  </a:solidFill>
                  <a:latin typeface="宋体" panose="02010600030101010101" pitchFamily="2" charset="-122"/>
                </a:rPr>
                <a:t>国道</a:t>
              </a:r>
            </a:p>
          </p:txBody>
        </p:sp>
        <p:sp>
          <p:nvSpPr>
            <p:cNvPr id="75" name="任意多边形 134">
              <a:extLst>
                <a:ext uri="{FF2B5EF4-FFF2-40B4-BE49-F238E27FC236}">
                  <a16:creationId xmlns:a16="http://schemas.microsoft.com/office/drawing/2014/main" id="{1FC512ED-0691-4704-B3B0-1BDE24B52B0D}"/>
                </a:ext>
              </a:extLst>
            </p:cNvPr>
            <p:cNvSpPr/>
            <p:nvPr/>
          </p:nvSpPr>
          <p:spPr>
            <a:xfrm>
              <a:off x="4721" y="3099"/>
              <a:ext cx="5610" cy="1385"/>
            </a:xfrm>
            <a:custGeom>
              <a:avLst/>
              <a:gdLst>
                <a:gd name="connsiteX0" fmla="*/ 0 w 5116945"/>
                <a:gd name="connsiteY0" fmla="*/ 1173018 h 1261289"/>
                <a:gd name="connsiteX1" fmla="*/ 295563 w 5116945"/>
                <a:gd name="connsiteY1" fmla="*/ 1256146 h 1261289"/>
                <a:gd name="connsiteX2" fmla="*/ 655781 w 5116945"/>
                <a:gd name="connsiteY2" fmla="*/ 1237673 h 1261289"/>
                <a:gd name="connsiteX3" fmla="*/ 895927 w 5116945"/>
                <a:gd name="connsiteY3" fmla="*/ 1117600 h 1261289"/>
                <a:gd name="connsiteX4" fmla="*/ 1357745 w 5116945"/>
                <a:gd name="connsiteY4" fmla="*/ 1043709 h 1261289"/>
                <a:gd name="connsiteX5" fmla="*/ 1736436 w 5116945"/>
                <a:gd name="connsiteY5" fmla="*/ 1043709 h 1261289"/>
                <a:gd name="connsiteX6" fmla="*/ 2041236 w 5116945"/>
                <a:gd name="connsiteY6" fmla="*/ 951346 h 1261289"/>
                <a:gd name="connsiteX7" fmla="*/ 2540000 w 5116945"/>
                <a:gd name="connsiteY7" fmla="*/ 923637 h 1261289"/>
                <a:gd name="connsiteX8" fmla="*/ 2992581 w 5116945"/>
                <a:gd name="connsiteY8" fmla="*/ 951346 h 1261289"/>
                <a:gd name="connsiteX9" fmla="*/ 3389745 w 5116945"/>
                <a:gd name="connsiteY9" fmla="*/ 979055 h 1261289"/>
                <a:gd name="connsiteX10" fmla="*/ 3870036 w 5116945"/>
                <a:gd name="connsiteY10" fmla="*/ 923637 h 1261289"/>
                <a:gd name="connsiteX11" fmla="*/ 4276436 w 5116945"/>
                <a:gd name="connsiteY11" fmla="*/ 766618 h 1261289"/>
                <a:gd name="connsiteX12" fmla="*/ 4470400 w 5116945"/>
                <a:gd name="connsiteY12" fmla="*/ 600364 h 1261289"/>
                <a:gd name="connsiteX13" fmla="*/ 4553527 w 5116945"/>
                <a:gd name="connsiteY13" fmla="*/ 526473 h 1261289"/>
                <a:gd name="connsiteX14" fmla="*/ 4710545 w 5116945"/>
                <a:gd name="connsiteY14" fmla="*/ 461818 h 1261289"/>
                <a:gd name="connsiteX15" fmla="*/ 5116945 w 5116945"/>
                <a:gd name="connsiteY15" fmla="*/ 0 h 126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6945" h="1261289">
                  <a:moveTo>
                    <a:pt x="0" y="1173018"/>
                  </a:moveTo>
                  <a:cubicBezTo>
                    <a:pt x="93133" y="1209194"/>
                    <a:pt x="186266" y="1245370"/>
                    <a:pt x="295563" y="1256146"/>
                  </a:cubicBezTo>
                  <a:cubicBezTo>
                    <a:pt x="404860" y="1266922"/>
                    <a:pt x="555720" y="1260764"/>
                    <a:pt x="655781" y="1237673"/>
                  </a:cubicBezTo>
                  <a:cubicBezTo>
                    <a:pt x="755842" y="1214582"/>
                    <a:pt x="778933" y="1149927"/>
                    <a:pt x="895927" y="1117600"/>
                  </a:cubicBezTo>
                  <a:cubicBezTo>
                    <a:pt x="1012921" y="1085273"/>
                    <a:pt x="1217660" y="1056024"/>
                    <a:pt x="1357745" y="1043709"/>
                  </a:cubicBezTo>
                  <a:cubicBezTo>
                    <a:pt x="1497830" y="1031394"/>
                    <a:pt x="1622521" y="1059103"/>
                    <a:pt x="1736436" y="1043709"/>
                  </a:cubicBezTo>
                  <a:cubicBezTo>
                    <a:pt x="1850351" y="1028315"/>
                    <a:pt x="1907309" y="971358"/>
                    <a:pt x="2041236" y="951346"/>
                  </a:cubicBezTo>
                  <a:cubicBezTo>
                    <a:pt x="2175163" y="931334"/>
                    <a:pt x="2381443" y="923637"/>
                    <a:pt x="2540000" y="923637"/>
                  </a:cubicBezTo>
                  <a:cubicBezTo>
                    <a:pt x="2698557" y="923637"/>
                    <a:pt x="2992581" y="951346"/>
                    <a:pt x="2992581" y="951346"/>
                  </a:cubicBezTo>
                  <a:cubicBezTo>
                    <a:pt x="3134205" y="960582"/>
                    <a:pt x="3243503" y="983673"/>
                    <a:pt x="3389745" y="979055"/>
                  </a:cubicBezTo>
                  <a:cubicBezTo>
                    <a:pt x="3535987" y="974437"/>
                    <a:pt x="3722254" y="959043"/>
                    <a:pt x="3870036" y="923637"/>
                  </a:cubicBezTo>
                  <a:cubicBezTo>
                    <a:pt x="4017818" y="888231"/>
                    <a:pt x="4176375" y="820497"/>
                    <a:pt x="4276436" y="766618"/>
                  </a:cubicBezTo>
                  <a:cubicBezTo>
                    <a:pt x="4376497" y="712739"/>
                    <a:pt x="4424218" y="640388"/>
                    <a:pt x="4470400" y="600364"/>
                  </a:cubicBezTo>
                  <a:cubicBezTo>
                    <a:pt x="4516582" y="560340"/>
                    <a:pt x="4513503" y="549564"/>
                    <a:pt x="4553527" y="526473"/>
                  </a:cubicBezTo>
                  <a:cubicBezTo>
                    <a:pt x="4593551" y="503382"/>
                    <a:pt x="4616642" y="549563"/>
                    <a:pt x="4710545" y="461818"/>
                  </a:cubicBezTo>
                  <a:cubicBezTo>
                    <a:pt x="4804448" y="374073"/>
                    <a:pt x="4960696" y="187036"/>
                    <a:pt x="5116945" y="0"/>
                  </a:cubicBezTo>
                </a:path>
              </a:pathLst>
            </a:custGeom>
            <a:noFill/>
            <a:ln w="25400" cmpd="sng">
              <a:solidFill>
                <a:srgbClr val="00B05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100" noProof="1">
                <a:solidFill>
                  <a:srgbClr val="FFFFFF"/>
                </a:solidFill>
              </a:endParaRPr>
            </a:p>
          </p:txBody>
        </p:sp>
        <p:sp>
          <p:nvSpPr>
            <p:cNvPr id="76" name="圆角矩形标注 135">
              <a:extLst>
                <a:ext uri="{FF2B5EF4-FFF2-40B4-BE49-F238E27FC236}">
                  <a16:creationId xmlns:a16="http://schemas.microsoft.com/office/drawing/2014/main" id="{A41BC2D3-5757-41A9-A12E-D9D3A2C0FF11}"/>
                </a:ext>
              </a:extLst>
            </p:cNvPr>
            <p:cNvSpPr/>
            <p:nvPr/>
          </p:nvSpPr>
          <p:spPr>
            <a:xfrm>
              <a:off x="1977" y="4702"/>
              <a:ext cx="2483" cy="416"/>
            </a:xfrm>
            <a:prstGeom prst="wedgeRoundRectCallout">
              <a:avLst>
                <a:gd name="adj1" fmla="val 87420"/>
                <a:gd name="adj2" fmla="val -73876"/>
                <a:gd name="adj3" fmla="val 16667"/>
              </a:avLst>
            </a:prstGeom>
            <a:solidFill>
              <a:schemeClr val="bg1">
                <a:lumMod val="95000"/>
                <a:alpha val="79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r>
                <a:rPr lang="zh-CN" altLang="en-US" sz="1300" noProof="1">
                  <a:solidFill>
                    <a:srgbClr val="00855B"/>
                  </a:solidFill>
                  <a:latin typeface="宋体" panose="02010600030101010101" pitchFamily="2" charset="-122"/>
                </a:rPr>
                <a:t>范辉高速</a:t>
              </a:r>
            </a:p>
          </p:txBody>
        </p:sp>
      </p:grpSp>
      <p:pic>
        <p:nvPicPr>
          <p:cNvPr id="84" name="图片 83">
            <a:extLst>
              <a:ext uri="{FF2B5EF4-FFF2-40B4-BE49-F238E27FC236}">
                <a16:creationId xmlns:a16="http://schemas.microsoft.com/office/drawing/2014/main" id="{F6A69B63-01A7-4E71-94D3-16758D58C789}"/>
              </a:ext>
            </a:extLst>
          </p:cNvPr>
          <p:cNvPicPr>
            <a:picLocks noChangeAspect="1"/>
          </p:cNvPicPr>
          <p:nvPr/>
        </p:nvPicPr>
        <p:blipFill rotWithShape="1">
          <a:blip r:embed="rId4">
            <a:extLst>
              <a:ext uri="{28A0092B-C50C-407E-A947-70E740481C1C}">
                <a14:useLocalDpi xmlns:a14="http://schemas.microsoft.com/office/drawing/2010/main" val="0"/>
              </a:ext>
            </a:extLst>
          </a:blip>
          <a:srcRect l="-533" r="533" b="18417"/>
          <a:stretch>
            <a:fillRect/>
          </a:stretch>
        </p:blipFill>
        <p:spPr>
          <a:xfrm>
            <a:off x="1262485" y="3311671"/>
            <a:ext cx="4287579" cy="3358015"/>
          </a:xfrm>
          <a:prstGeom prst="rect">
            <a:avLst/>
          </a:prstGeom>
          <a:ln>
            <a:noFill/>
          </a:ln>
          <a:effectLst>
            <a:outerShdw blurRad="292100" dist="139700" dir="2700000" algn="tl" rotWithShape="0">
              <a:srgbClr val="333333">
                <a:alpha val="65000"/>
              </a:srgbClr>
            </a:outerShdw>
          </a:effectLst>
        </p:spPr>
      </p:pic>
      <p:sp>
        <p:nvSpPr>
          <p:cNvPr id="85" name="云形 84">
            <a:extLst>
              <a:ext uri="{FF2B5EF4-FFF2-40B4-BE49-F238E27FC236}">
                <a16:creationId xmlns:a16="http://schemas.microsoft.com/office/drawing/2014/main" id="{67891FEF-4240-4456-BBE8-6194E8C42D29}"/>
              </a:ext>
            </a:extLst>
          </p:cNvPr>
          <p:cNvSpPr/>
          <p:nvPr/>
        </p:nvSpPr>
        <p:spPr>
          <a:xfrm>
            <a:off x="3641513" y="3292047"/>
            <a:ext cx="711200" cy="21854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79" tIns="45688" rIns="91379" bIns="45688" rtlCol="0" anchor="ctr"/>
          <a:lstStyle/>
          <a:p>
            <a:pPr algn="ctr"/>
            <a:endParaRPr lang="zh-CN" altLang="en-US"/>
          </a:p>
        </p:txBody>
      </p:sp>
      <p:sp>
        <p:nvSpPr>
          <p:cNvPr id="86" name="TextBox 11">
            <a:extLst>
              <a:ext uri="{FF2B5EF4-FFF2-40B4-BE49-F238E27FC236}">
                <a16:creationId xmlns:a16="http://schemas.microsoft.com/office/drawing/2014/main" id="{982F8924-C87E-4AC6-8347-45BF3A043E81}"/>
              </a:ext>
            </a:extLst>
          </p:cNvPr>
          <p:cNvSpPr txBox="1"/>
          <p:nvPr/>
        </p:nvSpPr>
        <p:spPr>
          <a:xfrm>
            <a:off x="3480830" y="3257706"/>
            <a:ext cx="273351" cy="213169"/>
          </a:xfrm>
          <a:prstGeom prst="rect">
            <a:avLst/>
          </a:prstGeom>
          <a:no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248106" tIns="0" rIns="0" bIns="0" anchor="b"/>
          <a:lstStyle/>
          <a:p>
            <a:pPr algn="dist"/>
            <a:r>
              <a:rPr lang="zh-CN" altLang="en-US" sz="1200" dirty="0">
                <a:solidFill>
                  <a:srgbClr val="FF0000"/>
                </a:solidFill>
                <a:latin typeface="Arial" panose="020B0604020202020204"/>
                <a:ea typeface="微软雅黑" panose="020B0503020204020204" pitchFamily="34" charset="-122"/>
                <a:sym typeface="Arial" panose="020B0604020202020204"/>
              </a:rPr>
              <a:t>安阳机场</a:t>
            </a:r>
            <a:endParaRPr lang="zh-CN" altLang="zh-CN" sz="1200" dirty="0">
              <a:solidFill>
                <a:srgbClr val="FF0000"/>
              </a:solidFill>
              <a:latin typeface="Arial" panose="020B0604020202020204"/>
              <a:ea typeface="微软雅黑" panose="020B0503020204020204" pitchFamily="34" charset="-122"/>
              <a:sym typeface="Arial" panose="020B0604020202020204"/>
            </a:endParaRPr>
          </a:p>
        </p:txBody>
      </p:sp>
      <p:sp>
        <p:nvSpPr>
          <p:cNvPr id="87" name="云形 86">
            <a:extLst>
              <a:ext uri="{FF2B5EF4-FFF2-40B4-BE49-F238E27FC236}">
                <a16:creationId xmlns:a16="http://schemas.microsoft.com/office/drawing/2014/main" id="{A0A8B825-1754-437D-B8B4-CD2BCA035027}"/>
              </a:ext>
            </a:extLst>
          </p:cNvPr>
          <p:cNvSpPr/>
          <p:nvPr/>
        </p:nvSpPr>
        <p:spPr>
          <a:xfrm>
            <a:off x="2557583" y="3654187"/>
            <a:ext cx="664830" cy="21250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79" tIns="45688" rIns="91379" bIns="45688" rtlCol="0" anchor="ctr"/>
          <a:lstStyle/>
          <a:p>
            <a:pPr algn="ctr"/>
            <a:endParaRPr lang="zh-CN" altLang="en-US"/>
          </a:p>
        </p:txBody>
      </p:sp>
      <p:sp>
        <p:nvSpPr>
          <p:cNvPr id="88" name="TextBox 11">
            <a:extLst>
              <a:ext uri="{FF2B5EF4-FFF2-40B4-BE49-F238E27FC236}">
                <a16:creationId xmlns:a16="http://schemas.microsoft.com/office/drawing/2014/main" id="{1489A326-8009-48AC-8028-0020EC10926B}"/>
              </a:ext>
            </a:extLst>
          </p:cNvPr>
          <p:cNvSpPr txBox="1"/>
          <p:nvPr/>
        </p:nvSpPr>
        <p:spPr>
          <a:xfrm>
            <a:off x="2417474" y="3596600"/>
            <a:ext cx="977725" cy="270088"/>
          </a:xfrm>
          <a:prstGeom prst="rect">
            <a:avLst/>
          </a:prstGeom>
          <a:no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248106" tIns="0" rIns="0" bIns="0" anchor="b"/>
          <a:lstStyle/>
          <a:p>
            <a:pPr algn="dist"/>
            <a:r>
              <a:rPr lang="zh-CN" altLang="en-US" sz="1400" dirty="0">
                <a:solidFill>
                  <a:srgbClr val="FF0000"/>
                </a:solidFill>
                <a:latin typeface="Arial" panose="020B0604020202020204"/>
                <a:ea typeface="微软雅黑" panose="020B0503020204020204" pitchFamily="34" charset="-122"/>
                <a:sym typeface="Arial" panose="020B0604020202020204"/>
              </a:rPr>
              <a:t>鹤壁市</a:t>
            </a:r>
            <a:endParaRPr lang="zh-CN" altLang="zh-CN" sz="1400" dirty="0">
              <a:solidFill>
                <a:srgbClr val="FF0000"/>
              </a:solidFill>
              <a:latin typeface="Arial" panose="020B0604020202020204"/>
              <a:ea typeface="微软雅黑" panose="020B0503020204020204" pitchFamily="34" charset="-122"/>
              <a:sym typeface="Arial" panose="020B0604020202020204"/>
            </a:endParaRPr>
          </a:p>
        </p:txBody>
      </p:sp>
      <p:cxnSp>
        <p:nvCxnSpPr>
          <p:cNvPr id="4" name="直接箭头连接符 3">
            <a:extLst>
              <a:ext uri="{FF2B5EF4-FFF2-40B4-BE49-F238E27FC236}">
                <a16:creationId xmlns:a16="http://schemas.microsoft.com/office/drawing/2014/main" id="{EAD29EAF-B797-44EC-8B90-5E28394E7E49}"/>
              </a:ext>
            </a:extLst>
          </p:cNvPr>
          <p:cNvCxnSpPr/>
          <p:nvPr/>
        </p:nvCxnSpPr>
        <p:spPr>
          <a:xfrm>
            <a:off x="3082713" y="3862872"/>
            <a:ext cx="658410" cy="871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393D4822-9A9C-48D0-B005-41B06070C34D}"/>
              </a:ext>
            </a:extLst>
          </p:cNvPr>
          <p:cNvCxnSpPr/>
          <p:nvPr/>
        </p:nvCxnSpPr>
        <p:spPr>
          <a:xfrm flipH="1">
            <a:off x="3798147" y="3497894"/>
            <a:ext cx="262291" cy="156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9F918D26-7BDA-46A7-B7DB-B1B517EA95B1}"/>
              </a:ext>
            </a:extLst>
          </p:cNvPr>
          <p:cNvSpPr/>
          <p:nvPr/>
        </p:nvSpPr>
        <p:spPr>
          <a:xfrm>
            <a:off x="6078015" y="4276861"/>
            <a:ext cx="4865445" cy="2246769"/>
          </a:xfrm>
          <a:prstGeom prst="rect">
            <a:avLst/>
          </a:prstGeom>
        </p:spPr>
        <p:txBody>
          <a:bodyPr wrap="square">
            <a:spAutoFit/>
          </a:bodyPr>
          <a:lstStyle/>
          <a:p>
            <a:pPr algn="just"/>
            <a:r>
              <a:rPr lang="zh-CN" altLang="en-US" sz="2800" dirty="0">
                <a:solidFill>
                  <a:srgbClr val="256090"/>
                </a:solidFill>
                <a:latin typeface="微软雅黑" panose="020B0503020204020204" pitchFamily="34" charset="-122"/>
                <a:ea typeface="微软雅黑" panose="020B0503020204020204" pitchFamily="34" charset="-122"/>
              </a:rPr>
              <a:t>       安阳豫东北机场已于</a:t>
            </a:r>
            <a:r>
              <a:rPr lang="en-US" altLang="zh-CN" sz="2800" dirty="0">
                <a:solidFill>
                  <a:srgbClr val="256090"/>
                </a:solidFill>
                <a:latin typeface="微软雅黑" panose="020B0503020204020204" pitchFamily="34" charset="-122"/>
                <a:ea typeface="微软雅黑" panose="020B0503020204020204" pitchFamily="34" charset="-122"/>
              </a:rPr>
              <a:t>2017</a:t>
            </a:r>
            <a:r>
              <a:rPr lang="zh-CN" altLang="en-US" sz="2800" dirty="0">
                <a:solidFill>
                  <a:srgbClr val="256090"/>
                </a:solidFill>
                <a:latin typeface="微软雅黑" panose="020B0503020204020204" pitchFamily="34" charset="-122"/>
                <a:ea typeface="微软雅黑" panose="020B0503020204020204" pitchFamily="34" charset="-122"/>
              </a:rPr>
              <a:t>年</a:t>
            </a:r>
            <a:r>
              <a:rPr lang="en-US" altLang="zh-CN" sz="2800" dirty="0">
                <a:solidFill>
                  <a:srgbClr val="256090"/>
                </a:solidFill>
                <a:latin typeface="微软雅黑" panose="020B0503020204020204" pitchFamily="34" charset="-122"/>
                <a:ea typeface="微软雅黑" panose="020B0503020204020204" pitchFamily="34" charset="-122"/>
              </a:rPr>
              <a:t>12</a:t>
            </a:r>
            <a:r>
              <a:rPr lang="zh-CN" altLang="en-US" sz="2800" dirty="0">
                <a:solidFill>
                  <a:srgbClr val="256090"/>
                </a:solidFill>
                <a:latin typeface="微软雅黑" panose="020B0503020204020204" pitchFamily="34" charset="-122"/>
                <a:ea typeface="微软雅黑" panose="020B0503020204020204" pitchFamily="34" charset="-122"/>
              </a:rPr>
              <a:t>月开工奠基，预计</a:t>
            </a:r>
            <a:r>
              <a:rPr lang="en-US" altLang="zh-CN" sz="2800" dirty="0">
                <a:solidFill>
                  <a:srgbClr val="256090"/>
                </a:solidFill>
                <a:latin typeface="微软雅黑" panose="020B0503020204020204" pitchFamily="34" charset="-122"/>
                <a:ea typeface="微软雅黑" panose="020B0503020204020204" pitchFamily="34" charset="-122"/>
              </a:rPr>
              <a:t>2025</a:t>
            </a:r>
            <a:r>
              <a:rPr lang="zh-CN" altLang="en-US" sz="2800" dirty="0">
                <a:solidFill>
                  <a:srgbClr val="256090"/>
                </a:solidFill>
                <a:latin typeface="微软雅黑" panose="020B0503020204020204" pitchFamily="34" charset="-122"/>
                <a:ea typeface="微软雅黑" panose="020B0503020204020204" pitchFamily="34" charset="-122"/>
              </a:rPr>
              <a:t>年建成，距鹤壁国家经济技术开发区不足</a:t>
            </a:r>
            <a:r>
              <a:rPr lang="en-US" altLang="zh-CN" sz="2800" dirty="0">
                <a:solidFill>
                  <a:srgbClr val="256090"/>
                </a:solidFill>
                <a:latin typeface="微软雅黑" panose="020B0503020204020204" pitchFamily="34" charset="-122"/>
                <a:ea typeface="微软雅黑" panose="020B0503020204020204" pitchFamily="34" charset="-122"/>
              </a:rPr>
              <a:t>20</a:t>
            </a:r>
            <a:r>
              <a:rPr lang="zh-CN" altLang="en-US" sz="2800" dirty="0">
                <a:solidFill>
                  <a:srgbClr val="256090"/>
                </a:solidFill>
                <a:latin typeface="微软雅黑" panose="020B0503020204020204" pitchFamily="34" charset="-122"/>
                <a:ea typeface="微软雅黑" panose="020B0503020204020204" pitchFamily="34" charset="-122"/>
              </a:rPr>
              <a:t>公里。</a:t>
            </a:r>
          </a:p>
          <a:p>
            <a:pPr algn="just"/>
            <a:r>
              <a:rPr lang="zh-CN" altLang="zh-CN" sz="2800" dirty="0">
                <a:solidFill>
                  <a:srgbClr val="256090"/>
                </a:solidFill>
                <a:latin typeface="微软雅黑" panose="020B0503020204020204" pitchFamily="34" charset="-122"/>
                <a:ea typeface="微软雅黑" panose="020B0503020204020204" pitchFamily="34" charset="-122"/>
                <a:sym typeface="宋体" panose="02010600030101010101" pitchFamily="2" charset="-122"/>
              </a:rPr>
              <a:t>    </a:t>
            </a:r>
            <a:endParaRPr lang="zh-CN" altLang="zh-CN" sz="2800" dirty="0">
              <a:solidFill>
                <a:srgbClr val="256090"/>
              </a:solidFill>
              <a:latin typeface="微软雅黑" panose="020B0503020204020204" pitchFamily="34" charset="-122"/>
              <a:ea typeface="微软雅黑" panose="020B0503020204020204" pitchFamily="34" charset="-122"/>
            </a:endParaRPr>
          </a:p>
        </p:txBody>
      </p:sp>
      <p:sp>
        <p:nvSpPr>
          <p:cNvPr id="89" name="矩形 88">
            <a:extLst>
              <a:ext uri="{FF2B5EF4-FFF2-40B4-BE49-F238E27FC236}">
                <a16:creationId xmlns:a16="http://schemas.microsoft.com/office/drawing/2014/main" id="{91D6D1FB-F701-4FC9-92BA-1D72D66EDE95}"/>
              </a:ext>
            </a:extLst>
          </p:cNvPr>
          <p:cNvSpPr/>
          <p:nvPr/>
        </p:nvSpPr>
        <p:spPr>
          <a:xfrm rot="13500000">
            <a:off x="164831" y="294559"/>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90" name="矩形 89">
            <a:extLst>
              <a:ext uri="{FF2B5EF4-FFF2-40B4-BE49-F238E27FC236}">
                <a16:creationId xmlns:a16="http://schemas.microsoft.com/office/drawing/2014/main" id="{811515BA-9247-4EE4-B076-968145045D61}"/>
              </a:ext>
            </a:extLst>
          </p:cNvPr>
          <p:cNvSpPr/>
          <p:nvPr/>
        </p:nvSpPr>
        <p:spPr>
          <a:xfrm rot="13500000">
            <a:off x="418288" y="328429"/>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91" name="组合 90">
            <a:extLst>
              <a:ext uri="{FF2B5EF4-FFF2-40B4-BE49-F238E27FC236}">
                <a16:creationId xmlns:a16="http://schemas.microsoft.com/office/drawing/2014/main" id="{3DC4433E-C478-4FBE-8B39-8D2A5832180C}"/>
              </a:ext>
            </a:extLst>
          </p:cNvPr>
          <p:cNvGrpSpPr/>
          <p:nvPr/>
        </p:nvGrpSpPr>
        <p:grpSpPr>
          <a:xfrm>
            <a:off x="283343" y="134518"/>
            <a:ext cx="4007291" cy="562570"/>
            <a:chOff x="-148730" y="328712"/>
            <a:chExt cx="4007291" cy="562570"/>
          </a:xfrm>
        </p:grpSpPr>
        <p:sp>
          <p:nvSpPr>
            <p:cNvPr id="92" name="TextBox 62">
              <a:extLst>
                <a:ext uri="{FF2B5EF4-FFF2-40B4-BE49-F238E27FC236}">
                  <a16:creationId xmlns:a16="http://schemas.microsoft.com/office/drawing/2014/main" id="{FC1F6470-5267-4D5C-A1DF-A28FF71B2AFC}"/>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3" name="矩形 92">
              <a:extLst>
                <a:ext uri="{FF2B5EF4-FFF2-40B4-BE49-F238E27FC236}">
                  <a16:creationId xmlns:a16="http://schemas.microsoft.com/office/drawing/2014/main" id="{676DB6C3-C6F5-4322-8467-66BB4E6EDD30}"/>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09223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animEffect transition="in" filter="fade">
                                      <p:cBhvr>
                                        <p:cTn id="9" dur="1000"/>
                                        <p:tgtEl>
                                          <p:spTgt spid="91"/>
                                        </p:tgtEl>
                                      </p:cBhvr>
                                    </p:animEffect>
                                    <p:anim calcmode="lin" valueType="num">
                                      <p:cBhvr>
                                        <p:cTn id="10" dur="1000" fill="hold"/>
                                        <p:tgtEl>
                                          <p:spTgt spid="91"/>
                                        </p:tgtEl>
                                        <p:attrNameLst>
                                          <p:attrName>ppt_x</p:attrName>
                                        </p:attrNameLst>
                                      </p:cBhvr>
                                      <p:tavLst>
                                        <p:tav tm="0">
                                          <p:val>
                                            <p:strVal val="#ppt_x"/>
                                          </p:val>
                                        </p:tav>
                                        <p:tav tm="100000">
                                          <p:val>
                                            <p:strVal val="#ppt_x"/>
                                          </p:val>
                                        </p:tav>
                                      </p:tavLst>
                                    </p:anim>
                                    <p:anim calcmode="lin" valueType="num">
                                      <p:cBhvr>
                                        <p:cTn id="11" dur="1000" fill="hold"/>
                                        <p:tgtEl>
                                          <p:spTgt spid="91"/>
                                        </p:tgtEl>
                                        <p:attrNameLst>
                                          <p:attrName>ppt_y</p:attrName>
                                        </p:attrNameLst>
                                      </p:cBhvr>
                                      <p:tavLst>
                                        <p:tav tm="0">
                                          <p:val>
                                            <p:strVal val="#ppt_y+.1"/>
                                          </p:val>
                                        </p:tav>
                                        <p:tav tm="100000">
                                          <p:val>
                                            <p:strVal val="#ppt_y"/>
                                          </p:val>
                                        </p:tav>
                                      </p:tavLst>
                                    </p:anim>
                                  </p:childTnLst>
                                </p:cTn>
                              </p:par>
                              <p:par>
                                <p:cTn id="12" presetID="63" presetClass="path" presetSubtype="0" decel="50000" fill="hold" grpId="1" nodeType="withEffect">
                                  <p:stCondLst>
                                    <p:cond delay="0"/>
                                  </p:stCondLst>
                                  <p:childTnLst>
                                    <p:animMotion origin="layout" path="M 0.01523 -3.7037E-6 L -0.10885 -3.7037E-6 " pathEditMode="relative" rAng="0" ptsTypes="AA">
                                      <p:cBhvr>
                                        <p:cTn id="13" dur="750" spd="-100000" fill="hold"/>
                                        <p:tgtEl>
                                          <p:spTgt spid="51"/>
                                        </p:tgtEl>
                                        <p:attrNameLst>
                                          <p:attrName>ppt_x</p:attrName>
                                          <p:attrName>ppt_y</p:attrName>
                                        </p:attrNameLst>
                                      </p:cBhvr>
                                      <p:rCtr x="-6211" y="0"/>
                                    </p:animMotion>
                                  </p:childTnLst>
                                </p:cTn>
                              </p:par>
                              <p:par>
                                <p:cTn id="14" presetID="35" presetClass="path" presetSubtype="0" accel="50000" decel="50000" fill="hold" grpId="2" nodeType="withEffect">
                                  <p:stCondLst>
                                    <p:cond delay="750"/>
                                  </p:stCondLst>
                                  <p:childTnLst>
                                    <p:animMotion origin="layout" path="M 0.01601 -3.7037E-6 L 8.33333E-7 -3.7037E-6 " pathEditMode="relative" rAng="0" ptsTypes="AA">
                                      <p:cBhvr>
                                        <p:cTn id="15" dur="750" fill="hold"/>
                                        <p:tgtEl>
                                          <p:spTgt spid="51"/>
                                        </p:tgtEl>
                                        <p:attrNameLst>
                                          <p:attrName>ppt_x</p:attrName>
                                          <p:attrName>ppt_y</p:attrName>
                                        </p:attrNameLst>
                                      </p:cBhvr>
                                      <p:rCtr x="-807" y="0"/>
                                    </p:animMotion>
                                  </p:childTnLst>
                                </p:cTn>
                              </p:par>
                              <p:par>
                                <p:cTn id="16" presetID="1"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childTnLst>
                                </p:cTn>
                              </p:par>
                              <p:par>
                                <p:cTn id="18" presetID="63" presetClass="path" presetSubtype="0" decel="50000" fill="hold" grpId="1" nodeType="withEffect">
                                  <p:stCondLst>
                                    <p:cond delay="0"/>
                                  </p:stCondLst>
                                  <p:childTnLst>
                                    <p:animMotion origin="layout" path="M 0.01523 -3.7037E-6 L -0.10885 -3.7037E-6 " pathEditMode="relative" rAng="0" ptsTypes="AA">
                                      <p:cBhvr>
                                        <p:cTn id="19" dur="750" spd="-100000" fill="hold"/>
                                        <p:tgtEl>
                                          <p:spTgt spid="54"/>
                                        </p:tgtEl>
                                        <p:attrNameLst>
                                          <p:attrName>ppt_x</p:attrName>
                                          <p:attrName>ppt_y</p:attrName>
                                        </p:attrNameLst>
                                      </p:cBhvr>
                                      <p:rCtr x="-6211" y="0"/>
                                    </p:animMotion>
                                  </p:childTnLst>
                                </p:cTn>
                              </p:par>
                              <p:par>
                                <p:cTn id="20" presetID="35" presetClass="path" presetSubtype="0" accel="50000" decel="50000" fill="hold" grpId="2" nodeType="withEffect">
                                  <p:stCondLst>
                                    <p:cond delay="750"/>
                                  </p:stCondLst>
                                  <p:childTnLst>
                                    <p:animMotion origin="layout" path="M 0.01601 -3.7037E-6 L 8.33333E-7 -3.7037E-6 " pathEditMode="relative" rAng="0" ptsTypes="AA">
                                      <p:cBhvr>
                                        <p:cTn id="21" dur="750" fill="hold"/>
                                        <p:tgtEl>
                                          <p:spTgt spid="54"/>
                                        </p:tgtEl>
                                        <p:attrNameLst>
                                          <p:attrName>ppt_x</p:attrName>
                                          <p:attrName>ppt_y</p:attrName>
                                        </p:attrNameLst>
                                      </p:cBhvr>
                                      <p:rCtr x="-807" y="0"/>
                                    </p:animMotion>
                                  </p:childTnLst>
                                </p:cTn>
                              </p:par>
                              <p:par>
                                <p:cTn id="22" presetID="1"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childTnLst>
                                </p:cTn>
                              </p:par>
                              <p:par>
                                <p:cTn id="24" presetID="63" presetClass="path" presetSubtype="0" decel="50000" fill="hold" grpId="1" nodeType="withEffect">
                                  <p:stCondLst>
                                    <p:cond delay="0"/>
                                  </p:stCondLst>
                                  <p:childTnLst>
                                    <p:animMotion origin="layout" path="M -0.01562 -3.7037E-6 L 0.11081 -3.7037E-6 " pathEditMode="relative" rAng="0" ptsTypes="AA">
                                      <p:cBhvr>
                                        <p:cTn id="25" dur="750" spd="-100000" fill="hold"/>
                                        <p:tgtEl>
                                          <p:spTgt spid="57"/>
                                        </p:tgtEl>
                                        <p:attrNameLst>
                                          <p:attrName>ppt_x</p:attrName>
                                          <p:attrName>ppt_y</p:attrName>
                                        </p:attrNameLst>
                                      </p:cBhvr>
                                      <p:rCtr x="6315" y="0"/>
                                    </p:animMotion>
                                  </p:childTnLst>
                                </p:cTn>
                              </p:par>
                              <p:par>
                                <p:cTn id="26" presetID="35" presetClass="path" presetSubtype="0" accel="50000" decel="50000" fill="hold" grpId="2" nodeType="withEffect">
                                  <p:stCondLst>
                                    <p:cond delay="750"/>
                                  </p:stCondLst>
                                  <p:childTnLst>
                                    <p:animMotion origin="layout" path="M -0.01562 -3.7037E-6 L -2.29167E-6 -3.7037E-6 " pathEditMode="relative" rAng="0" ptsTypes="AA">
                                      <p:cBhvr>
                                        <p:cTn id="27" dur="750" fill="hold"/>
                                        <p:tgtEl>
                                          <p:spTgt spid="57"/>
                                        </p:tgtEl>
                                        <p:attrNameLst>
                                          <p:attrName>ppt_x</p:attrName>
                                          <p:attrName>ppt_y</p:attrName>
                                        </p:attrNameLst>
                                      </p:cBhvr>
                                      <p:rCtr x="781" y="0"/>
                                    </p:animMotion>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64" presetClass="path" presetSubtype="0" decel="30000" fill="hold" grpId="1" nodeType="withEffect">
                                  <p:stCondLst>
                                    <p:cond delay="0"/>
                                  </p:stCondLst>
                                  <p:childTnLst>
                                    <p:animMotion origin="layout" path="M 4.16667E-6 0.03889 L 4.16667E-6 -0.14815 " pathEditMode="relative" rAng="0" ptsTypes="AA">
                                      <p:cBhvr>
                                        <p:cTn id="32" dur="750" spd="-100000" fill="hold"/>
                                        <p:tgtEl>
                                          <p:spTgt spid="2"/>
                                        </p:tgtEl>
                                        <p:attrNameLst>
                                          <p:attrName>ppt_x</p:attrName>
                                          <p:attrName>ppt_y</p:attrName>
                                        </p:attrNameLst>
                                      </p:cBhvr>
                                      <p:rCtr x="0" y="-9352"/>
                                    </p:animMotion>
                                  </p:childTnLst>
                                </p:cTn>
                              </p:par>
                              <p:par>
                                <p:cTn id="33" presetID="64" presetClass="path" presetSubtype="0" accel="30000" decel="30000" fill="hold" grpId="2" nodeType="withEffect">
                                  <p:stCondLst>
                                    <p:cond delay="750"/>
                                  </p:stCondLst>
                                  <p:childTnLst>
                                    <p:animMotion origin="layout" path="M 4.16667E-6 0.03842 L 4.16667E-6 2.59259E-6 " pathEditMode="relative" rAng="0" ptsTypes="AA">
                                      <p:cBhvr>
                                        <p:cTn id="34" dur="750" fill="hold"/>
                                        <p:tgtEl>
                                          <p:spTgt spid="2"/>
                                        </p:tgtEl>
                                        <p:attrNameLst>
                                          <p:attrName>ppt_x</p:attrName>
                                          <p:attrName>ppt_y</p:attrName>
                                        </p:attrNameLst>
                                      </p:cBhvr>
                                      <p:rCtr x="0" y="-1921"/>
                                    </p:animMotion>
                                  </p:childTnLst>
                                </p:cTn>
                              </p:par>
                              <p:par>
                                <p:cTn id="35" presetID="10" presetClass="entr" presetSubtype="0" fill="hold" grpId="0" nodeType="withEffect">
                                  <p:stCondLst>
                                    <p:cond delay="105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750"/>
                                        <p:tgtEl>
                                          <p:spTgt spid="32"/>
                                        </p:tgtEl>
                                      </p:cBhvr>
                                    </p:animEffect>
                                  </p:childTnLst>
                                </p:cTn>
                              </p:par>
                              <p:par>
                                <p:cTn id="38" presetID="26" presetClass="emph" presetSubtype="0" fill="hold" grpId="1" nodeType="withEffect">
                                  <p:stCondLst>
                                    <p:cond delay="1050"/>
                                  </p:stCondLst>
                                  <p:childTnLst>
                                    <p:animEffect transition="out" filter="fade">
                                      <p:cBhvr>
                                        <p:cTn id="39" dur="1000" tmFilter="0, 0; .2, .5; .8, .5; 1, 0"/>
                                        <p:tgtEl>
                                          <p:spTgt spid="32"/>
                                        </p:tgtEl>
                                      </p:cBhvr>
                                    </p:animEffect>
                                    <p:animScale>
                                      <p:cBhvr>
                                        <p:cTn id="40" dur="500" autoRev="1" fill="hold"/>
                                        <p:tgtEl>
                                          <p:spTgt spid="32"/>
                                        </p:tgtEl>
                                      </p:cBhvr>
                                      <p:by x="105000" y="105000"/>
                                    </p:animScale>
                                  </p:childTnLst>
                                </p:cTn>
                              </p:par>
                            </p:childTnLst>
                          </p:cTn>
                        </p:par>
                        <p:par>
                          <p:cTn id="41" fill="hold">
                            <p:stCondLst>
                              <p:cond delay="2050"/>
                            </p:stCondLst>
                            <p:childTnLst>
                              <p:par>
                                <p:cTn id="42" presetID="53" presetClass="entr" presetSubtype="16"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par>
                          <p:cTn id="47" fill="hold">
                            <p:stCondLst>
                              <p:cond delay="2550"/>
                            </p:stCondLst>
                            <p:childTnLst>
                              <p:par>
                                <p:cTn id="48" presetID="20" presetClass="entr" presetSubtype="0" fill="hold" nodeType="afterEffect">
                                  <p:stCondLst>
                                    <p:cond delay="0"/>
                                  </p:stCondLst>
                                  <p:childTnLst>
                                    <p:set>
                                      <p:cBhvr>
                                        <p:cTn id="49" dur="500" fill="hold">
                                          <p:stCondLst>
                                            <p:cond delay="0"/>
                                          </p:stCondLst>
                                        </p:cTn>
                                        <p:tgtEl>
                                          <p:spTgt spid="62"/>
                                        </p:tgtEl>
                                        <p:attrNameLst>
                                          <p:attrName>style.visibility</p:attrName>
                                        </p:attrNameLst>
                                      </p:cBhvr>
                                      <p:to>
                                        <p:strVal val="visible"/>
                                      </p:to>
                                    </p:set>
                                    <p:animEffect transition="in" filter="wedge">
                                      <p:cBhvr>
                                        <p:cTn id="50" dur="500"/>
                                        <p:tgtEl>
                                          <p:spTgt spid="62"/>
                                        </p:tgtEl>
                                      </p:cBhvr>
                                    </p:animEffect>
                                  </p:childTnLst>
                                </p:cTn>
                              </p:par>
                            </p:childTnLst>
                          </p:cTn>
                        </p:par>
                        <p:par>
                          <p:cTn id="51" fill="hold">
                            <p:stCondLst>
                              <p:cond delay="3050"/>
                            </p:stCondLst>
                            <p:childTnLst>
                              <p:par>
                                <p:cTn id="52" presetID="22" presetClass="entr" presetSubtype="4" fill="hold"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down)">
                                      <p:cBhvr>
                                        <p:cTn id="54" dur="500"/>
                                        <p:tgtEl>
                                          <p:spTgt spid="84"/>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down)">
                                      <p:cBhvr>
                                        <p:cTn id="57" dur="500"/>
                                        <p:tgtEl>
                                          <p:spTgt spid="8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6"/>
                                        </p:tgtEl>
                                        <p:attrNameLst>
                                          <p:attrName>style.visibility</p:attrName>
                                        </p:attrNameLst>
                                      </p:cBhvr>
                                      <p:to>
                                        <p:strVal val="visible"/>
                                      </p:to>
                                    </p:set>
                                    <p:animEffect transition="in" filter="wipe(down)">
                                      <p:cBhvr>
                                        <p:cTn id="60" dur="500"/>
                                        <p:tgtEl>
                                          <p:spTgt spid="86"/>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wipe(down)">
                                      <p:cBhvr>
                                        <p:cTn id="63" dur="500"/>
                                        <p:tgtEl>
                                          <p:spTgt spid="87"/>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wipe(down)">
                                      <p:cBhvr>
                                        <p:cTn id="66" dur="500"/>
                                        <p:tgtEl>
                                          <p:spTgt spid="88"/>
                                        </p:tgtEl>
                                      </p:cBhvr>
                                    </p:animEffect>
                                  </p:childTnLst>
                                </p:cTn>
                              </p:par>
                              <p:par>
                                <p:cTn id="67" presetID="22" presetClass="entr" presetSubtype="4" fill="hold"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wipe(down)">
                                      <p:cBhvr>
                                        <p:cTn id="69" dur="500"/>
                                        <p:tgtEl>
                                          <p:spTgt spid="4"/>
                                        </p:tgtEl>
                                      </p:cBhvr>
                                    </p:animEffect>
                                  </p:childTnLst>
                                </p:cTn>
                              </p:par>
                              <p:par>
                                <p:cTn id="70" presetID="22" presetClass="entr" presetSubtype="4"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down)">
                                      <p:cBhvr>
                                        <p:cTn id="72" dur="500"/>
                                        <p:tgtEl>
                                          <p:spTgt spid="6"/>
                                        </p:tgtEl>
                                      </p:cBhvr>
                                    </p:animEffect>
                                  </p:childTnLst>
                                </p:cTn>
                              </p:par>
                              <p:par>
                                <p:cTn id="73" presetID="2" presetClass="entr" presetSubtype="4"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500" fill="hold"/>
                                        <p:tgtEl>
                                          <p:spTgt spid="7"/>
                                        </p:tgtEl>
                                        <p:attrNameLst>
                                          <p:attrName>ppt_x</p:attrName>
                                        </p:attrNameLst>
                                      </p:cBhvr>
                                      <p:tavLst>
                                        <p:tav tm="0">
                                          <p:val>
                                            <p:strVal val="#ppt_x"/>
                                          </p:val>
                                        </p:tav>
                                        <p:tav tm="100000">
                                          <p:val>
                                            <p:strVal val="#ppt_x"/>
                                          </p:val>
                                        </p:tav>
                                      </p:tavLst>
                                    </p:anim>
                                    <p:anim calcmode="lin" valueType="num">
                                      <p:cBhvr additive="base">
                                        <p:cTn id="76" dur="500" fill="hold"/>
                                        <p:tgtEl>
                                          <p:spTgt spid="7"/>
                                        </p:tgtEl>
                                        <p:attrNameLst>
                                          <p:attrName>ppt_y</p:attrName>
                                        </p:attrNameLst>
                                      </p:cBhvr>
                                      <p:tavLst>
                                        <p:tav tm="0">
                                          <p:val>
                                            <p:strVal val="1+#ppt_h/2"/>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1000"/>
                                        <p:tgtEl>
                                          <p:spTgt spid="89"/>
                                        </p:tgtEl>
                                      </p:cBhvr>
                                    </p:animEffect>
                                    <p:anim calcmode="lin" valueType="num">
                                      <p:cBhvr>
                                        <p:cTn id="80" dur="1000" fill="hold"/>
                                        <p:tgtEl>
                                          <p:spTgt spid="89"/>
                                        </p:tgtEl>
                                        <p:attrNameLst>
                                          <p:attrName>ppt_x</p:attrName>
                                        </p:attrNameLst>
                                      </p:cBhvr>
                                      <p:tavLst>
                                        <p:tav tm="0">
                                          <p:val>
                                            <p:strVal val="#ppt_x"/>
                                          </p:val>
                                        </p:tav>
                                        <p:tav tm="100000">
                                          <p:val>
                                            <p:strVal val="#ppt_x"/>
                                          </p:val>
                                        </p:tav>
                                      </p:tavLst>
                                    </p:anim>
                                    <p:anim calcmode="lin" valueType="num">
                                      <p:cBhvr>
                                        <p:cTn id="81" dur="1000" fill="hold"/>
                                        <p:tgtEl>
                                          <p:spTgt spid="8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fade">
                                      <p:cBhvr>
                                        <p:cTn id="84" dur="1000"/>
                                        <p:tgtEl>
                                          <p:spTgt spid="90"/>
                                        </p:tgtEl>
                                      </p:cBhvr>
                                    </p:animEffect>
                                    <p:anim calcmode="lin" valueType="num">
                                      <p:cBhvr>
                                        <p:cTn id="85" dur="1000" fill="hold"/>
                                        <p:tgtEl>
                                          <p:spTgt spid="90"/>
                                        </p:tgtEl>
                                        <p:attrNameLst>
                                          <p:attrName>ppt_x</p:attrName>
                                        </p:attrNameLst>
                                      </p:cBhvr>
                                      <p:tavLst>
                                        <p:tav tm="0">
                                          <p:val>
                                            <p:strVal val="#ppt_x"/>
                                          </p:val>
                                        </p:tav>
                                        <p:tav tm="100000">
                                          <p:val>
                                            <p:strVal val="#ppt_x"/>
                                          </p:val>
                                        </p:tav>
                                      </p:tavLst>
                                    </p:anim>
                                    <p:anim calcmode="lin" valueType="num">
                                      <p:cBhvr>
                                        <p:cTn id="86"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54" grpId="0" animBg="1"/>
      <p:bldP spid="54" grpId="1" animBg="1"/>
      <p:bldP spid="54" grpId="2" animBg="1"/>
      <p:bldP spid="57" grpId="0" animBg="1"/>
      <p:bldP spid="57" grpId="1" animBg="1"/>
      <p:bldP spid="57" grpId="2" animBg="1"/>
      <p:bldP spid="32" grpId="0" animBg="1"/>
      <p:bldP spid="32" grpId="1" animBg="1"/>
      <p:bldP spid="51" grpId="0" animBg="1"/>
      <p:bldP spid="51" grpId="1" animBg="1"/>
      <p:bldP spid="51" grpId="2" animBg="1"/>
      <p:bldP spid="28" grpId="0" animBg="1"/>
      <p:bldP spid="85" grpId="0" animBg="1"/>
      <p:bldP spid="86" grpId="0"/>
      <p:bldP spid="87" grpId="0" animBg="1"/>
      <p:bldP spid="88" grpId="0"/>
      <p:bldP spid="7" grpId="0"/>
      <p:bldP spid="89" grpId="0" animBg="1"/>
      <p:bldP spid="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905566"/>
            <a:ext cx="12192000" cy="4851966"/>
          </a:xfrm>
          <a:custGeom>
            <a:avLst/>
            <a:gdLst>
              <a:gd name="connsiteX0" fmla="*/ 0 w 12192000"/>
              <a:gd name="connsiteY0" fmla="*/ 0 h 4851966"/>
              <a:gd name="connsiteX1" fmla="*/ 12192000 w 12192000"/>
              <a:gd name="connsiteY1" fmla="*/ 0 h 4851966"/>
              <a:gd name="connsiteX2" fmla="*/ 12192000 w 12192000"/>
              <a:gd name="connsiteY2" fmla="*/ 4851966 h 4851966"/>
              <a:gd name="connsiteX3" fmla="*/ 0 w 12192000"/>
              <a:gd name="connsiteY3" fmla="*/ 4851966 h 4851966"/>
            </a:gdLst>
            <a:ahLst/>
            <a:cxnLst>
              <a:cxn ang="0">
                <a:pos x="connsiteX0" y="connsiteY0"/>
              </a:cxn>
              <a:cxn ang="0">
                <a:pos x="connsiteX1" y="connsiteY1"/>
              </a:cxn>
              <a:cxn ang="0">
                <a:pos x="connsiteX2" y="connsiteY2"/>
              </a:cxn>
              <a:cxn ang="0">
                <a:pos x="connsiteX3" y="connsiteY3"/>
              </a:cxn>
            </a:cxnLst>
            <a:rect l="l" t="t" r="r" b="b"/>
            <a:pathLst>
              <a:path w="12192000" h="4851966">
                <a:moveTo>
                  <a:pt x="0" y="0"/>
                </a:moveTo>
                <a:lnTo>
                  <a:pt x="12192000" y="0"/>
                </a:lnTo>
                <a:lnTo>
                  <a:pt x="12192000" y="4851966"/>
                </a:lnTo>
                <a:lnTo>
                  <a:pt x="0" y="4851966"/>
                </a:lnTo>
                <a:close/>
              </a:path>
            </a:pathLst>
          </a:custGeom>
        </p:spPr>
      </p:pic>
      <p:grpSp>
        <p:nvGrpSpPr>
          <p:cNvPr id="160" name="组合 159">
            <a:extLst>
              <a:ext uri="{FF2B5EF4-FFF2-40B4-BE49-F238E27FC236}">
                <a16:creationId xmlns:a16="http://schemas.microsoft.com/office/drawing/2014/main" id="{90EA32BA-3532-41A8-81A8-ED817CF6069D}"/>
              </a:ext>
            </a:extLst>
          </p:cNvPr>
          <p:cNvGrpSpPr/>
          <p:nvPr/>
        </p:nvGrpSpPr>
        <p:grpSpPr>
          <a:xfrm>
            <a:off x="603697" y="5019648"/>
            <a:ext cx="4169259" cy="1219013"/>
            <a:chOff x="713150" y="3257699"/>
            <a:chExt cx="3409502" cy="981388"/>
          </a:xfrm>
        </p:grpSpPr>
        <p:grpSp>
          <p:nvGrpSpPr>
            <p:cNvPr id="161" name="组合 160">
              <a:extLst>
                <a:ext uri="{FF2B5EF4-FFF2-40B4-BE49-F238E27FC236}">
                  <a16:creationId xmlns:a16="http://schemas.microsoft.com/office/drawing/2014/main" id="{DD6BFA3D-CE64-43ED-AB28-62E4FD79CE17}"/>
                </a:ext>
              </a:extLst>
            </p:cNvPr>
            <p:cNvGrpSpPr/>
            <p:nvPr/>
          </p:nvGrpSpPr>
          <p:grpSpPr>
            <a:xfrm>
              <a:off x="713150" y="3432100"/>
              <a:ext cx="3409502" cy="806987"/>
              <a:chOff x="2456766" y="2233120"/>
              <a:chExt cx="3409502" cy="806987"/>
            </a:xfrm>
          </p:grpSpPr>
          <p:grpSp>
            <p:nvGrpSpPr>
              <p:cNvPr id="163" name="组合 162">
                <a:extLst>
                  <a:ext uri="{FF2B5EF4-FFF2-40B4-BE49-F238E27FC236}">
                    <a16:creationId xmlns:a16="http://schemas.microsoft.com/office/drawing/2014/main" id="{DAF02442-AA57-4577-B6F9-4FEFF5A21BB2}"/>
                  </a:ext>
                </a:extLst>
              </p:cNvPr>
              <p:cNvGrpSpPr/>
              <p:nvPr/>
            </p:nvGrpSpPr>
            <p:grpSpPr>
              <a:xfrm>
                <a:off x="2456766" y="2268900"/>
                <a:ext cx="3409502" cy="771207"/>
                <a:chOff x="1043608" y="2105664"/>
                <a:chExt cx="3409502" cy="771207"/>
              </a:xfrm>
            </p:grpSpPr>
            <p:sp>
              <p:nvSpPr>
                <p:cNvPr id="167" name="TextBox 15">
                  <a:extLst>
                    <a:ext uri="{FF2B5EF4-FFF2-40B4-BE49-F238E27FC236}">
                      <a16:creationId xmlns:a16="http://schemas.microsoft.com/office/drawing/2014/main" id="{876DA87F-CC0F-48C9-8436-1A5C07620163}"/>
                    </a:ext>
                  </a:extLst>
                </p:cNvPr>
                <p:cNvSpPr txBox="1"/>
                <p:nvPr/>
              </p:nvSpPr>
              <p:spPr>
                <a:xfrm>
                  <a:off x="1797013" y="2105664"/>
                  <a:ext cx="2011633" cy="470783"/>
                </a:xfrm>
                <a:prstGeom prst="rect">
                  <a:avLst/>
                </a:prstGeom>
                <a:noFill/>
              </p:spPr>
              <p:txBody>
                <a:bodyPr wrap="square" rtlCol="0">
                  <a:spAutoFit/>
                </a:bodyPr>
                <a:lstStyle/>
                <a:p>
                  <a:r>
                    <a:rPr lang="en-US" altLang="zh-CN" sz="3200" dirty="0">
                      <a:solidFill>
                        <a:srgbClr val="256090"/>
                      </a:solidFill>
                      <a:latin typeface="微软雅黑" panose="020B0503020204020204" pitchFamily="34" charset="-122"/>
                      <a:ea typeface="微软雅黑" panose="020B0503020204020204" pitchFamily="34" charset="-122"/>
                    </a:rPr>
                    <a:t>1992-1997</a:t>
                  </a:r>
                  <a:endParaRPr lang="zh-CN" altLang="en-US" sz="3200" dirty="0">
                    <a:solidFill>
                      <a:srgbClr val="256090"/>
                    </a:solidFill>
                    <a:latin typeface="微软雅黑" panose="020B0503020204020204" pitchFamily="34" charset="-122"/>
                    <a:ea typeface="微软雅黑" panose="020B0503020204020204" pitchFamily="34" charset="-122"/>
                  </a:endParaRPr>
                </a:p>
              </p:txBody>
            </p:sp>
            <p:sp>
              <p:nvSpPr>
                <p:cNvPr id="168" name="TextBox 16">
                  <a:extLst>
                    <a:ext uri="{FF2B5EF4-FFF2-40B4-BE49-F238E27FC236}">
                      <a16:creationId xmlns:a16="http://schemas.microsoft.com/office/drawing/2014/main" id="{69F7D110-C44C-45E3-B488-EA9B0727DAD0}"/>
                    </a:ext>
                  </a:extLst>
                </p:cNvPr>
                <p:cNvSpPr txBox="1"/>
                <p:nvPr/>
              </p:nvSpPr>
              <p:spPr>
                <a:xfrm>
                  <a:off x="1043608" y="2507419"/>
                  <a:ext cx="3409502" cy="369452"/>
                </a:xfrm>
                <a:prstGeom prst="rect">
                  <a:avLst/>
                </a:prstGeom>
                <a:noFill/>
              </p:spPr>
              <p:txBody>
                <a:bodyPr wrap="square" rtlCol="0">
                  <a:spAutoFit/>
                </a:bodyPr>
                <a:lstStyle/>
                <a:p>
                  <a:pPr algn="ctr" defTabSz="1057910" fontAlgn="auto">
                    <a:lnSpc>
                      <a:spcPct val="150000"/>
                    </a:lnSpc>
                    <a:spcBef>
                      <a:spcPts val="0"/>
                    </a:spcBef>
                    <a:spcAft>
                      <a:spcPts val="0"/>
                    </a:spcAft>
                  </a:pPr>
                  <a:r>
                    <a:rPr lang="zh-CN" altLang="en-US" kern="0" dirty="0">
                      <a:solidFill>
                        <a:srgbClr val="256090"/>
                      </a:solidFill>
                      <a:latin typeface="微软雅黑" panose="020B0503020204020204" pitchFamily="34" charset="-122"/>
                      <a:ea typeface="微软雅黑" panose="020B0503020204020204" pitchFamily="34" charset="-122"/>
                    </a:rPr>
                    <a:t>首批省级经济技术开发区</a:t>
                  </a:r>
                </a:p>
              </p:txBody>
            </p:sp>
          </p:grpSp>
          <p:grpSp>
            <p:nvGrpSpPr>
              <p:cNvPr id="164" name="组合 163">
                <a:extLst>
                  <a:ext uri="{FF2B5EF4-FFF2-40B4-BE49-F238E27FC236}">
                    <a16:creationId xmlns:a16="http://schemas.microsoft.com/office/drawing/2014/main" id="{5AECCF7B-754B-4359-86A4-9A764E6BBF91}"/>
                  </a:ext>
                </a:extLst>
              </p:cNvPr>
              <p:cNvGrpSpPr/>
              <p:nvPr/>
            </p:nvGrpSpPr>
            <p:grpSpPr>
              <a:xfrm>
                <a:off x="2781615" y="2233120"/>
                <a:ext cx="432048" cy="520341"/>
                <a:chOff x="563174" y="1679487"/>
                <a:chExt cx="432048" cy="520341"/>
              </a:xfrm>
            </p:grpSpPr>
            <p:sp>
              <p:nvSpPr>
                <p:cNvPr id="165" name="矩形 164">
                  <a:extLst>
                    <a:ext uri="{FF2B5EF4-FFF2-40B4-BE49-F238E27FC236}">
                      <a16:creationId xmlns:a16="http://schemas.microsoft.com/office/drawing/2014/main" id="{BB4216BB-6868-4416-ABD7-DA55C5796DBA}"/>
                    </a:ext>
                  </a:extLst>
                </p:cNvPr>
                <p:cNvSpPr/>
                <p:nvPr/>
              </p:nvSpPr>
              <p:spPr>
                <a:xfrm rot="2983548">
                  <a:off x="579793" y="1679487"/>
                  <a:ext cx="415429" cy="415429"/>
                </a:xfrm>
                <a:prstGeom prst="rect">
                  <a:avLst/>
                </a:prstGeom>
                <a:solidFill>
                  <a:schemeClr val="bg1"/>
                </a:solidFill>
                <a:ln w="3175">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56090"/>
                    </a:solidFill>
                  </a:endParaRPr>
                </a:p>
              </p:txBody>
            </p:sp>
            <p:sp>
              <p:nvSpPr>
                <p:cNvPr id="166" name="TextBox 26">
                  <a:extLst>
                    <a:ext uri="{FF2B5EF4-FFF2-40B4-BE49-F238E27FC236}">
                      <a16:creationId xmlns:a16="http://schemas.microsoft.com/office/drawing/2014/main" id="{399F88CB-385C-4B91-9C12-F3E3F65B6869}"/>
                    </a:ext>
                  </a:extLst>
                </p:cNvPr>
                <p:cNvSpPr txBox="1"/>
                <p:nvPr/>
              </p:nvSpPr>
              <p:spPr>
                <a:xfrm>
                  <a:off x="563174" y="1679487"/>
                  <a:ext cx="432048" cy="520341"/>
                </a:xfrm>
                <a:prstGeom prst="rect">
                  <a:avLst/>
                </a:prstGeom>
                <a:noFill/>
              </p:spPr>
              <p:txBody>
                <a:bodyPr wrap="square" rtlCol="0">
                  <a:spAutoFit/>
                </a:bodyPr>
                <a:lstStyle/>
                <a:p>
                  <a:pPr algn="ctr"/>
                  <a:r>
                    <a:rPr lang="en-US" altLang="zh-CN" sz="3600" dirty="0">
                      <a:solidFill>
                        <a:srgbClr val="256090"/>
                      </a:solidFill>
                    </a:rPr>
                    <a:t>1</a:t>
                  </a:r>
                  <a:endParaRPr lang="zh-CN" altLang="en-US" sz="3600" dirty="0">
                    <a:solidFill>
                      <a:srgbClr val="256090"/>
                    </a:solidFill>
                  </a:endParaRPr>
                </a:p>
              </p:txBody>
            </p:sp>
          </p:grpSp>
        </p:grpSp>
        <p:sp>
          <p:nvSpPr>
            <p:cNvPr id="162" name="流程图: 联系 79">
              <a:extLst>
                <a:ext uri="{FF2B5EF4-FFF2-40B4-BE49-F238E27FC236}">
                  <a16:creationId xmlns:a16="http://schemas.microsoft.com/office/drawing/2014/main" id="{A0C46357-EC4F-4C8D-A7BD-A8FD7CCC1B93}"/>
                </a:ext>
              </a:extLst>
            </p:cNvPr>
            <p:cNvSpPr/>
            <p:nvPr/>
          </p:nvSpPr>
          <p:spPr>
            <a:xfrm>
              <a:off x="1225501" y="3257699"/>
              <a:ext cx="106139" cy="106139"/>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56090"/>
                </a:solidFill>
              </a:endParaRPr>
            </a:p>
          </p:txBody>
        </p:sp>
      </p:grpSp>
      <p:grpSp>
        <p:nvGrpSpPr>
          <p:cNvPr id="169" name="组合 168">
            <a:extLst>
              <a:ext uri="{FF2B5EF4-FFF2-40B4-BE49-F238E27FC236}">
                <a16:creationId xmlns:a16="http://schemas.microsoft.com/office/drawing/2014/main" id="{BF31FB1C-59D2-46EC-943C-402109AC5D8A}"/>
              </a:ext>
            </a:extLst>
          </p:cNvPr>
          <p:cNvGrpSpPr/>
          <p:nvPr/>
        </p:nvGrpSpPr>
        <p:grpSpPr>
          <a:xfrm>
            <a:off x="4783891" y="3740121"/>
            <a:ext cx="3468510" cy="1195719"/>
            <a:chOff x="3039683" y="2370163"/>
            <a:chExt cx="2635734" cy="959780"/>
          </a:xfrm>
        </p:grpSpPr>
        <p:grpSp>
          <p:nvGrpSpPr>
            <p:cNvPr id="170" name="组合 169">
              <a:extLst>
                <a:ext uri="{FF2B5EF4-FFF2-40B4-BE49-F238E27FC236}">
                  <a16:creationId xmlns:a16="http://schemas.microsoft.com/office/drawing/2014/main" id="{BABE2D5F-9591-4E7A-B5C0-80BA24787DAC}"/>
                </a:ext>
              </a:extLst>
            </p:cNvPr>
            <p:cNvGrpSpPr/>
            <p:nvPr/>
          </p:nvGrpSpPr>
          <p:grpSpPr>
            <a:xfrm>
              <a:off x="3039683" y="2469911"/>
              <a:ext cx="2635734" cy="860032"/>
              <a:chOff x="2789925" y="2158750"/>
              <a:chExt cx="2635734" cy="860032"/>
            </a:xfrm>
          </p:grpSpPr>
          <p:grpSp>
            <p:nvGrpSpPr>
              <p:cNvPr id="172" name="组合 171">
                <a:extLst>
                  <a:ext uri="{FF2B5EF4-FFF2-40B4-BE49-F238E27FC236}">
                    <a16:creationId xmlns:a16="http://schemas.microsoft.com/office/drawing/2014/main" id="{8FB0877C-F6E6-4A3B-8798-188CE4839FA1}"/>
                  </a:ext>
                </a:extLst>
              </p:cNvPr>
              <p:cNvGrpSpPr/>
              <p:nvPr/>
            </p:nvGrpSpPr>
            <p:grpSpPr>
              <a:xfrm>
                <a:off x="2936930" y="2280247"/>
                <a:ext cx="2488729" cy="738535"/>
                <a:chOff x="1523772" y="2117011"/>
                <a:chExt cx="2488729" cy="738535"/>
              </a:xfrm>
            </p:grpSpPr>
            <p:sp>
              <p:nvSpPr>
                <p:cNvPr id="176" name="TextBox 34">
                  <a:extLst>
                    <a:ext uri="{FF2B5EF4-FFF2-40B4-BE49-F238E27FC236}">
                      <a16:creationId xmlns:a16="http://schemas.microsoft.com/office/drawing/2014/main" id="{8A096EDA-21D1-4C70-8613-DDFF87D28C9F}"/>
                    </a:ext>
                  </a:extLst>
                </p:cNvPr>
                <p:cNvSpPr txBox="1"/>
                <p:nvPr/>
              </p:nvSpPr>
              <p:spPr>
                <a:xfrm>
                  <a:off x="1865434" y="2117011"/>
                  <a:ext cx="2147067" cy="469387"/>
                </a:xfrm>
                <a:prstGeom prst="rect">
                  <a:avLst/>
                </a:prstGeom>
                <a:noFill/>
              </p:spPr>
              <p:txBody>
                <a:bodyPr wrap="square" rtlCol="0">
                  <a:spAutoFit/>
                </a:bodyPr>
                <a:lstStyle/>
                <a:p>
                  <a:r>
                    <a:rPr lang="en-US" altLang="zh-CN" sz="3200" dirty="0">
                      <a:solidFill>
                        <a:srgbClr val="256090"/>
                      </a:solidFill>
                      <a:latin typeface="微软雅黑" panose="020B0503020204020204" pitchFamily="34" charset="-122"/>
                      <a:ea typeface="微软雅黑" panose="020B0503020204020204" pitchFamily="34" charset="-122"/>
                    </a:rPr>
                    <a:t>1998-2008</a:t>
                  </a:r>
                  <a:endParaRPr lang="zh-CN" altLang="en-US" sz="3200" dirty="0">
                    <a:solidFill>
                      <a:srgbClr val="256090"/>
                    </a:solidFill>
                    <a:latin typeface="微软雅黑" panose="020B0503020204020204" pitchFamily="34" charset="-122"/>
                    <a:ea typeface="微软雅黑" panose="020B0503020204020204" pitchFamily="34" charset="-122"/>
                  </a:endParaRPr>
                </a:p>
              </p:txBody>
            </p:sp>
            <p:sp>
              <p:nvSpPr>
                <p:cNvPr id="177" name="TextBox 35">
                  <a:extLst>
                    <a:ext uri="{FF2B5EF4-FFF2-40B4-BE49-F238E27FC236}">
                      <a16:creationId xmlns:a16="http://schemas.microsoft.com/office/drawing/2014/main" id="{9944BE9C-AA6B-4CF4-AAF3-379A64E0BA27}"/>
                    </a:ext>
                  </a:extLst>
                </p:cNvPr>
                <p:cNvSpPr txBox="1"/>
                <p:nvPr/>
              </p:nvSpPr>
              <p:spPr>
                <a:xfrm>
                  <a:off x="1523772" y="2487190"/>
                  <a:ext cx="2488729" cy="368356"/>
                </a:xfrm>
                <a:prstGeom prst="rect">
                  <a:avLst/>
                </a:prstGeom>
                <a:noFill/>
              </p:spPr>
              <p:txBody>
                <a:bodyPr wrap="square" rtlCol="0">
                  <a:spAutoFit/>
                </a:bodyPr>
                <a:lstStyle/>
                <a:p>
                  <a:pPr algn="ctr" defTabSz="1057910" fontAlgn="auto">
                    <a:lnSpc>
                      <a:spcPct val="150000"/>
                    </a:lnSpc>
                    <a:spcBef>
                      <a:spcPts val="0"/>
                    </a:spcBef>
                    <a:spcAft>
                      <a:spcPts val="0"/>
                    </a:spcAft>
                  </a:pPr>
                  <a:r>
                    <a:rPr lang="zh-CN" altLang="en-US" kern="0" dirty="0">
                      <a:solidFill>
                        <a:srgbClr val="256090"/>
                      </a:solidFill>
                      <a:latin typeface="微软雅黑" panose="020B0503020204020204" pitchFamily="34" charset="-122"/>
                      <a:ea typeface="微软雅黑" panose="020B0503020204020204" pitchFamily="34" charset="-122"/>
                    </a:rPr>
                    <a:t>首批省级重点产业集聚区</a:t>
                  </a:r>
                </a:p>
              </p:txBody>
            </p:sp>
          </p:grpSp>
          <p:grpSp>
            <p:nvGrpSpPr>
              <p:cNvPr id="173" name="组合 172">
                <a:extLst>
                  <a:ext uri="{FF2B5EF4-FFF2-40B4-BE49-F238E27FC236}">
                    <a16:creationId xmlns:a16="http://schemas.microsoft.com/office/drawing/2014/main" id="{1A53B93B-94EB-43EC-A5C9-DBD8504ABB64}"/>
                  </a:ext>
                </a:extLst>
              </p:cNvPr>
              <p:cNvGrpSpPr/>
              <p:nvPr/>
            </p:nvGrpSpPr>
            <p:grpSpPr>
              <a:xfrm>
                <a:off x="2789925" y="2158750"/>
                <a:ext cx="432048" cy="518797"/>
                <a:chOff x="571484" y="1605117"/>
                <a:chExt cx="432048" cy="518797"/>
              </a:xfrm>
            </p:grpSpPr>
            <p:sp>
              <p:nvSpPr>
                <p:cNvPr id="174" name="矩形 173">
                  <a:extLst>
                    <a:ext uri="{FF2B5EF4-FFF2-40B4-BE49-F238E27FC236}">
                      <a16:creationId xmlns:a16="http://schemas.microsoft.com/office/drawing/2014/main" id="{2E2A076F-3578-4E8D-A6E9-55A7F23DFBA4}"/>
                    </a:ext>
                  </a:extLst>
                </p:cNvPr>
                <p:cNvSpPr/>
                <p:nvPr/>
              </p:nvSpPr>
              <p:spPr>
                <a:xfrm rot="2983548">
                  <a:off x="579793" y="1679487"/>
                  <a:ext cx="415429" cy="415429"/>
                </a:xfrm>
                <a:prstGeom prst="rect">
                  <a:avLst/>
                </a:prstGeom>
                <a:solidFill>
                  <a:schemeClr val="bg1"/>
                </a:solidFill>
                <a:ln w="3175">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56090"/>
                    </a:solidFill>
                  </a:endParaRPr>
                </a:p>
              </p:txBody>
            </p:sp>
            <p:sp>
              <p:nvSpPr>
                <p:cNvPr id="175" name="TextBox 33">
                  <a:extLst>
                    <a:ext uri="{FF2B5EF4-FFF2-40B4-BE49-F238E27FC236}">
                      <a16:creationId xmlns:a16="http://schemas.microsoft.com/office/drawing/2014/main" id="{7BD83E0E-5A2D-4D83-B45C-298CA8B93C1F}"/>
                    </a:ext>
                  </a:extLst>
                </p:cNvPr>
                <p:cNvSpPr txBox="1"/>
                <p:nvPr/>
              </p:nvSpPr>
              <p:spPr>
                <a:xfrm>
                  <a:off x="571484" y="1605117"/>
                  <a:ext cx="432048" cy="518797"/>
                </a:xfrm>
                <a:prstGeom prst="rect">
                  <a:avLst/>
                </a:prstGeom>
                <a:noFill/>
              </p:spPr>
              <p:txBody>
                <a:bodyPr wrap="square" rtlCol="0">
                  <a:spAutoFit/>
                </a:bodyPr>
                <a:lstStyle/>
                <a:p>
                  <a:pPr algn="ctr"/>
                  <a:r>
                    <a:rPr lang="en-US" altLang="zh-CN" sz="3600" dirty="0">
                      <a:solidFill>
                        <a:srgbClr val="256090"/>
                      </a:solidFill>
                    </a:rPr>
                    <a:t>2</a:t>
                  </a:r>
                  <a:endParaRPr lang="zh-CN" altLang="en-US" sz="3600" dirty="0">
                    <a:solidFill>
                      <a:srgbClr val="256090"/>
                    </a:solidFill>
                  </a:endParaRPr>
                </a:p>
              </p:txBody>
            </p:sp>
          </p:grpSp>
        </p:grpSp>
        <p:sp>
          <p:nvSpPr>
            <p:cNvPr id="171" name="流程图: 联系 80">
              <a:extLst>
                <a:ext uri="{FF2B5EF4-FFF2-40B4-BE49-F238E27FC236}">
                  <a16:creationId xmlns:a16="http://schemas.microsoft.com/office/drawing/2014/main" id="{F9AC0AEF-E963-46ED-A2CE-0F2E7FF8AE3D}"/>
                </a:ext>
              </a:extLst>
            </p:cNvPr>
            <p:cNvSpPr/>
            <p:nvPr/>
          </p:nvSpPr>
          <p:spPr>
            <a:xfrm flipH="1">
              <a:off x="3243501" y="2370163"/>
              <a:ext cx="89078" cy="8907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56090"/>
                </a:solidFill>
              </a:endParaRPr>
            </a:p>
          </p:txBody>
        </p:sp>
      </p:grpSp>
      <p:grpSp>
        <p:nvGrpSpPr>
          <p:cNvPr id="178" name="组合 177">
            <a:extLst>
              <a:ext uri="{FF2B5EF4-FFF2-40B4-BE49-F238E27FC236}">
                <a16:creationId xmlns:a16="http://schemas.microsoft.com/office/drawing/2014/main" id="{5F5166DB-BD99-414A-9531-5448D752F54C}"/>
              </a:ext>
            </a:extLst>
          </p:cNvPr>
          <p:cNvGrpSpPr/>
          <p:nvPr/>
        </p:nvGrpSpPr>
        <p:grpSpPr>
          <a:xfrm>
            <a:off x="4057120" y="1174508"/>
            <a:ext cx="5076247" cy="1640141"/>
            <a:chOff x="4192601" y="1099670"/>
            <a:chExt cx="5076247" cy="1640141"/>
          </a:xfrm>
        </p:grpSpPr>
        <p:grpSp>
          <p:nvGrpSpPr>
            <p:cNvPr id="179" name="组合 178">
              <a:extLst>
                <a:ext uri="{FF2B5EF4-FFF2-40B4-BE49-F238E27FC236}">
                  <a16:creationId xmlns:a16="http://schemas.microsoft.com/office/drawing/2014/main" id="{BD23B130-299C-4B0A-B401-A1DBC1C9839A}"/>
                </a:ext>
              </a:extLst>
            </p:cNvPr>
            <p:cNvGrpSpPr/>
            <p:nvPr/>
          </p:nvGrpSpPr>
          <p:grpSpPr>
            <a:xfrm>
              <a:off x="5877582" y="1765209"/>
              <a:ext cx="3391266" cy="974602"/>
              <a:chOff x="4682619" y="2746937"/>
              <a:chExt cx="3391266" cy="974602"/>
            </a:xfrm>
          </p:grpSpPr>
          <p:grpSp>
            <p:nvGrpSpPr>
              <p:cNvPr id="181" name="组合 180">
                <a:extLst>
                  <a:ext uri="{FF2B5EF4-FFF2-40B4-BE49-F238E27FC236}">
                    <a16:creationId xmlns:a16="http://schemas.microsoft.com/office/drawing/2014/main" id="{38DE1B9D-3ADB-4702-B699-ACFF74B6B98E}"/>
                  </a:ext>
                </a:extLst>
              </p:cNvPr>
              <p:cNvGrpSpPr/>
              <p:nvPr/>
            </p:nvGrpSpPr>
            <p:grpSpPr>
              <a:xfrm>
                <a:off x="4682619" y="2822918"/>
                <a:ext cx="3391266" cy="898621"/>
                <a:chOff x="3269461" y="2659682"/>
                <a:chExt cx="3391266" cy="898621"/>
              </a:xfrm>
            </p:grpSpPr>
            <p:sp>
              <p:nvSpPr>
                <p:cNvPr id="185" name="TextBox 41">
                  <a:extLst>
                    <a:ext uri="{FF2B5EF4-FFF2-40B4-BE49-F238E27FC236}">
                      <a16:creationId xmlns:a16="http://schemas.microsoft.com/office/drawing/2014/main" id="{F838FB94-57C2-4848-B298-8030FCF3A6B9}"/>
                    </a:ext>
                  </a:extLst>
                </p:cNvPr>
                <p:cNvSpPr txBox="1"/>
                <p:nvPr/>
              </p:nvSpPr>
              <p:spPr>
                <a:xfrm>
                  <a:off x="4296094" y="2659682"/>
                  <a:ext cx="2333017" cy="584775"/>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2010</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86" name="TextBox 42">
                  <a:extLst>
                    <a:ext uri="{FF2B5EF4-FFF2-40B4-BE49-F238E27FC236}">
                      <a16:creationId xmlns:a16="http://schemas.microsoft.com/office/drawing/2014/main" id="{A2DC0513-EFB9-40BB-8674-352EF334565F}"/>
                    </a:ext>
                  </a:extLst>
                </p:cNvPr>
                <p:cNvSpPr txBox="1"/>
                <p:nvPr/>
              </p:nvSpPr>
              <p:spPr>
                <a:xfrm>
                  <a:off x="3269461" y="3099716"/>
                  <a:ext cx="3391266" cy="458587"/>
                </a:xfrm>
                <a:prstGeom prst="rect">
                  <a:avLst/>
                </a:prstGeom>
                <a:noFill/>
              </p:spPr>
              <p:txBody>
                <a:bodyPr wrap="square" rtlCol="0">
                  <a:spAutoFit/>
                </a:bodyPr>
                <a:lstStyle/>
                <a:p>
                  <a:pPr algn="ctr" defTabSz="1057910">
                    <a:lnSpc>
                      <a:spcPct val="150000"/>
                    </a:lnSpc>
                  </a:pPr>
                  <a:r>
                    <a:rPr lang="zh-CN" altLang="zh-CN" dirty="0">
                      <a:solidFill>
                        <a:schemeClr val="bg1"/>
                      </a:solidFill>
                      <a:latin typeface="微软雅黑" panose="020B0503020204020204" pitchFamily="34" charset="-122"/>
                      <a:ea typeface="微软雅黑" panose="020B0503020204020204" pitchFamily="34" charset="-122"/>
                    </a:rPr>
                    <a:t>升级为国家级经济技术开发区</a:t>
                  </a:r>
                  <a:endParaRPr lang="zh-CN" altLang="en-US" kern="0" dirty="0">
                    <a:solidFill>
                      <a:schemeClr val="bg1"/>
                    </a:solidFill>
                    <a:latin typeface="微软雅黑" panose="020B0503020204020204" pitchFamily="34" charset="-122"/>
                    <a:ea typeface="微软雅黑" panose="020B0503020204020204" pitchFamily="34" charset="-122"/>
                  </a:endParaRPr>
                </a:p>
              </p:txBody>
            </p:sp>
          </p:grpSp>
          <p:grpSp>
            <p:nvGrpSpPr>
              <p:cNvPr id="182" name="组合 181">
                <a:extLst>
                  <a:ext uri="{FF2B5EF4-FFF2-40B4-BE49-F238E27FC236}">
                    <a16:creationId xmlns:a16="http://schemas.microsoft.com/office/drawing/2014/main" id="{3CB67B09-D834-434D-8065-B71E4B6213C9}"/>
                  </a:ext>
                </a:extLst>
              </p:cNvPr>
              <p:cNvGrpSpPr/>
              <p:nvPr/>
            </p:nvGrpSpPr>
            <p:grpSpPr>
              <a:xfrm>
                <a:off x="5138118" y="2746937"/>
                <a:ext cx="444478" cy="585509"/>
                <a:chOff x="2919677" y="2193304"/>
                <a:chExt cx="444478" cy="585509"/>
              </a:xfrm>
            </p:grpSpPr>
            <p:sp>
              <p:nvSpPr>
                <p:cNvPr id="183" name="矩形 182">
                  <a:extLst>
                    <a:ext uri="{FF2B5EF4-FFF2-40B4-BE49-F238E27FC236}">
                      <a16:creationId xmlns:a16="http://schemas.microsoft.com/office/drawing/2014/main" id="{BD89C3BA-9695-404B-B867-702356677AEB}"/>
                    </a:ext>
                  </a:extLst>
                </p:cNvPr>
                <p:cNvSpPr/>
                <p:nvPr/>
              </p:nvSpPr>
              <p:spPr>
                <a:xfrm rot="2983548">
                  <a:off x="2930009" y="2279078"/>
                  <a:ext cx="415429" cy="415429"/>
                </a:xfrm>
                <a:prstGeom prst="rect">
                  <a:avLst/>
                </a:prstGeom>
                <a:solidFill>
                  <a:schemeClr val="bg1"/>
                </a:solidFill>
                <a:ln w="3175">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256090"/>
                    </a:solidFill>
                  </a:endParaRPr>
                </a:p>
              </p:txBody>
            </p:sp>
            <p:sp>
              <p:nvSpPr>
                <p:cNvPr id="184" name="TextBox 40">
                  <a:extLst>
                    <a:ext uri="{FF2B5EF4-FFF2-40B4-BE49-F238E27FC236}">
                      <a16:creationId xmlns:a16="http://schemas.microsoft.com/office/drawing/2014/main" id="{49C7E917-B0EC-47BA-B230-7B8C85E1F4FC}"/>
                    </a:ext>
                  </a:extLst>
                </p:cNvPr>
                <p:cNvSpPr txBox="1"/>
                <p:nvPr/>
              </p:nvSpPr>
              <p:spPr>
                <a:xfrm>
                  <a:off x="2919677" y="2193304"/>
                  <a:ext cx="444478" cy="585509"/>
                </a:xfrm>
                <a:prstGeom prst="rect">
                  <a:avLst/>
                </a:prstGeom>
                <a:noFill/>
              </p:spPr>
              <p:txBody>
                <a:bodyPr wrap="square" rtlCol="0">
                  <a:spAutoFit/>
                </a:bodyPr>
                <a:lstStyle/>
                <a:p>
                  <a:pPr algn="ctr"/>
                  <a:r>
                    <a:rPr lang="en-US" altLang="zh-CN" sz="3200" dirty="0">
                      <a:solidFill>
                        <a:srgbClr val="2F79B7"/>
                      </a:solidFill>
                    </a:rPr>
                    <a:t>3</a:t>
                  </a:r>
                  <a:endParaRPr lang="zh-CN" altLang="en-US" sz="3200" dirty="0">
                    <a:solidFill>
                      <a:srgbClr val="2F79B7"/>
                    </a:solidFill>
                  </a:endParaRPr>
                </a:p>
              </p:txBody>
            </p:sp>
          </p:grpSp>
        </p:grpSp>
        <p:sp>
          <p:nvSpPr>
            <p:cNvPr id="180" name="流程图: 联系 81">
              <a:extLst>
                <a:ext uri="{FF2B5EF4-FFF2-40B4-BE49-F238E27FC236}">
                  <a16:creationId xmlns:a16="http://schemas.microsoft.com/office/drawing/2014/main" id="{67EEA28A-4411-44B9-900F-1BC69BDF221F}"/>
                </a:ext>
              </a:extLst>
            </p:cNvPr>
            <p:cNvSpPr/>
            <p:nvPr/>
          </p:nvSpPr>
          <p:spPr>
            <a:xfrm flipH="1">
              <a:off x="4192601" y="1099670"/>
              <a:ext cx="66685" cy="6668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256090"/>
                </a:solidFill>
              </a:endParaRPr>
            </a:p>
          </p:txBody>
        </p:sp>
      </p:grpSp>
      <p:sp>
        <p:nvSpPr>
          <p:cNvPr id="196" name="矩形 195">
            <a:extLst>
              <a:ext uri="{FF2B5EF4-FFF2-40B4-BE49-F238E27FC236}">
                <a16:creationId xmlns:a16="http://schemas.microsoft.com/office/drawing/2014/main" id="{49BFF334-FD90-4A70-B1E1-58BF8B1CD631}"/>
              </a:ext>
            </a:extLst>
          </p:cNvPr>
          <p:cNvSpPr/>
          <p:nvPr/>
        </p:nvSpPr>
        <p:spPr>
          <a:xfrm rot="13500000">
            <a:off x="55450" y="252088"/>
            <a:ext cx="291422" cy="291423"/>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97" name="矩形 196">
            <a:extLst>
              <a:ext uri="{FF2B5EF4-FFF2-40B4-BE49-F238E27FC236}">
                <a16:creationId xmlns:a16="http://schemas.microsoft.com/office/drawing/2014/main" id="{90D32705-E7C6-479E-9612-07855FFAB341}"/>
              </a:ext>
            </a:extLst>
          </p:cNvPr>
          <p:cNvSpPr/>
          <p:nvPr/>
        </p:nvSpPr>
        <p:spPr>
          <a:xfrm rot="13500000">
            <a:off x="308907" y="285958"/>
            <a:ext cx="223681" cy="22368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198" name="组合 197">
            <a:extLst>
              <a:ext uri="{FF2B5EF4-FFF2-40B4-BE49-F238E27FC236}">
                <a16:creationId xmlns:a16="http://schemas.microsoft.com/office/drawing/2014/main" id="{21339B0D-ECFD-4BEE-A06E-919D1A09F037}"/>
              </a:ext>
            </a:extLst>
          </p:cNvPr>
          <p:cNvGrpSpPr/>
          <p:nvPr/>
        </p:nvGrpSpPr>
        <p:grpSpPr>
          <a:xfrm>
            <a:off x="173962" y="92047"/>
            <a:ext cx="4007291" cy="562570"/>
            <a:chOff x="-148730" y="328712"/>
            <a:chExt cx="4007291" cy="562570"/>
          </a:xfrm>
        </p:grpSpPr>
        <p:sp>
          <p:nvSpPr>
            <p:cNvPr id="199" name="TextBox 62">
              <a:extLst>
                <a:ext uri="{FF2B5EF4-FFF2-40B4-BE49-F238E27FC236}">
                  <a16:creationId xmlns:a16="http://schemas.microsoft.com/office/drawing/2014/main" id="{DA059339-8781-4B4D-8AEF-DA53BC433C55}"/>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0" name="矩形 199">
              <a:extLst>
                <a:ext uri="{FF2B5EF4-FFF2-40B4-BE49-F238E27FC236}">
                  <a16:creationId xmlns:a16="http://schemas.microsoft.com/office/drawing/2014/main" id="{4D6EB364-F995-49F9-A432-D137040D5C8F}"/>
                </a:ext>
              </a:extLst>
            </p:cNvPr>
            <p:cNvSpPr/>
            <p:nvPr/>
          </p:nvSpPr>
          <p:spPr>
            <a:xfrm>
              <a:off x="-141851" y="328712"/>
              <a:ext cx="3705495" cy="400110"/>
            </a:xfrm>
            <a:prstGeom prst="rect">
              <a:avLst/>
            </a:prstGeom>
          </p:spPr>
          <p:txBody>
            <a:bodyPr wrap="square">
              <a:spAutoFit/>
            </a:bodyPr>
            <a:lstStyle/>
            <a:p>
              <a:pPr algn="ctr"/>
              <a:r>
                <a:rPr lang="zh-CN" alt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14" name="任意多边形: 形状 213">
            <a:extLst>
              <a:ext uri="{FF2B5EF4-FFF2-40B4-BE49-F238E27FC236}">
                <a16:creationId xmlns:a16="http://schemas.microsoft.com/office/drawing/2014/main" id="{E625629F-9E92-4FD4-B319-951D00999A85}"/>
              </a:ext>
            </a:extLst>
          </p:cNvPr>
          <p:cNvSpPr/>
          <p:nvPr/>
        </p:nvSpPr>
        <p:spPr>
          <a:xfrm>
            <a:off x="1222744" y="1541721"/>
            <a:ext cx="7910623" cy="3955312"/>
          </a:xfrm>
          <a:custGeom>
            <a:avLst/>
            <a:gdLst>
              <a:gd name="connsiteX0" fmla="*/ 0 w 7910623"/>
              <a:gd name="connsiteY0" fmla="*/ 3955312 h 3955312"/>
              <a:gd name="connsiteX1" fmla="*/ 4338084 w 7910623"/>
              <a:gd name="connsiteY1" fmla="*/ 1935126 h 3955312"/>
              <a:gd name="connsiteX2" fmla="*/ 7910623 w 7910623"/>
              <a:gd name="connsiteY2" fmla="*/ 0 h 3955312"/>
            </a:gdLst>
            <a:ahLst/>
            <a:cxnLst>
              <a:cxn ang="0">
                <a:pos x="connsiteX0" y="connsiteY0"/>
              </a:cxn>
              <a:cxn ang="0">
                <a:pos x="connsiteX1" y="connsiteY1"/>
              </a:cxn>
              <a:cxn ang="0">
                <a:pos x="connsiteX2" y="connsiteY2"/>
              </a:cxn>
            </a:cxnLst>
            <a:rect l="l" t="t" r="r" b="b"/>
            <a:pathLst>
              <a:path w="7910623" h="3955312">
                <a:moveTo>
                  <a:pt x="0" y="3955312"/>
                </a:moveTo>
                <a:cubicBezTo>
                  <a:pt x="1509823" y="3274828"/>
                  <a:pt x="3019647" y="2594345"/>
                  <a:pt x="4338084" y="1935126"/>
                </a:cubicBezTo>
                <a:cubicBezTo>
                  <a:pt x="5656521" y="1275907"/>
                  <a:pt x="6783572" y="637953"/>
                  <a:pt x="7910623"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7" name="曲线连接符 57">
            <a:extLst>
              <a:ext uri="{FF2B5EF4-FFF2-40B4-BE49-F238E27FC236}">
                <a16:creationId xmlns:a16="http://schemas.microsoft.com/office/drawing/2014/main" id="{A8EA89E6-C94C-4CA2-87AB-C5175FF1E271}"/>
              </a:ext>
            </a:extLst>
          </p:cNvPr>
          <p:cNvCxnSpPr>
            <a:cxnSpLocks/>
          </p:cNvCxnSpPr>
          <p:nvPr/>
        </p:nvCxnSpPr>
        <p:spPr>
          <a:xfrm flipV="1">
            <a:off x="1307573" y="1301133"/>
            <a:ext cx="8216727" cy="4122568"/>
          </a:xfrm>
          <a:prstGeom prst="curvedConnector3">
            <a:avLst>
              <a:gd name="adj1" fmla="val 50000"/>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7" name="组合 36">
            <a:extLst>
              <a:ext uri="{FF2B5EF4-FFF2-40B4-BE49-F238E27FC236}">
                <a16:creationId xmlns:a16="http://schemas.microsoft.com/office/drawing/2014/main" id="{A07C2780-53D1-49C8-9754-CA83BFD1E57E}"/>
              </a:ext>
            </a:extLst>
          </p:cNvPr>
          <p:cNvGrpSpPr/>
          <p:nvPr/>
        </p:nvGrpSpPr>
        <p:grpSpPr>
          <a:xfrm>
            <a:off x="7247360" y="260108"/>
            <a:ext cx="5076247" cy="2471459"/>
            <a:chOff x="4192601" y="1099670"/>
            <a:chExt cx="5076247" cy="2471459"/>
          </a:xfrm>
        </p:grpSpPr>
        <p:grpSp>
          <p:nvGrpSpPr>
            <p:cNvPr id="38" name="组合 37">
              <a:extLst>
                <a:ext uri="{FF2B5EF4-FFF2-40B4-BE49-F238E27FC236}">
                  <a16:creationId xmlns:a16="http://schemas.microsoft.com/office/drawing/2014/main" id="{6272A2A5-A454-4CBD-9219-56C41E05B6CB}"/>
                </a:ext>
              </a:extLst>
            </p:cNvPr>
            <p:cNvGrpSpPr/>
            <p:nvPr/>
          </p:nvGrpSpPr>
          <p:grpSpPr>
            <a:xfrm>
              <a:off x="5877582" y="1765943"/>
              <a:ext cx="3391266" cy="1805186"/>
              <a:chOff x="4682619" y="2747671"/>
              <a:chExt cx="3391266" cy="1805186"/>
            </a:xfrm>
          </p:grpSpPr>
          <p:grpSp>
            <p:nvGrpSpPr>
              <p:cNvPr id="40" name="组合 39">
                <a:extLst>
                  <a:ext uri="{FF2B5EF4-FFF2-40B4-BE49-F238E27FC236}">
                    <a16:creationId xmlns:a16="http://schemas.microsoft.com/office/drawing/2014/main" id="{0AC9E89D-0602-4623-96CE-4F4D8F242388}"/>
                  </a:ext>
                </a:extLst>
              </p:cNvPr>
              <p:cNvGrpSpPr/>
              <p:nvPr/>
            </p:nvGrpSpPr>
            <p:grpSpPr>
              <a:xfrm>
                <a:off x="4682619" y="2822918"/>
                <a:ext cx="3391266" cy="1729939"/>
                <a:chOff x="3269461" y="2659682"/>
                <a:chExt cx="3391266" cy="1729939"/>
              </a:xfrm>
            </p:grpSpPr>
            <p:sp>
              <p:nvSpPr>
                <p:cNvPr id="44" name="TextBox 41">
                  <a:extLst>
                    <a:ext uri="{FF2B5EF4-FFF2-40B4-BE49-F238E27FC236}">
                      <a16:creationId xmlns:a16="http://schemas.microsoft.com/office/drawing/2014/main" id="{2D612E9C-0FCA-426C-ADA3-485C61AC993C}"/>
                    </a:ext>
                  </a:extLst>
                </p:cNvPr>
                <p:cNvSpPr txBox="1"/>
                <p:nvPr/>
              </p:nvSpPr>
              <p:spPr>
                <a:xfrm>
                  <a:off x="4296094" y="2659682"/>
                  <a:ext cx="2333017" cy="584775"/>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2009-2019</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45" name="TextBox 42">
                  <a:extLst>
                    <a:ext uri="{FF2B5EF4-FFF2-40B4-BE49-F238E27FC236}">
                      <a16:creationId xmlns:a16="http://schemas.microsoft.com/office/drawing/2014/main" id="{F91CF90A-3D4A-43CD-A935-49D3CE0707CF}"/>
                    </a:ext>
                  </a:extLst>
                </p:cNvPr>
                <p:cNvSpPr txBox="1"/>
                <p:nvPr/>
              </p:nvSpPr>
              <p:spPr>
                <a:xfrm>
                  <a:off x="3269461" y="3099716"/>
                  <a:ext cx="3391266" cy="1289905"/>
                </a:xfrm>
                <a:prstGeom prst="rect">
                  <a:avLst/>
                </a:prstGeom>
                <a:noFill/>
              </p:spPr>
              <p:txBody>
                <a:bodyPr wrap="square" rtlCol="0">
                  <a:spAutoFit/>
                </a:bodyPr>
                <a:lstStyle/>
                <a:p>
                  <a:pPr algn="ctr" defTabSz="1057910">
                    <a:lnSpc>
                      <a:spcPct val="150000"/>
                    </a:lnSpc>
                  </a:pPr>
                  <a:r>
                    <a:rPr lang="zh-CN" altLang="en-US" kern="0" dirty="0">
                      <a:solidFill>
                        <a:schemeClr val="bg1"/>
                      </a:solidFill>
                      <a:latin typeface="微软雅黑" panose="020B0503020204020204" pitchFamily="34" charset="-122"/>
                      <a:ea typeface="微软雅黑" panose="020B0503020204020204" pitchFamily="34" charset="-122"/>
                    </a:rPr>
                    <a:t>国家级经济技术开发区通过</a:t>
                  </a:r>
                  <a:r>
                    <a:rPr lang="en-US" altLang="zh-CN" kern="0" dirty="0">
                      <a:solidFill>
                        <a:schemeClr val="bg1"/>
                      </a:solidFill>
                      <a:latin typeface="微软雅黑" panose="020B0503020204020204" pitchFamily="34" charset="-122"/>
                      <a:ea typeface="微软雅黑" panose="020B0503020204020204" pitchFamily="34" charset="-122"/>
                    </a:rPr>
                    <a:t>ISO9001/ISO14001</a:t>
                  </a:r>
                  <a:r>
                    <a:rPr lang="zh-CN" altLang="en-US" kern="0" dirty="0">
                      <a:solidFill>
                        <a:schemeClr val="bg1"/>
                      </a:solidFill>
                      <a:latin typeface="微软雅黑" panose="020B0503020204020204" pitchFamily="34" charset="-122"/>
                      <a:ea typeface="微软雅黑" panose="020B0503020204020204" pitchFamily="34" charset="-122"/>
                    </a:rPr>
                    <a:t>国际质量及环境管理体系认证</a:t>
                  </a:r>
                </a:p>
              </p:txBody>
            </p:sp>
          </p:grpSp>
          <p:grpSp>
            <p:nvGrpSpPr>
              <p:cNvPr id="41" name="组合 40">
                <a:extLst>
                  <a:ext uri="{FF2B5EF4-FFF2-40B4-BE49-F238E27FC236}">
                    <a16:creationId xmlns:a16="http://schemas.microsoft.com/office/drawing/2014/main" id="{BB614696-3C46-45AC-ADA8-06074FC70D1C}"/>
                  </a:ext>
                </a:extLst>
              </p:cNvPr>
              <p:cNvGrpSpPr/>
              <p:nvPr/>
            </p:nvGrpSpPr>
            <p:grpSpPr>
              <a:xfrm>
                <a:off x="5109908" y="2747671"/>
                <a:ext cx="453971" cy="584775"/>
                <a:chOff x="2891467" y="2194038"/>
                <a:chExt cx="453971" cy="584775"/>
              </a:xfrm>
            </p:grpSpPr>
            <p:sp>
              <p:nvSpPr>
                <p:cNvPr id="42" name="矩形 41">
                  <a:extLst>
                    <a:ext uri="{FF2B5EF4-FFF2-40B4-BE49-F238E27FC236}">
                      <a16:creationId xmlns:a16="http://schemas.microsoft.com/office/drawing/2014/main" id="{79A86FF1-2E40-481C-8D1F-3EC47FEC8120}"/>
                    </a:ext>
                  </a:extLst>
                </p:cNvPr>
                <p:cNvSpPr/>
                <p:nvPr/>
              </p:nvSpPr>
              <p:spPr>
                <a:xfrm rot="2983548">
                  <a:off x="2930009" y="2279078"/>
                  <a:ext cx="415429" cy="415429"/>
                </a:xfrm>
                <a:prstGeom prst="rect">
                  <a:avLst/>
                </a:prstGeom>
                <a:solidFill>
                  <a:schemeClr val="bg1"/>
                </a:solidFill>
                <a:ln w="3175">
                  <a:solidFill>
                    <a:schemeClr val="bg1"/>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43" name="TextBox 40">
                  <a:extLst>
                    <a:ext uri="{FF2B5EF4-FFF2-40B4-BE49-F238E27FC236}">
                      <a16:creationId xmlns:a16="http://schemas.microsoft.com/office/drawing/2014/main" id="{6C4EAA40-BB95-4434-8D92-510A42CFFF41}"/>
                    </a:ext>
                  </a:extLst>
                </p:cNvPr>
                <p:cNvSpPr txBox="1"/>
                <p:nvPr/>
              </p:nvSpPr>
              <p:spPr>
                <a:xfrm>
                  <a:off x="2891467" y="2194038"/>
                  <a:ext cx="432048" cy="584775"/>
                </a:xfrm>
                <a:prstGeom prst="rect">
                  <a:avLst/>
                </a:prstGeom>
                <a:noFill/>
              </p:spPr>
              <p:txBody>
                <a:bodyPr wrap="square" rtlCol="0">
                  <a:spAutoFit/>
                </a:bodyPr>
                <a:lstStyle/>
                <a:p>
                  <a:pPr algn="ctr"/>
                  <a:r>
                    <a:rPr lang="en-US" altLang="zh-CN" sz="3200" dirty="0">
                      <a:solidFill>
                        <a:srgbClr val="2F79B7"/>
                      </a:solidFill>
                    </a:rPr>
                    <a:t>4</a:t>
                  </a:r>
                  <a:endParaRPr lang="zh-CN" altLang="en-US" sz="3200" dirty="0">
                    <a:solidFill>
                      <a:srgbClr val="2F79B7"/>
                    </a:solidFill>
                  </a:endParaRPr>
                </a:p>
              </p:txBody>
            </p:sp>
          </p:grpSp>
        </p:grpSp>
        <p:sp>
          <p:nvSpPr>
            <p:cNvPr id="39" name="流程图: 联系 81">
              <a:extLst>
                <a:ext uri="{FF2B5EF4-FFF2-40B4-BE49-F238E27FC236}">
                  <a16:creationId xmlns:a16="http://schemas.microsoft.com/office/drawing/2014/main" id="{5AE1858D-D987-4B89-AB0E-27536F05AE76}"/>
                </a:ext>
              </a:extLst>
            </p:cNvPr>
            <p:cNvSpPr/>
            <p:nvPr/>
          </p:nvSpPr>
          <p:spPr>
            <a:xfrm flipH="1">
              <a:off x="4192601" y="1099670"/>
              <a:ext cx="66685" cy="66685"/>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grpSp>
    </p:spTree>
    <p:extLst>
      <p:ext uri="{BB962C8B-B14F-4D97-AF65-F5344CB8AC3E}">
        <p14:creationId xmlns:p14="http://schemas.microsoft.com/office/powerpoint/2010/main" val="298363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196"/>
                                        </p:tgtEl>
                                        <p:attrNameLst>
                                          <p:attrName>style.visibility</p:attrName>
                                        </p:attrNameLst>
                                      </p:cBhvr>
                                      <p:to>
                                        <p:strVal val="visible"/>
                                      </p:to>
                                    </p:set>
                                    <p:animEffect transition="in" filter="fade">
                                      <p:cBhvr>
                                        <p:cTn id="9" dur="1000"/>
                                        <p:tgtEl>
                                          <p:spTgt spid="196"/>
                                        </p:tgtEl>
                                      </p:cBhvr>
                                    </p:animEffect>
                                    <p:anim calcmode="lin" valueType="num">
                                      <p:cBhvr>
                                        <p:cTn id="10" dur="1000" fill="hold"/>
                                        <p:tgtEl>
                                          <p:spTgt spid="196"/>
                                        </p:tgtEl>
                                        <p:attrNameLst>
                                          <p:attrName>ppt_x</p:attrName>
                                        </p:attrNameLst>
                                      </p:cBhvr>
                                      <p:tavLst>
                                        <p:tav tm="0">
                                          <p:val>
                                            <p:strVal val="#ppt_x"/>
                                          </p:val>
                                        </p:tav>
                                        <p:tav tm="100000">
                                          <p:val>
                                            <p:strVal val="#ppt_x"/>
                                          </p:val>
                                        </p:tav>
                                      </p:tavLst>
                                    </p:anim>
                                    <p:anim calcmode="lin" valueType="num">
                                      <p:cBhvr>
                                        <p:cTn id="11" dur="1000" fill="hold"/>
                                        <p:tgtEl>
                                          <p:spTgt spid="196"/>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97"/>
                                        </p:tgtEl>
                                        <p:attrNameLst>
                                          <p:attrName>style.visibility</p:attrName>
                                        </p:attrNameLst>
                                      </p:cBhvr>
                                      <p:to>
                                        <p:strVal val="visible"/>
                                      </p:to>
                                    </p:set>
                                    <p:animEffect transition="in" filter="fade">
                                      <p:cBhvr>
                                        <p:cTn id="14" dur="1000"/>
                                        <p:tgtEl>
                                          <p:spTgt spid="197"/>
                                        </p:tgtEl>
                                      </p:cBhvr>
                                    </p:animEffect>
                                    <p:anim calcmode="lin" valueType="num">
                                      <p:cBhvr>
                                        <p:cTn id="15" dur="1000" fill="hold"/>
                                        <p:tgtEl>
                                          <p:spTgt spid="197"/>
                                        </p:tgtEl>
                                        <p:attrNameLst>
                                          <p:attrName>ppt_x</p:attrName>
                                        </p:attrNameLst>
                                      </p:cBhvr>
                                      <p:tavLst>
                                        <p:tav tm="0">
                                          <p:val>
                                            <p:strVal val="#ppt_x"/>
                                          </p:val>
                                        </p:tav>
                                        <p:tav tm="100000">
                                          <p:val>
                                            <p:strVal val="#ppt_x"/>
                                          </p:val>
                                        </p:tav>
                                      </p:tavLst>
                                    </p:anim>
                                    <p:anim calcmode="lin" valueType="num">
                                      <p:cBhvr>
                                        <p:cTn id="16" dur="1000" fill="hold"/>
                                        <p:tgtEl>
                                          <p:spTgt spid="19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8"/>
                                        </p:tgtEl>
                                        <p:attrNameLst>
                                          <p:attrName>style.visibility</p:attrName>
                                        </p:attrNameLst>
                                      </p:cBhvr>
                                      <p:to>
                                        <p:strVal val="visible"/>
                                      </p:to>
                                    </p:set>
                                    <p:animEffect transition="in" filter="fade">
                                      <p:cBhvr>
                                        <p:cTn id="19" dur="1000"/>
                                        <p:tgtEl>
                                          <p:spTgt spid="198"/>
                                        </p:tgtEl>
                                      </p:cBhvr>
                                    </p:animEffect>
                                    <p:anim calcmode="lin" valueType="num">
                                      <p:cBhvr>
                                        <p:cTn id="20" dur="1000" fill="hold"/>
                                        <p:tgtEl>
                                          <p:spTgt spid="198"/>
                                        </p:tgtEl>
                                        <p:attrNameLst>
                                          <p:attrName>ppt_x</p:attrName>
                                        </p:attrNameLst>
                                      </p:cBhvr>
                                      <p:tavLst>
                                        <p:tav tm="0">
                                          <p:val>
                                            <p:strVal val="#ppt_x"/>
                                          </p:val>
                                        </p:tav>
                                        <p:tav tm="100000">
                                          <p:val>
                                            <p:strVal val="#ppt_x"/>
                                          </p:val>
                                        </p:tav>
                                      </p:tavLst>
                                    </p:anim>
                                    <p:anim calcmode="lin" valueType="num">
                                      <p:cBhvr>
                                        <p:cTn id="21" dur="1000" fill="hold"/>
                                        <p:tgtEl>
                                          <p:spTgt spid="198"/>
                                        </p:tgtEl>
                                        <p:attrNameLst>
                                          <p:attrName>ppt_y</p:attrName>
                                        </p:attrNameLst>
                                      </p:cBhvr>
                                      <p:tavLst>
                                        <p:tav tm="0">
                                          <p:val>
                                            <p:strVal val="#ppt_y+.1"/>
                                          </p:val>
                                        </p:tav>
                                        <p:tav tm="100000">
                                          <p:val>
                                            <p:strVal val="#ppt_y"/>
                                          </p:val>
                                        </p:tav>
                                      </p:tavLst>
                                    </p:anim>
                                  </p:childTnLst>
                                </p:cTn>
                              </p:par>
                              <p:par>
                                <p:cTn id="22" presetID="64" presetClass="path" presetSubtype="0" decel="30000" fill="hold" nodeType="withEffect">
                                  <p:stCondLst>
                                    <p:cond delay="0"/>
                                  </p:stCondLst>
                                  <p:childTnLst>
                                    <p:animMotion origin="layout" path="M 0 0.03888 L 0 -0.14815 " pathEditMode="relative" rAng="0" ptsTypes="AA">
                                      <p:cBhvr>
                                        <p:cTn id="23" dur="750" spd="-100000" fill="hold"/>
                                        <p:tgtEl>
                                          <p:spTgt spid="29"/>
                                        </p:tgtEl>
                                        <p:attrNameLst>
                                          <p:attrName>ppt_x</p:attrName>
                                          <p:attrName>ppt_y</p:attrName>
                                        </p:attrNameLst>
                                      </p:cBhvr>
                                      <p:rCtr x="0" y="-9352"/>
                                    </p:animMotion>
                                  </p:childTnLst>
                                </p:cTn>
                              </p:par>
                              <p:par>
                                <p:cTn id="24" presetID="64" presetClass="path" presetSubtype="0" accel="30000" decel="30000" fill="hold" nodeType="withEffect">
                                  <p:stCondLst>
                                    <p:cond delay="750"/>
                                  </p:stCondLst>
                                  <p:childTnLst>
                                    <p:animMotion origin="layout" path="M 0 0.03842 L 0 4.07407E-6 " pathEditMode="relative" rAng="0" ptsTypes="AA">
                                      <p:cBhvr>
                                        <p:cTn id="25" dur="750" fill="hold"/>
                                        <p:tgtEl>
                                          <p:spTgt spid="29"/>
                                        </p:tgtEl>
                                        <p:attrNameLst>
                                          <p:attrName>ppt_x</p:attrName>
                                          <p:attrName>ppt_y</p:attrName>
                                        </p:attrNameLst>
                                      </p:cBhvr>
                                      <p:rCtr x="0" y="-1921"/>
                                    </p:animMotion>
                                  </p:childTnLst>
                                </p:cTn>
                              </p:par>
                              <p:par>
                                <p:cTn id="26" presetID="22" presetClass="entr" presetSubtype="4" fill="hold" nodeType="withEffect">
                                  <p:stCondLst>
                                    <p:cond delay="800"/>
                                  </p:stCondLst>
                                  <p:childTnLst>
                                    <p:set>
                                      <p:cBhvr>
                                        <p:cTn id="27" dur="1" fill="hold">
                                          <p:stCondLst>
                                            <p:cond delay="0"/>
                                          </p:stCondLst>
                                        </p:cTn>
                                        <p:tgtEl>
                                          <p:spTgt spid="227"/>
                                        </p:tgtEl>
                                        <p:attrNameLst>
                                          <p:attrName>style.visibility</p:attrName>
                                        </p:attrNameLst>
                                      </p:cBhvr>
                                      <p:to>
                                        <p:strVal val="visible"/>
                                      </p:to>
                                    </p:set>
                                    <p:animEffect transition="in" filter="wipe(down)">
                                      <p:cBhvr>
                                        <p:cTn id="28" dur="5200"/>
                                        <p:tgtEl>
                                          <p:spTgt spid="227"/>
                                        </p:tgtEl>
                                      </p:cBhvr>
                                    </p:animEffect>
                                  </p:childTnLst>
                                </p:cTn>
                              </p:par>
                              <p:par>
                                <p:cTn id="29" presetID="6" presetClass="entr" presetSubtype="16" fill="hold" nodeType="withEffect">
                                  <p:stCondLst>
                                    <p:cond delay="750"/>
                                  </p:stCondLst>
                                  <p:childTnLst>
                                    <p:set>
                                      <p:cBhvr>
                                        <p:cTn id="30" dur="1" fill="hold">
                                          <p:stCondLst>
                                            <p:cond delay="0"/>
                                          </p:stCondLst>
                                        </p:cTn>
                                        <p:tgtEl>
                                          <p:spTgt spid="160"/>
                                        </p:tgtEl>
                                        <p:attrNameLst>
                                          <p:attrName>style.visibility</p:attrName>
                                        </p:attrNameLst>
                                      </p:cBhvr>
                                      <p:to>
                                        <p:strVal val="visible"/>
                                      </p:to>
                                    </p:set>
                                    <p:animEffect transition="in" filter="circle(in)">
                                      <p:cBhvr>
                                        <p:cTn id="31" dur="1500"/>
                                        <p:tgtEl>
                                          <p:spTgt spid="160"/>
                                        </p:tgtEl>
                                      </p:cBhvr>
                                    </p:animEffect>
                                  </p:childTnLst>
                                </p:cTn>
                              </p:par>
                              <p:par>
                                <p:cTn id="32" presetID="6" presetClass="entr" presetSubtype="16" fill="hold" nodeType="withEffect">
                                  <p:stCondLst>
                                    <p:cond delay="2300"/>
                                  </p:stCondLst>
                                  <p:childTnLst>
                                    <p:set>
                                      <p:cBhvr>
                                        <p:cTn id="33" dur="1" fill="hold">
                                          <p:stCondLst>
                                            <p:cond delay="0"/>
                                          </p:stCondLst>
                                        </p:cTn>
                                        <p:tgtEl>
                                          <p:spTgt spid="169"/>
                                        </p:tgtEl>
                                        <p:attrNameLst>
                                          <p:attrName>style.visibility</p:attrName>
                                        </p:attrNameLst>
                                      </p:cBhvr>
                                      <p:to>
                                        <p:strVal val="visible"/>
                                      </p:to>
                                    </p:set>
                                    <p:animEffect transition="in" filter="circle(in)">
                                      <p:cBhvr>
                                        <p:cTn id="34" dur="1500"/>
                                        <p:tgtEl>
                                          <p:spTgt spid="169"/>
                                        </p:tgtEl>
                                      </p:cBhvr>
                                    </p:animEffect>
                                  </p:childTnLst>
                                </p:cTn>
                              </p:par>
                              <p:par>
                                <p:cTn id="35" presetID="6" presetClass="entr" presetSubtype="16" fill="hold" nodeType="withEffect">
                                  <p:stCondLst>
                                    <p:cond delay="3200"/>
                                  </p:stCondLst>
                                  <p:childTnLst>
                                    <p:set>
                                      <p:cBhvr>
                                        <p:cTn id="36" dur="1" fill="hold">
                                          <p:stCondLst>
                                            <p:cond delay="0"/>
                                          </p:stCondLst>
                                        </p:cTn>
                                        <p:tgtEl>
                                          <p:spTgt spid="178"/>
                                        </p:tgtEl>
                                        <p:attrNameLst>
                                          <p:attrName>style.visibility</p:attrName>
                                        </p:attrNameLst>
                                      </p:cBhvr>
                                      <p:to>
                                        <p:strVal val="visible"/>
                                      </p:to>
                                    </p:set>
                                    <p:animEffect transition="in" filter="circle(in)">
                                      <p:cBhvr>
                                        <p:cTn id="37" dur="1500"/>
                                        <p:tgtEl>
                                          <p:spTgt spid="178"/>
                                        </p:tgtEl>
                                      </p:cBhvr>
                                    </p:animEffect>
                                  </p:childTnLst>
                                </p:cTn>
                              </p:par>
                              <p:par>
                                <p:cTn id="38" presetID="22" presetClass="entr" presetSubtype="4" fill="hold" nodeType="withEffect">
                                  <p:stCondLst>
                                    <p:cond delay="430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1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1905566"/>
            <a:ext cx="12192000" cy="4851966"/>
          </a:xfrm>
          <a:custGeom>
            <a:avLst/>
            <a:gdLst>
              <a:gd name="connsiteX0" fmla="*/ 0 w 12192000"/>
              <a:gd name="connsiteY0" fmla="*/ 0 h 4851966"/>
              <a:gd name="connsiteX1" fmla="*/ 12192000 w 12192000"/>
              <a:gd name="connsiteY1" fmla="*/ 0 h 4851966"/>
              <a:gd name="connsiteX2" fmla="*/ 12192000 w 12192000"/>
              <a:gd name="connsiteY2" fmla="*/ 4851966 h 4851966"/>
              <a:gd name="connsiteX3" fmla="*/ 0 w 12192000"/>
              <a:gd name="connsiteY3" fmla="*/ 4851966 h 4851966"/>
            </a:gdLst>
            <a:ahLst/>
            <a:cxnLst>
              <a:cxn ang="0">
                <a:pos x="connsiteX0" y="connsiteY0"/>
              </a:cxn>
              <a:cxn ang="0">
                <a:pos x="connsiteX1" y="connsiteY1"/>
              </a:cxn>
              <a:cxn ang="0">
                <a:pos x="connsiteX2" y="connsiteY2"/>
              </a:cxn>
              <a:cxn ang="0">
                <a:pos x="connsiteX3" y="connsiteY3"/>
              </a:cxn>
            </a:cxnLst>
            <a:rect l="l" t="t" r="r" b="b"/>
            <a:pathLst>
              <a:path w="12192000" h="4851966">
                <a:moveTo>
                  <a:pt x="0" y="0"/>
                </a:moveTo>
                <a:lnTo>
                  <a:pt x="12192000" y="0"/>
                </a:lnTo>
                <a:lnTo>
                  <a:pt x="12192000" y="4851966"/>
                </a:lnTo>
                <a:lnTo>
                  <a:pt x="0" y="4851966"/>
                </a:lnTo>
                <a:close/>
              </a:path>
            </a:pathLst>
          </a:custGeom>
        </p:spPr>
      </p:pic>
      <p:sp>
        <p:nvSpPr>
          <p:cNvPr id="7" name="文本框 6"/>
          <p:cNvSpPr txBox="1"/>
          <p:nvPr/>
        </p:nvSpPr>
        <p:spPr>
          <a:xfrm>
            <a:off x="178867" y="737407"/>
            <a:ext cx="11821734" cy="2221314"/>
          </a:xfrm>
          <a:prstGeom prst="rect">
            <a:avLst/>
          </a:prstGeom>
          <a:noFill/>
        </p:spPr>
        <p:txBody>
          <a:bodyPr wrap="square" rtlCol="0">
            <a:spAutoFit/>
          </a:bodyPr>
          <a:lstStyle/>
          <a:p>
            <a:pPr indent="357505" algn="just" defTabSz="714375">
              <a:lnSpc>
                <a:spcPct val="150000"/>
              </a:lnSpc>
            </a:pPr>
            <a:r>
              <a:rPr lang="en-US" altLang="zh-CN" sz="3200" dirty="0">
                <a:solidFill>
                  <a:schemeClr val="bg1"/>
                </a:solidFill>
                <a:latin typeface="微软雅黑" panose="020B0503020204020204" pitchFamily="34" charset="-122"/>
                <a:ea typeface="微软雅黑" panose="020B0503020204020204" pitchFamily="34" charset="-122"/>
              </a:rPr>
              <a:t>    1992</a:t>
            </a:r>
            <a:r>
              <a:rPr lang="zh-CN" altLang="en-US" sz="3200" dirty="0">
                <a:solidFill>
                  <a:schemeClr val="bg1"/>
                </a:solidFill>
                <a:latin typeface="微软雅黑" panose="020B0503020204020204" pitchFamily="34" charset="-122"/>
                <a:ea typeface="微软雅黑" panose="020B0503020204020204" pitchFamily="34" charset="-122"/>
              </a:rPr>
              <a:t>年</a:t>
            </a:r>
            <a:r>
              <a:rPr lang="en-US" altLang="zh-CN" sz="3200" dirty="0">
                <a:solidFill>
                  <a:schemeClr val="bg1"/>
                </a:solidFill>
                <a:latin typeface="微软雅黑" panose="020B0503020204020204" pitchFamily="34" charset="-122"/>
                <a:ea typeface="微软雅黑" panose="020B0503020204020204" pitchFamily="34" charset="-122"/>
              </a:rPr>
              <a:t>--1997</a:t>
            </a:r>
            <a:r>
              <a:rPr lang="zh-CN" altLang="en-US" sz="3200" dirty="0">
                <a:solidFill>
                  <a:schemeClr val="bg1"/>
                </a:solidFill>
                <a:latin typeface="微软雅黑" panose="020B0503020204020204" pitchFamily="34" charset="-122"/>
                <a:ea typeface="微软雅黑" panose="020B0503020204020204" pitchFamily="34" charset="-122"/>
              </a:rPr>
              <a:t>年，在开拓中奠定基础。鹤壁国家经济技术开发区始建于</a:t>
            </a:r>
            <a:r>
              <a:rPr lang="en-US" altLang="zh-CN" sz="3200" dirty="0">
                <a:solidFill>
                  <a:schemeClr val="bg1"/>
                </a:solidFill>
                <a:latin typeface="微软雅黑" panose="020B0503020204020204" pitchFamily="34" charset="-122"/>
                <a:ea typeface="微软雅黑" panose="020B0503020204020204" pitchFamily="34" charset="-122"/>
              </a:rPr>
              <a:t>1992</a:t>
            </a:r>
            <a:r>
              <a:rPr lang="zh-CN" altLang="en-US" sz="3200" dirty="0">
                <a:solidFill>
                  <a:schemeClr val="bg1"/>
                </a:solidFill>
                <a:latin typeface="微软雅黑" panose="020B0503020204020204" pitchFamily="34" charset="-122"/>
                <a:ea typeface="微软雅黑" panose="020B0503020204020204" pitchFamily="34" charset="-122"/>
              </a:rPr>
              <a:t>年</a:t>
            </a:r>
            <a:r>
              <a:rPr lang="en-US" altLang="zh-CN" sz="3200" dirty="0">
                <a:solidFill>
                  <a:schemeClr val="bg1"/>
                </a:solidFill>
                <a:latin typeface="微软雅黑" panose="020B0503020204020204" pitchFamily="34" charset="-122"/>
                <a:ea typeface="微软雅黑" panose="020B0503020204020204" pitchFamily="34" charset="-122"/>
              </a:rPr>
              <a:t>11</a:t>
            </a:r>
            <a:r>
              <a:rPr lang="zh-CN" altLang="en-US" sz="3200" dirty="0">
                <a:solidFill>
                  <a:schemeClr val="bg1"/>
                </a:solidFill>
                <a:latin typeface="微软雅黑" panose="020B0503020204020204" pitchFamily="34" charset="-122"/>
                <a:ea typeface="微软雅黑" panose="020B0503020204020204" pitchFamily="34" charset="-122"/>
              </a:rPr>
              <a:t>月，是河南省政府批准的首批省级经济开发区。</a:t>
            </a:r>
          </a:p>
        </p:txBody>
      </p:sp>
      <p:sp>
        <p:nvSpPr>
          <p:cNvPr id="8" name="矩形 7"/>
          <p:cNvSpPr/>
          <p:nvPr/>
        </p:nvSpPr>
        <p:spPr>
          <a:xfrm>
            <a:off x="370266" y="2303586"/>
            <a:ext cx="3964522" cy="260264"/>
          </a:xfrm>
          <a:prstGeom prst="rect">
            <a:avLst/>
          </a:prstGeom>
        </p:spPr>
        <p:txBody>
          <a:bodyPr wrap="square">
            <a:spAutoFit/>
          </a:bodyPr>
          <a:lstStyle/>
          <a:p>
            <a:pPr>
              <a:lnSpc>
                <a:spcPct val="120000"/>
              </a:lnSpc>
            </a:pPr>
            <a:endParaRPr lang="zh-CN" altLang="en-US" sz="1000" dirty="0">
              <a:solidFill>
                <a:schemeClr val="bg1">
                  <a:alpha val="67000"/>
                </a:schemeClr>
              </a:solidFill>
              <a:latin typeface="华文细黑" panose="02010600040101010101" pitchFamily="2" charset="-122"/>
              <a:ea typeface="微软雅黑" panose="020B0503020204020204" pitchFamily="34" charset="-122"/>
              <a:sym typeface="华文细黑" panose="02010600040101010101" pitchFamily="2" charset="-122"/>
            </a:endParaRPr>
          </a:p>
        </p:txBody>
      </p:sp>
      <p:pic>
        <p:nvPicPr>
          <p:cNvPr id="30" name="图片 29">
            <a:extLst>
              <a:ext uri="{FF2B5EF4-FFF2-40B4-BE49-F238E27FC236}">
                <a16:creationId xmlns:a16="http://schemas.microsoft.com/office/drawing/2014/main" id="{019D2DD1-2C9B-4231-812E-AED5FC579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789" y="3396149"/>
            <a:ext cx="4854635" cy="325111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1" name="图片 30">
            <a:extLst>
              <a:ext uri="{FF2B5EF4-FFF2-40B4-BE49-F238E27FC236}">
                <a16:creationId xmlns:a16="http://schemas.microsoft.com/office/drawing/2014/main" id="{4E4D9EB2-F90E-4D3A-B705-2F5242F1D8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1932" y="3429000"/>
            <a:ext cx="4550279" cy="31243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7" name="矩形 36">
            <a:extLst>
              <a:ext uri="{FF2B5EF4-FFF2-40B4-BE49-F238E27FC236}">
                <a16:creationId xmlns:a16="http://schemas.microsoft.com/office/drawing/2014/main" id="{D63F12CB-F28D-430D-8DF2-D20889E036C9}"/>
              </a:ext>
            </a:extLst>
          </p:cNvPr>
          <p:cNvSpPr/>
          <p:nvPr/>
        </p:nvSpPr>
        <p:spPr>
          <a:xfrm rot="13500000">
            <a:off x="60355" y="194628"/>
            <a:ext cx="291422" cy="291423"/>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8" name="矩形 37">
            <a:extLst>
              <a:ext uri="{FF2B5EF4-FFF2-40B4-BE49-F238E27FC236}">
                <a16:creationId xmlns:a16="http://schemas.microsoft.com/office/drawing/2014/main" id="{E044566F-C25F-4CC5-A8F1-B1F1EB770FB4}"/>
              </a:ext>
            </a:extLst>
          </p:cNvPr>
          <p:cNvSpPr/>
          <p:nvPr/>
        </p:nvSpPr>
        <p:spPr>
          <a:xfrm rot="13500000">
            <a:off x="313812" y="228498"/>
            <a:ext cx="223681" cy="22368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39" name="组合 38">
            <a:extLst>
              <a:ext uri="{FF2B5EF4-FFF2-40B4-BE49-F238E27FC236}">
                <a16:creationId xmlns:a16="http://schemas.microsoft.com/office/drawing/2014/main" id="{4ADD277C-D436-43E2-B2FC-88410098BEDD}"/>
              </a:ext>
            </a:extLst>
          </p:cNvPr>
          <p:cNvGrpSpPr/>
          <p:nvPr/>
        </p:nvGrpSpPr>
        <p:grpSpPr>
          <a:xfrm>
            <a:off x="178867" y="34587"/>
            <a:ext cx="4007291" cy="562570"/>
            <a:chOff x="-148730" y="328712"/>
            <a:chExt cx="4007291" cy="562570"/>
          </a:xfrm>
        </p:grpSpPr>
        <p:sp>
          <p:nvSpPr>
            <p:cNvPr id="40" name="TextBox 62">
              <a:extLst>
                <a:ext uri="{FF2B5EF4-FFF2-40B4-BE49-F238E27FC236}">
                  <a16:creationId xmlns:a16="http://schemas.microsoft.com/office/drawing/2014/main" id="{6D99EA85-50A2-411F-BEA0-51C8ABB7D4A8}"/>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矩形 40">
              <a:extLst>
                <a:ext uri="{FF2B5EF4-FFF2-40B4-BE49-F238E27FC236}">
                  <a16:creationId xmlns:a16="http://schemas.microsoft.com/office/drawing/2014/main" id="{1215AC7C-1581-42B0-96A0-92E9E58023BF}"/>
                </a:ext>
              </a:extLst>
            </p:cNvPr>
            <p:cNvSpPr/>
            <p:nvPr/>
          </p:nvSpPr>
          <p:spPr>
            <a:xfrm>
              <a:off x="-141851" y="328712"/>
              <a:ext cx="3705495" cy="400110"/>
            </a:xfrm>
            <a:prstGeom prst="rect">
              <a:avLst/>
            </a:prstGeom>
          </p:spPr>
          <p:txBody>
            <a:bodyPr wrap="square">
              <a:spAutoFit/>
            </a:bodyPr>
            <a:lstStyle/>
            <a:p>
              <a:pPr algn="ctr"/>
              <a:r>
                <a:rPr lang="zh-CN" alt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478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64" presetClass="path" presetSubtype="0" decel="30000" fill="hold" nodeType="withEffect">
                                  <p:stCondLst>
                                    <p:cond delay="0"/>
                                  </p:stCondLst>
                                  <p:childTnLst>
                                    <p:animMotion origin="layout" path="M 0 0.03888 L 0 -0.14815 " pathEditMode="relative" rAng="0" ptsTypes="AA">
                                      <p:cBhvr>
                                        <p:cTn id="8" dur="750" spd="-100000" fill="hold"/>
                                        <p:tgtEl>
                                          <p:spTgt spid="29"/>
                                        </p:tgtEl>
                                        <p:attrNameLst>
                                          <p:attrName>ppt_x</p:attrName>
                                          <p:attrName>ppt_y</p:attrName>
                                        </p:attrNameLst>
                                      </p:cBhvr>
                                      <p:rCtr x="0" y="-9352"/>
                                    </p:animMotion>
                                  </p:childTnLst>
                                </p:cTn>
                              </p:par>
                              <p:par>
                                <p:cTn id="9" presetID="64" presetClass="path" presetSubtype="0" accel="30000" decel="30000" fill="hold" nodeType="withEffect">
                                  <p:stCondLst>
                                    <p:cond delay="750"/>
                                  </p:stCondLst>
                                  <p:childTnLst>
                                    <p:animMotion origin="layout" path="M 0 0.03842 L 0 4.07407E-6 " pathEditMode="relative" rAng="0" ptsTypes="AA">
                                      <p:cBhvr>
                                        <p:cTn id="10" dur="750" fill="hold"/>
                                        <p:tgtEl>
                                          <p:spTgt spid="29"/>
                                        </p:tgtEl>
                                        <p:attrNameLst>
                                          <p:attrName>ppt_x</p:attrName>
                                          <p:attrName>ppt_y</p:attrName>
                                        </p:attrNameLst>
                                      </p:cBhvr>
                                      <p:rCtr x="0" y="-1921"/>
                                    </p:animMotion>
                                  </p:childTnLst>
                                </p:cTn>
                              </p:par>
                              <p:par>
                                <p:cTn id="11" presetID="10" presetClass="entr" presetSubtype="0" fill="hold" grpId="0" nodeType="withEffect">
                                  <p:stCondLst>
                                    <p:cond delay="75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childTnLst>
                                </p:cTn>
                              </p:par>
                              <p:par>
                                <p:cTn id="17" presetID="10" presetClass="entr" presetSubtype="0" fill="hold" nodeType="withEffect">
                                  <p:stCondLst>
                                    <p:cond delay="75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800"/>
                                        <p:tgtEl>
                                          <p:spTgt spid="7"/>
                                        </p:tgtEl>
                                      </p:cBhvr>
                                    </p:animEffect>
                                  </p:childTnLst>
                                </p:cTn>
                              </p:par>
                            </p:childTnLst>
                          </p:cTn>
                        </p:par>
                        <p:par>
                          <p:cTn id="24" fill="hold">
                            <p:stCondLst>
                              <p:cond delay="2550"/>
                            </p:stCondLst>
                            <p:childTnLst>
                              <p:par>
                                <p:cTn id="25" presetID="14" presetClass="entr" presetSubtype="1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10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11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0BEA4E86-8893-495D-9031-F7FB7A460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5356" y="1248255"/>
            <a:ext cx="5585667" cy="37779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6" name="Picture 2">
            <a:extLst>
              <a:ext uri="{FF2B5EF4-FFF2-40B4-BE49-F238E27FC236}">
                <a16:creationId xmlns:a16="http://schemas.microsoft.com/office/drawing/2014/main" id="{17DDD5AC-D966-497D-86FF-63AD4FE96A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7560" y="1248255"/>
            <a:ext cx="5599862" cy="38123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3" name="任意多边形 32"/>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32" name="任意多边形 31"/>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8" name="任意多边形 47"/>
          <p:cNvSpPr/>
          <p:nvPr/>
        </p:nvSpPr>
        <p:spPr>
          <a:xfrm>
            <a:off x="0" y="5448300"/>
            <a:ext cx="12192000" cy="2590800"/>
          </a:xfrm>
          <a:custGeom>
            <a:avLst/>
            <a:gdLst>
              <a:gd name="connsiteX0" fmla="*/ 0 w 12192000"/>
              <a:gd name="connsiteY0" fmla="*/ 0 h 2590800"/>
              <a:gd name="connsiteX1" fmla="*/ 12192000 w 12192000"/>
              <a:gd name="connsiteY1" fmla="*/ 0 h 2590800"/>
              <a:gd name="connsiteX2" fmla="*/ 12192000 w 12192000"/>
              <a:gd name="connsiteY2" fmla="*/ 1409698 h 2590800"/>
              <a:gd name="connsiteX3" fmla="*/ 12192000 w 12192000"/>
              <a:gd name="connsiteY3" fmla="*/ 1409700 h 2590800"/>
              <a:gd name="connsiteX4" fmla="*/ 12192000 w 12192000"/>
              <a:gd name="connsiteY4" fmla="*/ 2590800 h 2590800"/>
              <a:gd name="connsiteX5" fmla="*/ 0 w 12192000"/>
              <a:gd name="connsiteY5" fmla="*/ 2590800 h 2590800"/>
              <a:gd name="connsiteX6" fmla="*/ 0 w 12192000"/>
              <a:gd name="connsiteY6" fmla="*/ 1409700 h 2590800"/>
              <a:gd name="connsiteX7" fmla="*/ 0 w 12192000"/>
              <a:gd name="connsiteY7" fmla="*/ 140969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90800">
                <a:moveTo>
                  <a:pt x="0" y="0"/>
                </a:moveTo>
                <a:lnTo>
                  <a:pt x="12192000" y="0"/>
                </a:lnTo>
                <a:lnTo>
                  <a:pt x="12192000" y="1409698"/>
                </a:lnTo>
                <a:lnTo>
                  <a:pt x="12192000" y="1409700"/>
                </a:lnTo>
                <a:lnTo>
                  <a:pt x="12192000" y="2590800"/>
                </a:lnTo>
                <a:lnTo>
                  <a:pt x="0" y="2590800"/>
                </a:lnTo>
                <a:lnTo>
                  <a:pt x="0" y="1409700"/>
                </a:lnTo>
                <a:lnTo>
                  <a:pt x="0" y="1409698"/>
                </a:lnTo>
                <a:close/>
              </a:path>
            </a:pathLst>
          </a:cu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5" name="任意多边形 44"/>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6" name="文本框 45"/>
          <p:cNvSpPr txBox="1"/>
          <p:nvPr/>
        </p:nvSpPr>
        <p:spPr>
          <a:xfrm>
            <a:off x="85132" y="5348345"/>
            <a:ext cx="4588467" cy="1384353"/>
          </a:xfrm>
          <a:prstGeom prst="rect">
            <a:avLst/>
          </a:prstGeom>
          <a:noFill/>
        </p:spPr>
        <p:txBody>
          <a:bodyPr wrap="square" rtlCol="0">
            <a:spAutoFit/>
          </a:bodyPr>
          <a:lstStyle/>
          <a:p>
            <a:pPr>
              <a:lnSpc>
                <a:spcPct val="120000"/>
              </a:lnSpc>
            </a:pPr>
            <a:r>
              <a:rPr lang="en-US" altLang="zh-CN" sz="2400" dirty="0">
                <a:solidFill>
                  <a:schemeClr val="bg1"/>
                </a:solidFill>
                <a:latin typeface="微软雅黑" panose="020B0503020204020204" pitchFamily="34" charset="-122"/>
                <a:ea typeface="微软雅黑" panose="020B0503020204020204" pitchFamily="34" charset="-122"/>
              </a:rPr>
              <a:t>1998</a:t>
            </a:r>
            <a:r>
              <a:rPr lang="zh-CN" altLang="en-US" sz="2400" dirty="0">
                <a:solidFill>
                  <a:schemeClr val="bg1"/>
                </a:solidFill>
                <a:latin typeface="微软雅黑" panose="020B0503020204020204" pitchFamily="34" charset="-122"/>
                <a:ea typeface="微软雅黑" panose="020B0503020204020204" pitchFamily="34" charset="-122"/>
              </a:rPr>
              <a:t>年</a:t>
            </a:r>
            <a:r>
              <a:rPr lang="en-US" altLang="zh-CN" sz="2400" dirty="0">
                <a:solidFill>
                  <a:schemeClr val="bg1"/>
                </a:solidFill>
                <a:latin typeface="微软雅黑" panose="020B0503020204020204" pitchFamily="34" charset="-122"/>
                <a:ea typeface="微软雅黑" panose="020B0503020204020204" pitchFamily="34" charset="-122"/>
              </a:rPr>
              <a:t>--2008</a:t>
            </a:r>
            <a:r>
              <a:rPr lang="zh-CN" altLang="en-US" sz="2400" dirty="0">
                <a:solidFill>
                  <a:schemeClr val="bg1"/>
                </a:solidFill>
                <a:latin typeface="微软雅黑" panose="020B0503020204020204" pitchFamily="34" charset="-122"/>
                <a:ea typeface="微软雅黑" panose="020B0503020204020204" pitchFamily="34" charset="-122"/>
              </a:rPr>
              <a:t>年，在发展中寻求突破。</a:t>
            </a:r>
            <a:r>
              <a:rPr lang="en-US" altLang="zh-CN" sz="2400" dirty="0">
                <a:solidFill>
                  <a:schemeClr val="bg1"/>
                </a:solidFill>
                <a:latin typeface="微软雅黑" panose="020B0503020204020204" pitchFamily="34" charset="-122"/>
                <a:ea typeface="微软雅黑" panose="020B0503020204020204" pitchFamily="34" charset="-122"/>
              </a:rPr>
              <a:t>2008</a:t>
            </a:r>
            <a:r>
              <a:rPr lang="zh-CN" altLang="en-US" sz="2400" dirty="0">
                <a:solidFill>
                  <a:schemeClr val="bg1"/>
                </a:solidFill>
                <a:latin typeface="微软雅黑" panose="020B0503020204020204" pitchFamily="34" charset="-122"/>
                <a:ea typeface="微软雅黑" panose="020B0503020204020204" pitchFamily="34" charset="-122"/>
              </a:rPr>
              <a:t>年</a:t>
            </a:r>
            <a:r>
              <a:rPr lang="en-US" altLang="zh-CN" sz="2400" dirty="0">
                <a:solidFill>
                  <a:schemeClr val="bg1"/>
                </a:solidFill>
                <a:latin typeface="微软雅黑" panose="020B0503020204020204" pitchFamily="34" charset="-122"/>
                <a:ea typeface="微软雅黑" panose="020B0503020204020204" pitchFamily="34" charset="-122"/>
              </a:rPr>
              <a:t>12</a:t>
            </a:r>
            <a:r>
              <a:rPr lang="zh-CN" altLang="en-US" sz="2400" dirty="0">
                <a:solidFill>
                  <a:schemeClr val="bg1"/>
                </a:solidFill>
                <a:latin typeface="微软雅黑" panose="020B0503020204020204" pitchFamily="34" charset="-122"/>
                <a:ea typeface="微软雅黑" panose="020B0503020204020204" pitchFamily="34" charset="-122"/>
              </a:rPr>
              <a:t>月被省政府批准为首批省级重点产业集聚区。</a:t>
            </a:r>
          </a:p>
        </p:txBody>
      </p:sp>
      <p:grpSp>
        <p:nvGrpSpPr>
          <p:cNvPr id="26" name="组合 25"/>
          <p:cNvGrpSpPr/>
          <p:nvPr/>
        </p:nvGrpSpPr>
        <p:grpSpPr>
          <a:xfrm>
            <a:off x="4455356" y="3231830"/>
            <a:ext cx="3281288" cy="3234057"/>
            <a:chOff x="4455356" y="3231830"/>
            <a:chExt cx="3281288" cy="3234057"/>
          </a:xfrm>
        </p:grpSpPr>
        <p:sp>
          <p:nvSpPr>
            <p:cNvPr id="5" name="等腰三角形 4"/>
            <p:cNvSpPr/>
            <p:nvPr/>
          </p:nvSpPr>
          <p:spPr>
            <a:xfrm>
              <a:off x="5274488" y="3231830"/>
              <a:ext cx="1643025" cy="161941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7" name="等腰三角形 6"/>
            <p:cNvSpPr/>
            <p:nvPr/>
          </p:nvSpPr>
          <p:spPr>
            <a:xfrm>
              <a:off x="6093619" y="4846477"/>
              <a:ext cx="1643025" cy="1619410"/>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9" name="等腰三角形 8"/>
            <p:cNvSpPr/>
            <p:nvPr/>
          </p:nvSpPr>
          <p:spPr>
            <a:xfrm>
              <a:off x="4455356" y="4846477"/>
              <a:ext cx="1643025" cy="161941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6" name="等腰三角形 5"/>
            <p:cNvSpPr/>
            <p:nvPr/>
          </p:nvSpPr>
          <p:spPr>
            <a:xfrm flipV="1">
              <a:off x="5274488" y="4846477"/>
              <a:ext cx="1643025" cy="1619410"/>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grpSp>
      <p:sp>
        <p:nvSpPr>
          <p:cNvPr id="29" name="矩形 28">
            <a:extLst>
              <a:ext uri="{FF2B5EF4-FFF2-40B4-BE49-F238E27FC236}">
                <a16:creationId xmlns:a16="http://schemas.microsoft.com/office/drawing/2014/main" id="{E7211610-BC01-4EB4-9661-AD9537E8E150}"/>
              </a:ext>
            </a:extLst>
          </p:cNvPr>
          <p:cNvSpPr/>
          <p:nvPr/>
        </p:nvSpPr>
        <p:spPr>
          <a:xfrm rot="13500000">
            <a:off x="463405" y="321288"/>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0" name="矩形 29">
            <a:extLst>
              <a:ext uri="{FF2B5EF4-FFF2-40B4-BE49-F238E27FC236}">
                <a16:creationId xmlns:a16="http://schemas.microsoft.com/office/drawing/2014/main" id="{6A127D25-41A7-451E-BAFE-4FD0876704DE}"/>
              </a:ext>
            </a:extLst>
          </p:cNvPr>
          <p:cNvSpPr/>
          <p:nvPr/>
        </p:nvSpPr>
        <p:spPr>
          <a:xfrm rot="13500000">
            <a:off x="716862" y="355158"/>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31" name="组合 30">
            <a:extLst>
              <a:ext uri="{FF2B5EF4-FFF2-40B4-BE49-F238E27FC236}">
                <a16:creationId xmlns:a16="http://schemas.microsoft.com/office/drawing/2014/main" id="{382D4CD1-1008-4212-A4D2-C04D4C909BEF}"/>
              </a:ext>
            </a:extLst>
          </p:cNvPr>
          <p:cNvGrpSpPr/>
          <p:nvPr/>
        </p:nvGrpSpPr>
        <p:grpSpPr>
          <a:xfrm>
            <a:off x="581917" y="161247"/>
            <a:ext cx="4007291" cy="562570"/>
            <a:chOff x="-148730" y="328712"/>
            <a:chExt cx="4007291" cy="562570"/>
          </a:xfrm>
        </p:grpSpPr>
        <p:sp>
          <p:nvSpPr>
            <p:cNvPr id="34" name="TextBox 62">
              <a:extLst>
                <a:ext uri="{FF2B5EF4-FFF2-40B4-BE49-F238E27FC236}">
                  <a16:creationId xmlns:a16="http://schemas.microsoft.com/office/drawing/2014/main" id="{8FB525CD-1552-47A5-9393-5D974A25910D}"/>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矩形 34">
              <a:extLst>
                <a:ext uri="{FF2B5EF4-FFF2-40B4-BE49-F238E27FC236}">
                  <a16:creationId xmlns:a16="http://schemas.microsoft.com/office/drawing/2014/main" id="{3110605E-225D-4A7D-A906-A001877C4EF7}"/>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文本框 1">
            <a:extLst>
              <a:ext uri="{FF2B5EF4-FFF2-40B4-BE49-F238E27FC236}">
                <a16:creationId xmlns:a16="http://schemas.microsoft.com/office/drawing/2014/main" id="{F62132B4-45FB-456F-A42A-6071F40BBF83}"/>
              </a:ext>
            </a:extLst>
          </p:cNvPr>
          <p:cNvSpPr txBox="1"/>
          <p:nvPr/>
        </p:nvSpPr>
        <p:spPr>
          <a:xfrm>
            <a:off x="7294880" y="5411680"/>
            <a:ext cx="4920431" cy="1200329"/>
          </a:xfrm>
          <a:prstGeom prst="rect">
            <a:avLst/>
          </a:prstGeom>
          <a:noFill/>
        </p:spPr>
        <p:txBody>
          <a:bodyPr wrap="square" rtlCol="0">
            <a:spAutoFit/>
          </a:bodyPr>
          <a:lstStyle/>
          <a:p>
            <a:r>
              <a:rPr lang="en-US" altLang="zh-CN" dirty="0">
                <a:solidFill>
                  <a:srgbClr val="FFFFFF"/>
                </a:solidFill>
                <a:latin typeface="微软雅黑" panose="020B0503020204020204" pitchFamily="34" charset="-122"/>
                <a:ea typeface="微软雅黑" panose="020B0503020204020204" pitchFamily="34" charset="-122"/>
              </a:rPr>
              <a:t>2009</a:t>
            </a:r>
            <a:r>
              <a:rPr lang="zh-CN" altLang="en-US" dirty="0">
                <a:solidFill>
                  <a:srgbClr val="FFFFFF"/>
                </a:solidFill>
                <a:latin typeface="微软雅黑" panose="020B0503020204020204" pitchFamily="34" charset="-122"/>
                <a:ea typeface="微软雅黑" panose="020B0503020204020204" pitchFamily="34" charset="-122"/>
              </a:rPr>
              <a:t>年</a:t>
            </a:r>
            <a:r>
              <a:rPr lang="en-US" altLang="zh-CN" dirty="0">
                <a:solidFill>
                  <a:srgbClr val="FFFFFF"/>
                </a:solidFill>
                <a:latin typeface="微软雅黑" panose="020B0503020204020204" pitchFamily="34" charset="-122"/>
                <a:ea typeface="微软雅黑" panose="020B0503020204020204" pitchFamily="34" charset="-122"/>
              </a:rPr>
              <a:t>--2019</a:t>
            </a:r>
            <a:r>
              <a:rPr lang="zh-CN" altLang="en-US" dirty="0">
                <a:solidFill>
                  <a:srgbClr val="FFFFFF"/>
                </a:solidFill>
                <a:latin typeface="微软雅黑" panose="020B0503020204020204" pitchFamily="34" charset="-122"/>
                <a:ea typeface="微软雅黑" panose="020B0503020204020204" pitchFamily="34" charset="-122"/>
              </a:rPr>
              <a:t>年，在转型中实现升级。</a:t>
            </a:r>
            <a:r>
              <a:rPr lang="en-US" altLang="zh-CN" dirty="0">
                <a:solidFill>
                  <a:srgbClr val="FFFFFF"/>
                </a:solidFill>
                <a:latin typeface="微软雅黑" panose="020B0503020204020204" pitchFamily="34" charset="-122"/>
                <a:ea typeface="微软雅黑" panose="020B0503020204020204" pitchFamily="34" charset="-122"/>
              </a:rPr>
              <a:t>2010</a:t>
            </a:r>
            <a:r>
              <a:rPr lang="zh-CN" altLang="en-US" dirty="0">
                <a:solidFill>
                  <a:srgbClr val="FFFFFF"/>
                </a:solidFill>
                <a:latin typeface="微软雅黑" panose="020B0503020204020204" pitchFamily="34" charset="-122"/>
                <a:ea typeface="微软雅黑" panose="020B0503020204020204" pitchFamily="34" charset="-122"/>
              </a:rPr>
              <a:t>年</a:t>
            </a:r>
            <a:r>
              <a:rPr lang="en-US" altLang="zh-CN" dirty="0">
                <a:solidFill>
                  <a:srgbClr val="FFFFFF"/>
                </a:solidFill>
                <a:latin typeface="微软雅黑" panose="020B0503020204020204" pitchFamily="34" charset="-122"/>
                <a:ea typeface="微软雅黑" panose="020B0503020204020204" pitchFamily="34" charset="-122"/>
              </a:rPr>
              <a:t>11</a:t>
            </a:r>
            <a:r>
              <a:rPr lang="zh-CN" altLang="en-US" dirty="0">
                <a:solidFill>
                  <a:srgbClr val="FFFFFF"/>
                </a:solidFill>
                <a:latin typeface="微软雅黑" panose="020B0503020204020204" pitchFamily="34" charset="-122"/>
                <a:ea typeface="微软雅黑" panose="020B0503020204020204" pitchFamily="34" charset="-122"/>
              </a:rPr>
              <a:t>月经国务院批准升级为国家级经济技术开发区，</a:t>
            </a:r>
            <a:r>
              <a:rPr lang="en-US" altLang="zh-CN" dirty="0">
                <a:solidFill>
                  <a:srgbClr val="FFFFFF"/>
                </a:solidFill>
                <a:latin typeface="微软雅黑" panose="020B0503020204020204" pitchFamily="34" charset="-122"/>
                <a:ea typeface="微软雅黑" panose="020B0503020204020204" pitchFamily="34" charset="-122"/>
              </a:rPr>
              <a:t>2017</a:t>
            </a:r>
            <a:r>
              <a:rPr lang="zh-CN" altLang="en-US" dirty="0">
                <a:solidFill>
                  <a:srgbClr val="FFFFFF"/>
                </a:solidFill>
                <a:latin typeface="微软雅黑" panose="020B0503020204020204" pitchFamily="34" charset="-122"/>
                <a:ea typeface="微软雅黑" panose="020B0503020204020204" pitchFamily="34" charset="-122"/>
              </a:rPr>
              <a:t>年</a:t>
            </a:r>
            <a:r>
              <a:rPr lang="en-US" altLang="zh-CN" dirty="0">
                <a:solidFill>
                  <a:srgbClr val="FFFFFF"/>
                </a:solidFill>
                <a:latin typeface="微软雅黑" panose="020B0503020204020204" pitchFamily="34" charset="-122"/>
                <a:ea typeface="微软雅黑" panose="020B0503020204020204" pitchFamily="34" charset="-122"/>
              </a:rPr>
              <a:t>12</a:t>
            </a:r>
            <a:r>
              <a:rPr lang="zh-CN" altLang="en-US" dirty="0">
                <a:solidFill>
                  <a:srgbClr val="FFFFFF"/>
                </a:solidFill>
                <a:latin typeface="微软雅黑" panose="020B0503020204020204" pitchFamily="34" charset="-122"/>
                <a:ea typeface="微软雅黑" panose="020B0503020204020204" pitchFamily="34" charset="-122"/>
              </a:rPr>
              <a:t>月通过</a:t>
            </a:r>
            <a:r>
              <a:rPr lang="en-US" altLang="zh-CN" dirty="0">
                <a:solidFill>
                  <a:srgbClr val="FFFFFF"/>
                </a:solidFill>
                <a:latin typeface="微软雅黑" panose="020B0503020204020204" pitchFamily="34" charset="-122"/>
                <a:ea typeface="微软雅黑" panose="020B0503020204020204" pitchFamily="34" charset="-122"/>
              </a:rPr>
              <a:t>ISO9001/ISO14001</a:t>
            </a:r>
            <a:r>
              <a:rPr lang="zh-CN" altLang="en-US" dirty="0">
                <a:solidFill>
                  <a:srgbClr val="FFFFFF"/>
                </a:solidFill>
                <a:latin typeface="微软雅黑" panose="020B0503020204020204" pitchFamily="34" charset="-122"/>
                <a:ea typeface="微软雅黑" panose="020B0503020204020204" pitchFamily="34" charset="-122"/>
              </a:rPr>
              <a:t>国际质量及环境管理两项体系认证。</a:t>
            </a:r>
          </a:p>
        </p:txBody>
      </p:sp>
    </p:spTree>
    <p:extLst>
      <p:ext uri="{BB962C8B-B14F-4D97-AF65-F5344CB8AC3E}">
        <p14:creationId xmlns:p14="http://schemas.microsoft.com/office/powerpoint/2010/main" val="46332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32"/>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32"/>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3.7037E-6 L -0.10885 -3.7037E-6 " pathEditMode="relative" rAng="0" ptsTypes="AA">
                                      <p:cBhvr>
                                        <p:cTn id="14" dur="750" spd="-100000" fill="hold"/>
                                        <p:tgtEl>
                                          <p:spTgt spid="33"/>
                                        </p:tgtEl>
                                        <p:attrNameLst>
                                          <p:attrName>ppt_x</p:attrName>
                                          <p:attrName>ppt_y</p:attrName>
                                        </p:attrNameLst>
                                      </p:cBhvr>
                                      <p:rCtr x="-6211" y="0"/>
                                    </p:animMotion>
                                  </p:childTnLst>
                                </p:cTn>
                              </p:par>
                              <p:par>
                                <p:cTn id="15" presetID="35" presetClass="path" presetSubtype="0" accel="50000" decel="50000" fill="hold" grpId="2" nodeType="withEffect">
                                  <p:stCondLst>
                                    <p:cond delay="750"/>
                                  </p:stCondLst>
                                  <p:childTnLst>
                                    <p:animMotion origin="layout" path="M 0.01601 -3.7037E-6 L 8.33333E-7 -3.7037E-6 " pathEditMode="relative" rAng="0" ptsTypes="AA">
                                      <p:cBhvr>
                                        <p:cTn id="16" dur="750" fill="hold"/>
                                        <p:tgtEl>
                                          <p:spTgt spid="33"/>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45"/>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45"/>
                                        </p:tgtEl>
                                        <p:attrNameLst>
                                          <p:attrName>ppt_x</p:attrName>
                                          <p:attrName>ppt_y</p:attrName>
                                        </p:attrNameLst>
                                      </p:cBhvr>
                                      <p:rCtr x="781" y="0"/>
                                    </p:animMotion>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42" presetClass="path" presetSubtype="0" decel="30000" fill="hold" grpId="1" nodeType="withEffect">
                                  <p:stCondLst>
                                    <p:cond delay="0"/>
                                  </p:stCondLst>
                                  <p:childTnLst>
                                    <p:animMotion origin="layout" path="M 0 -0.03981 L 0 0.14815 " pathEditMode="relative" rAng="0" ptsTypes="AA">
                                      <p:cBhvr>
                                        <p:cTn id="27" dur="750" spd="-100000" fill="hold"/>
                                        <p:tgtEl>
                                          <p:spTgt spid="48"/>
                                        </p:tgtEl>
                                        <p:attrNameLst>
                                          <p:attrName>ppt_x</p:attrName>
                                          <p:attrName>ppt_y</p:attrName>
                                        </p:attrNameLst>
                                      </p:cBhvr>
                                      <p:rCtr x="0" y="9398"/>
                                    </p:animMotion>
                                  </p:childTnLst>
                                </p:cTn>
                              </p:par>
                              <p:par>
                                <p:cTn id="28" presetID="42" presetClass="path" presetSubtype="0" accel="30000" decel="30000" fill="hold" grpId="2" nodeType="withEffect">
                                  <p:stCondLst>
                                    <p:cond delay="750"/>
                                  </p:stCondLst>
                                  <p:childTnLst>
                                    <p:animMotion origin="layout" path="M 0 -0.03981 L 0 -3.33333E-6 " pathEditMode="relative" rAng="0" ptsTypes="AA">
                                      <p:cBhvr>
                                        <p:cTn id="29" dur="750" fill="hold"/>
                                        <p:tgtEl>
                                          <p:spTgt spid="48"/>
                                        </p:tgtEl>
                                        <p:attrNameLst>
                                          <p:attrName>ppt_x</p:attrName>
                                          <p:attrName>ppt_y</p:attrName>
                                        </p:attrNameLst>
                                      </p:cBhvr>
                                      <p:rCtr x="0" y="1991"/>
                                    </p:animMotion>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750"/>
                                        <p:tgtEl>
                                          <p:spTgt spid="26"/>
                                        </p:tgtEl>
                                      </p:cBhvr>
                                    </p:animEffect>
                                  </p:childTnLst>
                                </p:cTn>
                              </p:par>
                              <p:par>
                                <p:cTn id="33" presetID="63" presetClass="path" presetSubtype="0" decel="50000" fill="hold" nodeType="withEffect">
                                  <p:stCondLst>
                                    <p:cond delay="0"/>
                                  </p:stCondLst>
                                  <p:childTnLst>
                                    <p:animMotion origin="layout" path="M -0.01562 -3.7037E-6 L 0.11081 -3.7037E-6 " pathEditMode="relative" rAng="0" ptsTypes="AA">
                                      <p:cBhvr>
                                        <p:cTn id="34" dur="750" spd="-100000" fill="hold"/>
                                        <p:tgtEl>
                                          <p:spTgt spid="26"/>
                                        </p:tgtEl>
                                        <p:attrNameLst>
                                          <p:attrName>ppt_x</p:attrName>
                                          <p:attrName>ppt_y</p:attrName>
                                        </p:attrNameLst>
                                      </p:cBhvr>
                                      <p:rCtr x="6315" y="0"/>
                                    </p:animMotion>
                                  </p:childTnLst>
                                </p:cTn>
                              </p:par>
                              <p:par>
                                <p:cTn id="35" presetID="35" presetClass="path" presetSubtype="0" accel="50000" decel="50000" fill="hold" nodeType="withEffect">
                                  <p:stCondLst>
                                    <p:cond delay="750"/>
                                  </p:stCondLst>
                                  <p:childTnLst>
                                    <p:animMotion origin="layout" path="M -0.01562 -3.7037E-6 L -2.29167E-6 -3.7037E-6 " pathEditMode="relative" rAng="0" ptsTypes="AA">
                                      <p:cBhvr>
                                        <p:cTn id="36" dur="750" fill="hold"/>
                                        <p:tgtEl>
                                          <p:spTgt spid="26"/>
                                        </p:tgtEl>
                                        <p:attrNameLst>
                                          <p:attrName>ppt_x</p:attrName>
                                          <p:attrName>ppt_y</p:attrName>
                                        </p:attrNameLst>
                                      </p:cBhvr>
                                      <p:rCtr x="781" y="0"/>
                                    </p:animMotion>
                                  </p:childTnLst>
                                </p:cTn>
                              </p:par>
                              <p:par>
                                <p:cTn id="37" presetID="10" presetClass="entr" presetSubtype="0" fill="hold" grpId="0" nodeType="withEffect">
                                  <p:stCondLst>
                                    <p:cond delay="140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childTnLst>
                          </p:cTn>
                        </p:par>
                        <p:par>
                          <p:cTn id="55" fill="hold">
                            <p:stCondLst>
                              <p:cond delay="2150"/>
                            </p:stCondLst>
                            <p:childTnLst>
                              <p:par>
                                <p:cTn id="56" presetID="14" presetClass="entr" presetSubtype="10"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750"/>
                                        <p:tgtEl>
                                          <p:spTgt spid="2"/>
                                        </p:tgtEl>
                                      </p:cBhvr>
                                    </p:animEffect>
                                  </p:childTnLst>
                                </p:cTn>
                              </p:par>
                              <p:par>
                                <p:cTn id="62" presetID="14" presetClass="entr" presetSubtype="10" fill="hold" nodeType="withEffect">
                                  <p:stCondLst>
                                    <p:cond delay="1000"/>
                                  </p:stCondLst>
                                  <p:childTnLst>
                                    <p:set>
                                      <p:cBhvr>
                                        <p:cTn id="63" dur="1" fill="hold">
                                          <p:stCondLst>
                                            <p:cond delay="0"/>
                                          </p:stCondLst>
                                        </p:cTn>
                                        <p:tgtEl>
                                          <p:spTgt spid="37"/>
                                        </p:tgtEl>
                                        <p:attrNameLst>
                                          <p:attrName>style.visibility</p:attrName>
                                        </p:attrNameLst>
                                      </p:cBhvr>
                                      <p:to>
                                        <p:strVal val="visible"/>
                                      </p:to>
                                    </p:set>
                                    <p:animEffect transition="in" filter="randombar(horizontal)">
                                      <p:cBhvr>
                                        <p:cTn id="6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3" grpId="2" animBg="1"/>
      <p:bldP spid="32" grpId="0" animBg="1"/>
      <p:bldP spid="32" grpId="1" animBg="1"/>
      <p:bldP spid="32" grpId="2" animBg="1"/>
      <p:bldP spid="48" grpId="0" animBg="1"/>
      <p:bldP spid="48" grpId="1" animBg="1"/>
      <p:bldP spid="48" grpId="2" animBg="1"/>
      <p:bldP spid="45" grpId="0" animBg="1"/>
      <p:bldP spid="45" grpId="1" animBg="1"/>
      <p:bldP spid="45" grpId="2" animBg="1"/>
      <p:bldP spid="46" grpId="0"/>
      <p:bldP spid="29" grpId="0" animBg="1"/>
      <p:bldP spid="30"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47"/>
          <p:cNvSpPr/>
          <p:nvPr/>
        </p:nvSpPr>
        <p:spPr>
          <a:xfrm>
            <a:off x="0" y="5052060"/>
            <a:ext cx="12192000" cy="2590800"/>
          </a:xfrm>
          <a:custGeom>
            <a:avLst/>
            <a:gdLst>
              <a:gd name="connsiteX0" fmla="*/ 0 w 12192000"/>
              <a:gd name="connsiteY0" fmla="*/ 0 h 2590800"/>
              <a:gd name="connsiteX1" fmla="*/ 12192000 w 12192000"/>
              <a:gd name="connsiteY1" fmla="*/ 0 h 2590800"/>
              <a:gd name="connsiteX2" fmla="*/ 12192000 w 12192000"/>
              <a:gd name="connsiteY2" fmla="*/ 1409698 h 2590800"/>
              <a:gd name="connsiteX3" fmla="*/ 12192000 w 12192000"/>
              <a:gd name="connsiteY3" fmla="*/ 1409700 h 2590800"/>
              <a:gd name="connsiteX4" fmla="*/ 12192000 w 12192000"/>
              <a:gd name="connsiteY4" fmla="*/ 2590800 h 2590800"/>
              <a:gd name="connsiteX5" fmla="*/ 0 w 12192000"/>
              <a:gd name="connsiteY5" fmla="*/ 2590800 h 2590800"/>
              <a:gd name="connsiteX6" fmla="*/ 0 w 12192000"/>
              <a:gd name="connsiteY6" fmla="*/ 1409700 h 2590800"/>
              <a:gd name="connsiteX7" fmla="*/ 0 w 12192000"/>
              <a:gd name="connsiteY7" fmla="*/ 1409698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590800">
                <a:moveTo>
                  <a:pt x="0" y="0"/>
                </a:moveTo>
                <a:lnTo>
                  <a:pt x="12192000" y="0"/>
                </a:lnTo>
                <a:lnTo>
                  <a:pt x="12192000" y="1409698"/>
                </a:lnTo>
                <a:lnTo>
                  <a:pt x="12192000" y="1409700"/>
                </a:lnTo>
                <a:lnTo>
                  <a:pt x="12192000" y="2590800"/>
                </a:lnTo>
                <a:lnTo>
                  <a:pt x="0" y="2590800"/>
                </a:lnTo>
                <a:lnTo>
                  <a:pt x="0" y="1409700"/>
                </a:lnTo>
                <a:lnTo>
                  <a:pt x="0" y="1409698"/>
                </a:lnTo>
                <a:close/>
              </a:path>
            </a:pathLst>
          </a:custGeom>
          <a:gradFill flip="none" rotWithShape="1">
            <a:gsLst>
              <a:gs pos="35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46" name="文本框 45"/>
          <p:cNvSpPr txBox="1"/>
          <p:nvPr/>
        </p:nvSpPr>
        <p:spPr>
          <a:xfrm>
            <a:off x="0" y="4992745"/>
            <a:ext cx="12192000" cy="1365567"/>
          </a:xfrm>
          <a:prstGeom prst="rect">
            <a:avLst/>
          </a:prstGeom>
          <a:noFill/>
        </p:spPr>
        <p:txBody>
          <a:bodyPr wrap="square" rtlCol="0">
            <a:spAutoFit/>
          </a:bodyPr>
          <a:lstStyle/>
          <a:p>
            <a:pPr>
              <a:lnSpc>
                <a:spcPct val="120000"/>
              </a:lnSpc>
            </a:pPr>
            <a:r>
              <a:rPr lang="en-US" altLang="zh-CN" sz="3600" dirty="0">
                <a:solidFill>
                  <a:schemeClr val="bg1"/>
                </a:solidFill>
                <a:latin typeface="微软雅黑" panose="020B0503020204020204" pitchFamily="34" charset="-122"/>
                <a:ea typeface="微软雅黑" panose="020B0503020204020204" pitchFamily="34" charset="-122"/>
              </a:rPr>
              <a:t>       </a:t>
            </a:r>
            <a:r>
              <a:rPr lang="zh-CN" altLang="zh-CN" sz="3600" dirty="0">
                <a:solidFill>
                  <a:schemeClr val="bg1"/>
                </a:solidFill>
                <a:latin typeface="微软雅黑" panose="020B0503020204020204" pitchFamily="34" charset="-122"/>
                <a:ea typeface="微软雅黑" panose="020B0503020204020204" pitchFamily="34" charset="-122"/>
              </a:rPr>
              <a:t>鹤壁国家经济技术开发区辖区面积</a:t>
            </a:r>
            <a:r>
              <a:rPr lang="en-US" altLang="zh-CN" sz="3600" dirty="0">
                <a:solidFill>
                  <a:schemeClr val="bg1"/>
                </a:solidFill>
                <a:latin typeface="微软雅黑" panose="020B0503020204020204" pitchFamily="34" charset="-122"/>
                <a:ea typeface="微软雅黑" panose="020B0503020204020204" pitchFamily="34" charset="-122"/>
              </a:rPr>
              <a:t>30</a:t>
            </a:r>
            <a:r>
              <a:rPr lang="zh-CN" altLang="zh-CN" sz="3600" dirty="0">
                <a:solidFill>
                  <a:schemeClr val="bg1"/>
                </a:solidFill>
                <a:latin typeface="微软雅黑" panose="020B0503020204020204" pitchFamily="34" charset="-122"/>
                <a:ea typeface="微软雅黑" panose="020B0503020204020204" pitchFamily="34" charset="-122"/>
              </a:rPr>
              <a:t>平方公里</a:t>
            </a:r>
            <a:r>
              <a:rPr lang="zh-CN" altLang="en-US" sz="3600" dirty="0">
                <a:solidFill>
                  <a:schemeClr val="bg1"/>
                </a:solidFill>
                <a:latin typeface="微软雅黑" panose="020B0503020204020204" pitchFamily="34" charset="-122"/>
                <a:ea typeface="微软雅黑" panose="020B0503020204020204" pitchFamily="34" charset="-122"/>
              </a:rPr>
              <a:t>。</a:t>
            </a:r>
            <a:r>
              <a:rPr lang="zh-CN" altLang="zh-CN" sz="3600" dirty="0">
                <a:solidFill>
                  <a:schemeClr val="bg1"/>
                </a:solidFill>
                <a:latin typeface="微软雅黑" panose="020B0503020204020204" pitchFamily="34" charset="-122"/>
                <a:ea typeface="微软雅黑" panose="020B0503020204020204" pitchFamily="34" charset="-122"/>
              </a:rPr>
              <a:t>建设了城北、金山、东杨三个园区，已入驻工业企业</a:t>
            </a:r>
            <a:r>
              <a:rPr lang="en-US" altLang="zh-CN" sz="3600" dirty="0">
                <a:solidFill>
                  <a:schemeClr val="bg1"/>
                </a:solidFill>
                <a:latin typeface="微软雅黑" panose="020B0503020204020204" pitchFamily="34" charset="-122"/>
                <a:ea typeface="微软雅黑" panose="020B0503020204020204" pitchFamily="34" charset="-122"/>
              </a:rPr>
              <a:t>400</a:t>
            </a:r>
            <a:r>
              <a:rPr lang="zh-CN" altLang="zh-CN" sz="3600" dirty="0">
                <a:solidFill>
                  <a:schemeClr val="bg1"/>
                </a:solidFill>
                <a:latin typeface="微软雅黑" panose="020B0503020204020204" pitchFamily="34" charset="-122"/>
                <a:ea typeface="微软雅黑" panose="020B0503020204020204" pitchFamily="34" charset="-122"/>
              </a:rPr>
              <a:t>多家</a:t>
            </a:r>
            <a:r>
              <a:rPr lang="zh-CN" altLang="zh-CN" sz="2800" dirty="0">
                <a:solidFill>
                  <a:schemeClr val="bg1"/>
                </a:solidFill>
                <a:latin typeface="微软雅黑" panose="020B0503020204020204" pitchFamily="34" charset="-122"/>
                <a:ea typeface="微软雅黑" panose="020B0503020204020204" pitchFamily="34" charset="-122"/>
              </a:rPr>
              <a:t>。</a:t>
            </a:r>
            <a:endParaRPr lang="zh-CN" altLang="en-US" sz="2800" dirty="0">
              <a:solidFill>
                <a:schemeClr val="bg1"/>
              </a:solidFill>
              <a:latin typeface="微软雅黑" panose="020B0503020204020204" pitchFamily="34" charset="-122"/>
              <a:ea typeface="微软雅黑" panose="020B0503020204020204" pitchFamily="34" charset="-122"/>
            </a:endParaRPr>
          </a:p>
        </p:txBody>
      </p:sp>
      <p:pic>
        <p:nvPicPr>
          <p:cNvPr id="20" name="Picture 2">
            <a:extLst>
              <a:ext uri="{FF2B5EF4-FFF2-40B4-BE49-F238E27FC236}">
                <a16:creationId xmlns:a16="http://schemas.microsoft.com/office/drawing/2014/main" id="{EEDFA472-C47C-4294-9C93-1B8FA874F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48996" y="832329"/>
            <a:ext cx="11423191" cy="410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3">
            <a:extLst>
              <a:ext uri="{FF2B5EF4-FFF2-40B4-BE49-F238E27FC236}">
                <a16:creationId xmlns:a16="http://schemas.microsoft.com/office/drawing/2014/main" id="{F7EB4AAE-F48A-4E4B-B286-286D9B400292}"/>
              </a:ext>
            </a:extLst>
          </p:cNvPr>
          <p:cNvSpPr/>
          <p:nvPr/>
        </p:nvSpPr>
        <p:spPr>
          <a:xfrm>
            <a:off x="2387600" y="1259840"/>
            <a:ext cx="1727200" cy="1899920"/>
          </a:xfrm>
          <a:custGeom>
            <a:avLst/>
            <a:gdLst/>
            <a:ahLst/>
            <a:cxnLst>
              <a:cxn ang="0">
                <a:pos x="1025393" y="2376487"/>
              </a:cxn>
              <a:cxn ang="0">
                <a:pos x="1117864" y="1840679"/>
              </a:cxn>
              <a:cxn ang="0">
                <a:pos x="1304859" y="1840679"/>
              </a:cxn>
              <a:cxn ang="0">
                <a:pos x="1397329" y="1762927"/>
              </a:cxn>
              <a:cxn ang="0">
                <a:pos x="1491855" y="1686866"/>
              </a:cxn>
              <a:cxn ang="0">
                <a:pos x="1397329" y="1610805"/>
              </a:cxn>
              <a:cxn ang="0">
                <a:pos x="1491855" y="1533054"/>
              </a:cxn>
              <a:cxn ang="0">
                <a:pos x="1491855" y="1456993"/>
              </a:cxn>
              <a:cxn ang="0">
                <a:pos x="1584325" y="1380932"/>
              </a:cxn>
              <a:cxn ang="0">
                <a:pos x="1584325" y="1303180"/>
              </a:cxn>
              <a:cxn ang="0">
                <a:pos x="1584325" y="1227119"/>
              </a:cxn>
              <a:cxn ang="0">
                <a:pos x="1584325" y="1149368"/>
              </a:cxn>
              <a:cxn ang="0">
                <a:pos x="1584325" y="1073307"/>
              </a:cxn>
              <a:cxn ang="0">
                <a:pos x="1584325" y="997246"/>
              </a:cxn>
              <a:cxn ang="0">
                <a:pos x="1491855" y="919494"/>
              </a:cxn>
              <a:cxn ang="0">
                <a:pos x="1397329" y="843433"/>
              </a:cxn>
              <a:cxn ang="0">
                <a:pos x="1491855" y="767372"/>
              </a:cxn>
              <a:cxn ang="0">
                <a:pos x="1397329" y="767372"/>
              </a:cxn>
              <a:cxn ang="0">
                <a:pos x="1397329" y="689621"/>
              </a:cxn>
              <a:cxn ang="0">
                <a:pos x="1304859" y="613560"/>
              </a:cxn>
              <a:cxn ang="0">
                <a:pos x="1212389" y="537498"/>
              </a:cxn>
              <a:cxn ang="0">
                <a:pos x="1212389" y="459747"/>
              </a:cxn>
              <a:cxn ang="0">
                <a:pos x="1212389" y="383686"/>
              </a:cxn>
              <a:cxn ang="0">
                <a:pos x="1212389" y="307625"/>
              </a:cxn>
              <a:cxn ang="0">
                <a:pos x="1117864" y="229874"/>
              </a:cxn>
              <a:cxn ang="0">
                <a:pos x="1117864" y="153812"/>
              </a:cxn>
              <a:cxn ang="0">
                <a:pos x="1117864" y="76061"/>
              </a:cxn>
              <a:cxn ang="0">
                <a:pos x="1025393" y="0"/>
              </a:cxn>
              <a:cxn ang="0">
                <a:pos x="932923" y="0"/>
              </a:cxn>
              <a:cxn ang="0">
                <a:pos x="745927" y="0"/>
              </a:cxn>
              <a:cxn ang="0">
                <a:pos x="653457" y="0"/>
              </a:cxn>
              <a:cxn ang="0">
                <a:pos x="466461" y="0"/>
              </a:cxn>
              <a:cxn ang="0">
                <a:pos x="279466" y="0"/>
              </a:cxn>
              <a:cxn ang="0">
                <a:pos x="92470" y="76061"/>
              </a:cxn>
              <a:cxn ang="0">
                <a:pos x="0" y="76061"/>
              </a:cxn>
              <a:cxn ang="0">
                <a:pos x="0" y="153812"/>
              </a:cxn>
              <a:cxn ang="0">
                <a:pos x="92470" y="307625"/>
              </a:cxn>
              <a:cxn ang="0">
                <a:pos x="186996" y="997246"/>
              </a:cxn>
              <a:cxn ang="0">
                <a:pos x="466461" y="1456993"/>
              </a:cxn>
              <a:cxn ang="0">
                <a:pos x="653457" y="1686866"/>
              </a:cxn>
              <a:cxn ang="0">
                <a:pos x="745927" y="1992801"/>
              </a:cxn>
              <a:cxn ang="0">
                <a:pos x="838398" y="2224365"/>
              </a:cxn>
              <a:cxn ang="0">
                <a:pos x="932923" y="2300426"/>
              </a:cxn>
              <a:cxn ang="0">
                <a:pos x="1025393" y="2376487"/>
              </a:cxn>
            </a:cxnLst>
            <a:rect l="0" t="0" r="0" b="0"/>
            <a:pathLst>
              <a:path w="771" h="1406">
                <a:moveTo>
                  <a:pt x="499" y="1406"/>
                </a:moveTo>
                <a:lnTo>
                  <a:pt x="544" y="1089"/>
                </a:lnTo>
                <a:lnTo>
                  <a:pt x="635" y="1089"/>
                </a:lnTo>
                <a:lnTo>
                  <a:pt x="680" y="1043"/>
                </a:lnTo>
                <a:lnTo>
                  <a:pt x="726" y="998"/>
                </a:lnTo>
                <a:lnTo>
                  <a:pt x="680" y="953"/>
                </a:lnTo>
                <a:lnTo>
                  <a:pt x="726" y="907"/>
                </a:lnTo>
                <a:lnTo>
                  <a:pt x="726" y="862"/>
                </a:lnTo>
                <a:lnTo>
                  <a:pt x="771" y="817"/>
                </a:lnTo>
                <a:lnTo>
                  <a:pt x="771" y="771"/>
                </a:lnTo>
                <a:lnTo>
                  <a:pt x="771" y="726"/>
                </a:lnTo>
                <a:lnTo>
                  <a:pt x="771" y="680"/>
                </a:lnTo>
                <a:lnTo>
                  <a:pt x="771" y="635"/>
                </a:lnTo>
                <a:lnTo>
                  <a:pt x="771" y="590"/>
                </a:lnTo>
                <a:lnTo>
                  <a:pt x="726" y="544"/>
                </a:lnTo>
                <a:lnTo>
                  <a:pt x="680" y="499"/>
                </a:lnTo>
                <a:lnTo>
                  <a:pt x="726" y="454"/>
                </a:lnTo>
                <a:lnTo>
                  <a:pt x="680" y="454"/>
                </a:lnTo>
                <a:lnTo>
                  <a:pt x="680" y="408"/>
                </a:lnTo>
                <a:lnTo>
                  <a:pt x="635" y="363"/>
                </a:lnTo>
                <a:lnTo>
                  <a:pt x="590" y="318"/>
                </a:lnTo>
                <a:lnTo>
                  <a:pt x="590" y="272"/>
                </a:lnTo>
                <a:lnTo>
                  <a:pt x="590" y="227"/>
                </a:lnTo>
                <a:lnTo>
                  <a:pt x="590" y="182"/>
                </a:lnTo>
                <a:lnTo>
                  <a:pt x="544" y="136"/>
                </a:lnTo>
                <a:lnTo>
                  <a:pt x="544" y="91"/>
                </a:lnTo>
                <a:lnTo>
                  <a:pt x="544" y="45"/>
                </a:lnTo>
                <a:lnTo>
                  <a:pt x="499" y="0"/>
                </a:lnTo>
                <a:lnTo>
                  <a:pt x="454" y="0"/>
                </a:lnTo>
                <a:lnTo>
                  <a:pt x="363" y="0"/>
                </a:lnTo>
                <a:lnTo>
                  <a:pt x="318" y="0"/>
                </a:lnTo>
                <a:lnTo>
                  <a:pt x="227" y="0"/>
                </a:lnTo>
                <a:lnTo>
                  <a:pt x="136" y="0"/>
                </a:lnTo>
                <a:lnTo>
                  <a:pt x="45" y="45"/>
                </a:lnTo>
                <a:lnTo>
                  <a:pt x="0" y="45"/>
                </a:lnTo>
                <a:lnTo>
                  <a:pt x="0" y="91"/>
                </a:lnTo>
                <a:lnTo>
                  <a:pt x="45" y="182"/>
                </a:lnTo>
                <a:lnTo>
                  <a:pt x="91" y="590"/>
                </a:lnTo>
                <a:lnTo>
                  <a:pt x="227" y="862"/>
                </a:lnTo>
                <a:lnTo>
                  <a:pt x="318" y="998"/>
                </a:lnTo>
                <a:lnTo>
                  <a:pt x="363" y="1179"/>
                </a:lnTo>
                <a:lnTo>
                  <a:pt x="408" y="1316"/>
                </a:lnTo>
                <a:lnTo>
                  <a:pt x="454" y="1361"/>
                </a:lnTo>
                <a:lnTo>
                  <a:pt x="499" y="1406"/>
                </a:lnTo>
                <a:close/>
              </a:path>
            </a:pathLst>
          </a:custGeom>
          <a:noFill/>
          <a:ln w="38100" cap="flat" cmpd="sng">
            <a:solidFill>
              <a:srgbClr val="0000FF"/>
            </a:solidFill>
            <a:prstDash val="solid"/>
            <a:round/>
            <a:headEnd type="none" w="med" len="med"/>
            <a:tailEnd type="none" w="med" len="med"/>
          </a:ln>
        </p:spPr>
        <p:txBody>
          <a:bodyPr lIns="90613" tIns="45311" rIns="90613" bIns="45311"/>
          <a:lstStyle/>
          <a:p>
            <a:endParaRPr lang="zh-CN" altLang="en-US"/>
          </a:p>
        </p:txBody>
      </p:sp>
      <p:sp>
        <p:nvSpPr>
          <p:cNvPr id="17" name="Freeform 4">
            <a:extLst>
              <a:ext uri="{FF2B5EF4-FFF2-40B4-BE49-F238E27FC236}">
                <a16:creationId xmlns:a16="http://schemas.microsoft.com/office/drawing/2014/main" id="{F76879C5-8E73-449C-A4F7-3EF6E0B5C5EF}"/>
              </a:ext>
            </a:extLst>
          </p:cNvPr>
          <p:cNvSpPr/>
          <p:nvPr/>
        </p:nvSpPr>
        <p:spPr>
          <a:xfrm>
            <a:off x="6197599" y="1706880"/>
            <a:ext cx="3718561" cy="1796740"/>
          </a:xfrm>
          <a:custGeom>
            <a:avLst/>
            <a:gdLst/>
            <a:ahLst/>
            <a:cxnLst>
              <a:cxn ang="0">
                <a:pos x="1578436" y="2303462"/>
              </a:cxn>
              <a:cxn ang="0">
                <a:pos x="3156871" y="2303462"/>
              </a:cxn>
              <a:cxn ang="0">
                <a:pos x="3343172" y="1151731"/>
              </a:cxn>
              <a:cxn ang="0">
                <a:pos x="3527425" y="306564"/>
              </a:cxn>
              <a:cxn ang="0">
                <a:pos x="2227416" y="306564"/>
              </a:cxn>
              <a:cxn ang="0">
                <a:pos x="2227416" y="0"/>
              </a:cxn>
              <a:cxn ang="0">
                <a:pos x="927408" y="0"/>
              </a:cxn>
              <a:cxn ang="0">
                <a:pos x="462680" y="460692"/>
              </a:cxn>
              <a:cxn ang="0">
                <a:pos x="278427" y="691039"/>
              </a:cxn>
              <a:cxn ang="0">
                <a:pos x="92127" y="1075514"/>
              </a:cxn>
              <a:cxn ang="0">
                <a:pos x="0" y="1227948"/>
              </a:cxn>
              <a:cxn ang="0">
                <a:pos x="0" y="1382077"/>
              </a:cxn>
              <a:cxn ang="0">
                <a:pos x="92127" y="1382077"/>
              </a:cxn>
              <a:cxn ang="0">
                <a:pos x="92127" y="1612423"/>
              </a:cxn>
              <a:cxn ang="0">
                <a:pos x="743155" y="1612423"/>
              </a:cxn>
              <a:cxn ang="0">
                <a:pos x="743155" y="1920681"/>
              </a:cxn>
              <a:cxn ang="0">
                <a:pos x="1578436" y="1920681"/>
              </a:cxn>
              <a:cxn ang="0">
                <a:pos x="1578436" y="2303462"/>
              </a:cxn>
            </a:cxnLst>
            <a:rect l="0" t="0" r="0" b="0"/>
            <a:pathLst>
              <a:path w="1723" h="1360">
                <a:moveTo>
                  <a:pt x="771" y="1360"/>
                </a:moveTo>
                <a:lnTo>
                  <a:pt x="1542" y="1360"/>
                </a:lnTo>
                <a:lnTo>
                  <a:pt x="1633" y="680"/>
                </a:lnTo>
                <a:lnTo>
                  <a:pt x="1723" y="181"/>
                </a:lnTo>
                <a:lnTo>
                  <a:pt x="1088" y="181"/>
                </a:lnTo>
                <a:lnTo>
                  <a:pt x="1088" y="0"/>
                </a:lnTo>
                <a:lnTo>
                  <a:pt x="453" y="0"/>
                </a:lnTo>
                <a:lnTo>
                  <a:pt x="226" y="272"/>
                </a:lnTo>
                <a:lnTo>
                  <a:pt x="136" y="408"/>
                </a:lnTo>
                <a:lnTo>
                  <a:pt x="45" y="635"/>
                </a:lnTo>
                <a:lnTo>
                  <a:pt x="0" y="725"/>
                </a:lnTo>
                <a:lnTo>
                  <a:pt x="0" y="816"/>
                </a:lnTo>
                <a:lnTo>
                  <a:pt x="45" y="816"/>
                </a:lnTo>
                <a:lnTo>
                  <a:pt x="45" y="952"/>
                </a:lnTo>
                <a:lnTo>
                  <a:pt x="363" y="952"/>
                </a:lnTo>
                <a:lnTo>
                  <a:pt x="363" y="1134"/>
                </a:lnTo>
                <a:lnTo>
                  <a:pt x="771" y="1134"/>
                </a:lnTo>
                <a:lnTo>
                  <a:pt x="771" y="1360"/>
                </a:lnTo>
                <a:close/>
              </a:path>
            </a:pathLst>
          </a:custGeom>
          <a:noFill/>
          <a:ln w="38100" cap="flat" cmpd="sng">
            <a:solidFill>
              <a:srgbClr val="0000FF"/>
            </a:solidFill>
            <a:prstDash val="solid"/>
            <a:round/>
            <a:headEnd type="none" w="med" len="med"/>
            <a:tailEnd type="none" w="med" len="med"/>
          </a:ln>
        </p:spPr>
        <p:txBody>
          <a:bodyPr lIns="90613" tIns="45311" rIns="90613" bIns="45311"/>
          <a:lstStyle/>
          <a:p>
            <a:endParaRPr lang="zh-CN" altLang="en-US" dirty="0"/>
          </a:p>
        </p:txBody>
      </p:sp>
      <p:sp>
        <p:nvSpPr>
          <p:cNvPr id="18" name="任意多边形 9231">
            <a:extLst>
              <a:ext uri="{FF2B5EF4-FFF2-40B4-BE49-F238E27FC236}">
                <a16:creationId xmlns:a16="http://schemas.microsoft.com/office/drawing/2014/main" id="{A1A5B232-690C-458E-8827-FD03EFEE07B3}"/>
              </a:ext>
            </a:extLst>
          </p:cNvPr>
          <p:cNvSpPr/>
          <p:nvPr/>
        </p:nvSpPr>
        <p:spPr>
          <a:xfrm>
            <a:off x="9519920" y="2418080"/>
            <a:ext cx="2143760" cy="1879600"/>
          </a:xfrm>
          <a:custGeom>
            <a:avLst/>
            <a:gdLst/>
            <a:ahLst/>
            <a:cxnLst>
              <a:cxn ang="0">
                <a:pos x="1873250" y="2305050"/>
              </a:cxn>
              <a:cxn ang="0">
                <a:pos x="1873250" y="0"/>
              </a:cxn>
              <a:cxn ang="0">
                <a:pos x="360363" y="0"/>
              </a:cxn>
              <a:cxn ang="0">
                <a:pos x="0" y="1873250"/>
              </a:cxn>
              <a:cxn ang="0">
                <a:pos x="73025" y="2016125"/>
              </a:cxn>
              <a:cxn ang="0">
                <a:pos x="73025" y="2089150"/>
              </a:cxn>
              <a:cxn ang="0">
                <a:pos x="215900" y="2160588"/>
              </a:cxn>
              <a:cxn ang="0">
                <a:pos x="504825" y="2160588"/>
              </a:cxn>
              <a:cxn ang="0">
                <a:pos x="792163" y="2160588"/>
              </a:cxn>
              <a:cxn ang="0">
                <a:pos x="1081088" y="2160588"/>
              </a:cxn>
              <a:cxn ang="0">
                <a:pos x="1223963" y="2160588"/>
              </a:cxn>
              <a:cxn ang="0">
                <a:pos x="1512888" y="2232025"/>
              </a:cxn>
              <a:cxn ang="0">
                <a:pos x="1873250" y="2305050"/>
              </a:cxn>
            </a:cxnLst>
            <a:rect l="0" t="0" r="0" b="0"/>
            <a:pathLst>
              <a:path w="1180" h="1452">
                <a:moveTo>
                  <a:pt x="1180" y="1452"/>
                </a:moveTo>
                <a:lnTo>
                  <a:pt x="1180" y="0"/>
                </a:lnTo>
                <a:lnTo>
                  <a:pt x="227" y="0"/>
                </a:lnTo>
                <a:lnTo>
                  <a:pt x="0" y="1180"/>
                </a:lnTo>
                <a:lnTo>
                  <a:pt x="46" y="1270"/>
                </a:lnTo>
                <a:lnTo>
                  <a:pt x="46" y="1316"/>
                </a:lnTo>
                <a:lnTo>
                  <a:pt x="136" y="1361"/>
                </a:lnTo>
                <a:lnTo>
                  <a:pt x="318" y="1361"/>
                </a:lnTo>
                <a:lnTo>
                  <a:pt x="499" y="1361"/>
                </a:lnTo>
                <a:lnTo>
                  <a:pt x="681" y="1361"/>
                </a:lnTo>
                <a:lnTo>
                  <a:pt x="771" y="1361"/>
                </a:lnTo>
                <a:lnTo>
                  <a:pt x="953" y="1406"/>
                </a:lnTo>
                <a:lnTo>
                  <a:pt x="1180" y="1452"/>
                </a:lnTo>
                <a:close/>
              </a:path>
            </a:pathLst>
          </a:custGeom>
          <a:noFill/>
          <a:ln w="38100" cap="flat" cmpd="sng">
            <a:solidFill>
              <a:srgbClr val="0000FF"/>
            </a:solidFill>
            <a:prstDash val="solid"/>
            <a:round/>
            <a:headEnd type="none" w="med" len="med"/>
            <a:tailEnd type="none" w="med" len="med"/>
          </a:ln>
        </p:spPr>
        <p:txBody>
          <a:bodyPr lIns="90613" tIns="45311" rIns="90613" bIns="45311"/>
          <a:lstStyle/>
          <a:p>
            <a:endParaRPr lang="zh-CN" altLang="en-US"/>
          </a:p>
        </p:txBody>
      </p:sp>
      <p:sp>
        <p:nvSpPr>
          <p:cNvPr id="19" name="任意多边形 29">
            <a:extLst>
              <a:ext uri="{FF2B5EF4-FFF2-40B4-BE49-F238E27FC236}">
                <a16:creationId xmlns:a16="http://schemas.microsoft.com/office/drawing/2014/main" id="{851A52B1-3EEC-4F38-B862-8D4FD3110FD3}"/>
              </a:ext>
            </a:extLst>
          </p:cNvPr>
          <p:cNvSpPr/>
          <p:nvPr/>
        </p:nvSpPr>
        <p:spPr>
          <a:xfrm rot="5400000">
            <a:off x="-571284" y="-16753"/>
            <a:ext cx="957581" cy="991085"/>
          </a:xfrm>
          <a:custGeom>
            <a:avLst/>
            <a:gdLst>
              <a:gd name="connsiteX0" fmla="*/ 0 w 957581"/>
              <a:gd name="connsiteY0" fmla="*/ 308153 h 991085"/>
              <a:gd name="connsiteX1" fmla="*/ 0 w 957581"/>
              <a:gd name="connsiteY1" fmla="*/ 61631 h 991085"/>
              <a:gd name="connsiteX2" fmla="*/ 957581 w 957581"/>
              <a:gd name="connsiteY2" fmla="*/ 0 h 991085"/>
              <a:gd name="connsiteX3" fmla="*/ 957581 w 957581"/>
              <a:gd name="connsiteY3" fmla="*/ 180380 h 991085"/>
              <a:gd name="connsiteX4" fmla="*/ 957581 w 957581"/>
              <a:gd name="connsiteY4" fmla="*/ 308153 h 991085"/>
              <a:gd name="connsiteX5" fmla="*/ 957581 w 957581"/>
              <a:gd name="connsiteY5" fmla="*/ 991085 h 991085"/>
              <a:gd name="connsiteX6" fmla="*/ 1 w 957581"/>
              <a:gd name="connsiteY6" fmla="*/ 991085 h 991085"/>
              <a:gd name="connsiteX7" fmla="*/ 1 w 957581"/>
              <a:gd name="connsiteY7" fmla="*/ 308153 h 99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91085">
                <a:moveTo>
                  <a:pt x="0" y="308153"/>
                </a:moveTo>
                <a:lnTo>
                  <a:pt x="0" y="61631"/>
                </a:lnTo>
                <a:lnTo>
                  <a:pt x="957581" y="0"/>
                </a:lnTo>
                <a:lnTo>
                  <a:pt x="957581" y="180380"/>
                </a:lnTo>
                <a:lnTo>
                  <a:pt x="957581" y="308153"/>
                </a:lnTo>
                <a:lnTo>
                  <a:pt x="957581" y="991085"/>
                </a:lnTo>
                <a:lnTo>
                  <a:pt x="1" y="991085"/>
                </a:lnTo>
                <a:lnTo>
                  <a:pt x="1" y="3081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1" name="任意多边形 30">
            <a:extLst>
              <a:ext uri="{FF2B5EF4-FFF2-40B4-BE49-F238E27FC236}">
                <a16:creationId xmlns:a16="http://schemas.microsoft.com/office/drawing/2014/main" id="{D46192CF-D723-42EE-915F-33F987AE0E16}"/>
              </a:ext>
            </a:extLst>
          </p:cNvPr>
          <p:cNvSpPr/>
          <p:nvPr/>
        </p:nvSpPr>
        <p:spPr>
          <a:xfrm rot="5400000">
            <a:off x="-595007" y="6970"/>
            <a:ext cx="957581" cy="943638"/>
          </a:xfrm>
          <a:custGeom>
            <a:avLst/>
            <a:gdLst>
              <a:gd name="connsiteX0" fmla="*/ 0 w 957581"/>
              <a:gd name="connsiteY0" fmla="*/ 308153 h 943638"/>
              <a:gd name="connsiteX1" fmla="*/ 0 w 957581"/>
              <a:gd name="connsiteY1" fmla="*/ 61631 h 943638"/>
              <a:gd name="connsiteX2" fmla="*/ 957581 w 957581"/>
              <a:gd name="connsiteY2" fmla="*/ 0 h 943638"/>
              <a:gd name="connsiteX3" fmla="*/ 957581 w 957581"/>
              <a:gd name="connsiteY3" fmla="*/ 132933 h 943638"/>
              <a:gd name="connsiteX4" fmla="*/ 957581 w 957581"/>
              <a:gd name="connsiteY4" fmla="*/ 308153 h 943638"/>
              <a:gd name="connsiteX5" fmla="*/ 957581 w 957581"/>
              <a:gd name="connsiteY5" fmla="*/ 943638 h 943638"/>
              <a:gd name="connsiteX6" fmla="*/ 1 w 957581"/>
              <a:gd name="connsiteY6" fmla="*/ 943638 h 943638"/>
              <a:gd name="connsiteX7" fmla="*/ 1 w 957581"/>
              <a:gd name="connsiteY7" fmla="*/ 308153 h 94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7581" h="943638">
                <a:moveTo>
                  <a:pt x="0" y="308153"/>
                </a:moveTo>
                <a:lnTo>
                  <a:pt x="0" y="61631"/>
                </a:lnTo>
                <a:lnTo>
                  <a:pt x="957581" y="0"/>
                </a:lnTo>
                <a:lnTo>
                  <a:pt x="957581" y="132933"/>
                </a:lnTo>
                <a:lnTo>
                  <a:pt x="957581" y="308153"/>
                </a:lnTo>
                <a:lnTo>
                  <a:pt x="957581" y="943638"/>
                </a:lnTo>
                <a:lnTo>
                  <a:pt x="1" y="943638"/>
                </a:lnTo>
                <a:lnTo>
                  <a:pt x="1" y="30815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2" name="任意多边形 33">
            <a:extLst>
              <a:ext uri="{FF2B5EF4-FFF2-40B4-BE49-F238E27FC236}">
                <a16:creationId xmlns:a16="http://schemas.microsoft.com/office/drawing/2014/main" id="{BDA5A672-D0E9-4A14-8863-4ECD953D9EE6}"/>
              </a:ext>
            </a:extLst>
          </p:cNvPr>
          <p:cNvSpPr/>
          <p:nvPr/>
        </p:nvSpPr>
        <p:spPr>
          <a:xfrm rot="5400000" flipH="1" flipV="1">
            <a:off x="11959462" y="1142"/>
            <a:ext cx="975259" cy="963021"/>
          </a:xfrm>
          <a:custGeom>
            <a:avLst/>
            <a:gdLst>
              <a:gd name="connsiteX0" fmla="*/ 975259 w 975259"/>
              <a:gd name="connsiteY0" fmla="*/ 226421 h 963021"/>
              <a:gd name="connsiteX1" fmla="*/ 975259 w 975259"/>
              <a:gd name="connsiteY1" fmla="*/ 963021 h 963021"/>
              <a:gd name="connsiteX2" fmla="*/ 2 w 975259"/>
              <a:gd name="connsiteY2" fmla="*/ 963021 h 963021"/>
              <a:gd name="connsiteX3" fmla="*/ 2 w 975259"/>
              <a:gd name="connsiteY3" fmla="*/ 226422 h 963021"/>
              <a:gd name="connsiteX4" fmla="*/ 0 w 975259"/>
              <a:gd name="connsiteY4" fmla="*/ 226422 h 963021"/>
              <a:gd name="connsiteX5" fmla="*/ 0 w 975259"/>
              <a:gd name="connsiteY5" fmla="*/ 130628 h 963021"/>
              <a:gd name="connsiteX6" fmla="*/ 975257 w 975259"/>
              <a:gd name="connsiteY6" fmla="*/ 0 h 963021"/>
              <a:gd name="connsiteX7" fmla="*/ 975257 w 975259"/>
              <a:gd name="connsiteY7" fmla="*/ 226421 h 96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5259" h="963021">
                <a:moveTo>
                  <a:pt x="975259" y="226421"/>
                </a:moveTo>
                <a:lnTo>
                  <a:pt x="975259" y="963021"/>
                </a:lnTo>
                <a:lnTo>
                  <a:pt x="2" y="963021"/>
                </a:lnTo>
                <a:lnTo>
                  <a:pt x="2" y="226422"/>
                </a:lnTo>
                <a:lnTo>
                  <a:pt x="0" y="226422"/>
                </a:lnTo>
                <a:lnTo>
                  <a:pt x="0" y="130628"/>
                </a:lnTo>
                <a:lnTo>
                  <a:pt x="975257" y="0"/>
                </a:lnTo>
                <a:lnTo>
                  <a:pt x="975257" y="2264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华文细黑" panose="02010600040101010101" pitchFamily="2" charset="-122"/>
              <a:ea typeface="微软雅黑" panose="020B0503020204020204" pitchFamily="34" charset="-122"/>
              <a:sym typeface="华文细黑" panose="02010600040101010101" pitchFamily="2" charset="-122"/>
            </a:endParaRPr>
          </a:p>
        </p:txBody>
      </p:sp>
      <p:sp>
        <p:nvSpPr>
          <p:cNvPr id="23" name="矩形 22">
            <a:extLst>
              <a:ext uri="{FF2B5EF4-FFF2-40B4-BE49-F238E27FC236}">
                <a16:creationId xmlns:a16="http://schemas.microsoft.com/office/drawing/2014/main" id="{90CA797F-1F62-47A0-914B-D8041B9E6406}"/>
              </a:ext>
            </a:extLst>
          </p:cNvPr>
          <p:cNvSpPr/>
          <p:nvPr/>
        </p:nvSpPr>
        <p:spPr>
          <a:xfrm rot="13500000">
            <a:off x="534649" y="251493"/>
            <a:ext cx="291422" cy="291423"/>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4" name="矩形 23">
            <a:extLst>
              <a:ext uri="{FF2B5EF4-FFF2-40B4-BE49-F238E27FC236}">
                <a16:creationId xmlns:a16="http://schemas.microsoft.com/office/drawing/2014/main" id="{F2AD4490-D409-4208-9DEF-3CEF383EB6C2}"/>
              </a:ext>
            </a:extLst>
          </p:cNvPr>
          <p:cNvSpPr/>
          <p:nvPr/>
        </p:nvSpPr>
        <p:spPr>
          <a:xfrm rot="13500000">
            <a:off x="788106" y="285363"/>
            <a:ext cx="223681" cy="223682"/>
          </a:xfrm>
          <a:prstGeom prst="rect">
            <a:avLst/>
          </a:prstGeom>
          <a:solidFill>
            <a:srgbClr val="2560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56090"/>
              </a:solidFill>
            </a:endParaRPr>
          </a:p>
        </p:txBody>
      </p:sp>
      <p:grpSp>
        <p:nvGrpSpPr>
          <p:cNvPr id="25" name="组合 24">
            <a:extLst>
              <a:ext uri="{FF2B5EF4-FFF2-40B4-BE49-F238E27FC236}">
                <a16:creationId xmlns:a16="http://schemas.microsoft.com/office/drawing/2014/main" id="{C61FB7F3-2CB2-474B-BBAF-5148D7469E80}"/>
              </a:ext>
            </a:extLst>
          </p:cNvPr>
          <p:cNvGrpSpPr/>
          <p:nvPr/>
        </p:nvGrpSpPr>
        <p:grpSpPr>
          <a:xfrm>
            <a:off x="653161" y="91452"/>
            <a:ext cx="4007291" cy="562570"/>
            <a:chOff x="-148730" y="328712"/>
            <a:chExt cx="4007291" cy="562570"/>
          </a:xfrm>
        </p:grpSpPr>
        <p:sp>
          <p:nvSpPr>
            <p:cNvPr id="26" name="TextBox 62">
              <a:extLst>
                <a:ext uri="{FF2B5EF4-FFF2-40B4-BE49-F238E27FC236}">
                  <a16:creationId xmlns:a16="http://schemas.microsoft.com/office/drawing/2014/main" id="{4E229286-92F3-46A1-A03F-949FFEBC4D46}"/>
                </a:ext>
              </a:extLst>
            </p:cNvPr>
            <p:cNvSpPr txBox="1"/>
            <p:nvPr/>
          </p:nvSpPr>
          <p:spPr>
            <a:xfrm>
              <a:off x="-148730" y="660450"/>
              <a:ext cx="4007291" cy="230832"/>
            </a:xfrm>
            <a:prstGeom prst="rect">
              <a:avLst/>
            </a:prstGeom>
            <a:noFill/>
            <a:effectLst/>
          </p:spPr>
          <p:txBody>
            <a:bodyPr wrap="square" rtlCol="0">
              <a:spAutoFit/>
            </a:bodyPr>
            <a:lstStyle/>
            <a:p>
              <a:pPr algn="ctr"/>
              <a:r>
                <a:rPr lang="en-US" altLang="zh-CN" sz="900" dirty="0" err="1">
                  <a:solidFill>
                    <a:srgbClr val="256090"/>
                  </a:solidFill>
                  <a:latin typeface="Open Sans" panose="020B0606030504020204" pitchFamily="34" charset="0"/>
                  <a:ea typeface="Open Sans" panose="020B0606030504020204" pitchFamily="34" charset="0"/>
                  <a:cs typeface="Open Sans" panose="020B0606030504020204" pitchFamily="34" charset="0"/>
                </a:rPr>
                <a:t>Hebi</a:t>
              </a:r>
              <a:r>
                <a:rPr lang="zh-CN" altLang="en-US"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 </a:t>
              </a:r>
              <a:r>
                <a:rPr lang="en-US"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rPr>
                <a:t>National Economic and Technology Development Zone</a:t>
              </a:r>
              <a:endParaRPr lang="pt-BR" altLang="zh-CN" sz="9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矩形 26">
              <a:extLst>
                <a:ext uri="{FF2B5EF4-FFF2-40B4-BE49-F238E27FC236}">
                  <a16:creationId xmlns:a16="http://schemas.microsoft.com/office/drawing/2014/main" id="{B02EB59F-3FB1-4AC3-B474-6BE744780F3F}"/>
                </a:ext>
              </a:extLst>
            </p:cNvPr>
            <p:cNvSpPr/>
            <p:nvPr/>
          </p:nvSpPr>
          <p:spPr>
            <a:xfrm>
              <a:off x="-141851" y="328712"/>
              <a:ext cx="3705495" cy="400110"/>
            </a:xfrm>
            <a:prstGeom prst="rect">
              <a:avLst/>
            </a:prstGeom>
          </p:spPr>
          <p:txBody>
            <a:bodyPr wrap="square">
              <a:spAutoFit/>
            </a:bodyPr>
            <a:lstStyle/>
            <a:p>
              <a:pPr algn="ctr"/>
              <a:r>
                <a:rPr lang="zh-CN" altLang="en-US" sz="2000" dirty="0">
                  <a:solidFill>
                    <a:srgbClr val="256090"/>
                  </a:solidFill>
                  <a:latin typeface="Open Sans" panose="020B0606030504020204" pitchFamily="34" charset="0"/>
                  <a:ea typeface="Open Sans" panose="020B0606030504020204" pitchFamily="34" charset="0"/>
                  <a:cs typeface="Open Sans" panose="020B0606030504020204" pitchFamily="34" charset="0"/>
                </a:rPr>
                <a:t>鹤壁国家经济技术开发区</a:t>
              </a:r>
              <a:endParaRPr lang="en-US" altLang="zh-CN" sz="2000" dirty="0">
                <a:solidFill>
                  <a:srgbClr val="25609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2005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63" presetClass="path" presetSubtype="0" decel="50000" fill="hold" grpId="1" nodeType="withEffect">
                                  <p:stCondLst>
                                    <p:cond delay="0"/>
                                  </p:stCondLst>
                                  <p:childTnLst>
                                    <p:animMotion origin="layout" path="M 0.01523 -3.7037E-6 L -0.10885 -3.7037E-6 " pathEditMode="relative" rAng="0" ptsTypes="AA">
                                      <p:cBhvr>
                                        <p:cTn id="8" dur="750" spd="-100000" fill="hold"/>
                                        <p:tgtEl>
                                          <p:spTgt spid="21"/>
                                        </p:tgtEl>
                                        <p:attrNameLst>
                                          <p:attrName>ppt_x</p:attrName>
                                          <p:attrName>ppt_y</p:attrName>
                                        </p:attrNameLst>
                                      </p:cBhvr>
                                      <p:rCtr x="-6211" y="0"/>
                                    </p:animMotion>
                                  </p:childTnLst>
                                </p:cTn>
                              </p:par>
                              <p:par>
                                <p:cTn id="9" presetID="35" presetClass="path" presetSubtype="0" accel="50000" decel="50000" fill="hold" grpId="2" nodeType="withEffect">
                                  <p:stCondLst>
                                    <p:cond delay="750"/>
                                  </p:stCondLst>
                                  <p:childTnLst>
                                    <p:animMotion origin="layout" path="M 0.01601 -3.7037E-6 L 8.33333E-7 -3.7037E-6 " pathEditMode="relative" rAng="0" ptsTypes="AA">
                                      <p:cBhvr>
                                        <p:cTn id="10" dur="750" fill="hold"/>
                                        <p:tgtEl>
                                          <p:spTgt spid="21"/>
                                        </p:tgtEl>
                                        <p:attrNameLst>
                                          <p:attrName>ppt_x</p:attrName>
                                          <p:attrName>ppt_y</p:attrName>
                                        </p:attrNameLst>
                                      </p:cBhvr>
                                      <p:rCtr x="-807" y="0"/>
                                    </p:animMotion>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63" presetClass="path" presetSubtype="0" decel="50000" fill="hold" grpId="1" nodeType="withEffect">
                                  <p:stCondLst>
                                    <p:cond delay="0"/>
                                  </p:stCondLst>
                                  <p:childTnLst>
                                    <p:animMotion origin="layout" path="M 0.01523 -3.7037E-6 L -0.10885 -3.7037E-6 " pathEditMode="relative" rAng="0" ptsTypes="AA">
                                      <p:cBhvr>
                                        <p:cTn id="14" dur="750" spd="-100000" fill="hold"/>
                                        <p:tgtEl>
                                          <p:spTgt spid="19"/>
                                        </p:tgtEl>
                                        <p:attrNameLst>
                                          <p:attrName>ppt_x</p:attrName>
                                          <p:attrName>ppt_y</p:attrName>
                                        </p:attrNameLst>
                                      </p:cBhvr>
                                      <p:rCtr x="-6211" y="0"/>
                                    </p:animMotion>
                                  </p:childTnLst>
                                </p:cTn>
                              </p:par>
                              <p:par>
                                <p:cTn id="15" presetID="35" presetClass="path" presetSubtype="0" accel="50000" decel="50000" fill="hold" grpId="2" nodeType="withEffect">
                                  <p:stCondLst>
                                    <p:cond delay="750"/>
                                  </p:stCondLst>
                                  <p:childTnLst>
                                    <p:animMotion origin="layout" path="M 0.01601 -3.7037E-6 L 8.33333E-7 -3.7037E-6 " pathEditMode="relative" rAng="0" ptsTypes="AA">
                                      <p:cBhvr>
                                        <p:cTn id="16" dur="750" fill="hold"/>
                                        <p:tgtEl>
                                          <p:spTgt spid="19"/>
                                        </p:tgtEl>
                                        <p:attrNameLst>
                                          <p:attrName>ppt_x</p:attrName>
                                          <p:attrName>ppt_y</p:attrName>
                                        </p:attrNameLst>
                                      </p:cBhvr>
                                      <p:rCtr x="-807" y="0"/>
                                    </p:animMotion>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63" presetClass="path" presetSubtype="0" decel="50000" fill="hold" grpId="1" nodeType="withEffect">
                                  <p:stCondLst>
                                    <p:cond delay="0"/>
                                  </p:stCondLst>
                                  <p:childTnLst>
                                    <p:animMotion origin="layout" path="M -0.01562 -3.7037E-6 L 0.11081 -3.7037E-6 " pathEditMode="relative" rAng="0" ptsTypes="AA">
                                      <p:cBhvr>
                                        <p:cTn id="20" dur="750" spd="-100000" fill="hold"/>
                                        <p:tgtEl>
                                          <p:spTgt spid="22"/>
                                        </p:tgtEl>
                                        <p:attrNameLst>
                                          <p:attrName>ppt_x</p:attrName>
                                          <p:attrName>ppt_y</p:attrName>
                                        </p:attrNameLst>
                                      </p:cBhvr>
                                      <p:rCtr x="6315" y="0"/>
                                    </p:animMotion>
                                  </p:childTnLst>
                                </p:cTn>
                              </p:par>
                              <p:par>
                                <p:cTn id="21" presetID="35" presetClass="path" presetSubtype="0" accel="50000" decel="50000" fill="hold" grpId="2" nodeType="withEffect">
                                  <p:stCondLst>
                                    <p:cond delay="750"/>
                                  </p:stCondLst>
                                  <p:childTnLst>
                                    <p:animMotion origin="layout" path="M -0.01562 -3.7037E-6 L -2.29167E-6 -3.7037E-6 " pathEditMode="relative" rAng="0" ptsTypes="AA">
                                      <p:cBhvr>
                                        <p:cTn id="22" dur="750" fill="hold"/>
                                        <p:tgtEl>
                                          <p:spTgt spid="22"/>
                                        </p:tgtEl>
                                        <p:attrNameLst>
                                          <p:attrName>ppt_x</p:attrName>
                                          <p:attrName>ppt_y</p:attrName>
                                        </p:attrNameLst>
                                      </p:cBhvr>
                                      <p:rCtr x="781" y="0"/>
                                    </p:animMotion>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42" presetClass="path" presetSubtype="0" decel="30000" fill="hold" grpId="1" nodeType="withEffect">
                                  <p:stCondLst>
                                    <p:cond delay="0"/>
                                  </p:stCondLst>
                                  <p:childTnLst>
                                    <p:animMotion origin="layout" path="M 0 -0.03981 L 0 0.14815 " pathEditMode="relative" rAng="0" ptsTypes="AA">
                                      <p:cBhvr>
                                        <p:cTn id="42" dur="750" spd="-100000" fill="hold"/>
                                        <p:tgtEl>
                                          <p:spTgt spid="48"/>
                                        </p:tgtEl>
                                        <p:attrNameLst>
                                          <p:attrName>ppt_x</p:attrName>
                                          <p:attrName>ppt_y</p:attrName>
                                        </p:attrNameLst>
                                      </p:cBhvr>
                                      <p:rCtr x="0" y="9398"/>
                                    </p:animMotion>
                                  </p:childTnLst>
                                </p:cTn>
                              </p:par>
                              <p:par>
                                <p:cTn id="43" presetID="42" presetClass="path" presetSubtype="0" accel="30000" decel="30000" fill="hold" grpId="2" nodeType="withEffect">
                                  <p:stCondLst>
                                    <p:cond delay="750"/>
                                  </p:stCondLst>
                                  <p:childTnLst>
                                    <p:animMotion origin="layout" path="M 0 -0.03981 L 0 -2.96296E-6 " pathEditMode="relative" rAng="0" ptsTypes="AA">
                                      <p:cBhvr>
                                        <p:cTn id="44" dur="750" fill="hold"/>
                                        <p:tgtEl>
                                          <p:spTgt spid="48"/>
                                        </p:tgtEl>
                                        <p:attrNameLst>
                                          <p:attrName>ppt_x</p:attrName>
                                          <p:attrName>ppt_y</p:attrName>
                                        </p:attrNameLst>
                                      </p:cBhvr>
                                      <p:rCtr x="0" y="1991"/>
                                    </p:animMotion>
                                  </p:childTnLst>
                                </p:cTn>
                              </p:par>
                              <p:par>
                                <p:cTn id="45" presetID="10" presetClass="entr" presetSubtype="0" fill="hold" grpId="0" nodeType="withEffect">
                                  <p:stCondLst>
                                    <p:cond delay="70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150"/>
                                        <p:tgtEl>
                                          <p:spTgt spid="46"/>
                                        </p:tgtEl>
                                      </p:cBhvr>
                                    </p:animEffect>
                                  </p:childTnLst>
                                </p:cTn>
                              </p:par>
                              <p:par>
                                <p:cTn id="48" presetID="21" presetClass="entr" presetSubtype="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1)">
                                      <p:cBhvr>
                                        <p:cTn id="50" dur="1500"/>
                                        <p:tgtEl>
                                          <p:spTgt spid="20"/>
                                        </p:tgtEl>
                                      </p:cBhvr>
                                    </p:animEffect>
                                  </p:childTnLst>
                                </p:cTn>
                              </p:par>
                            </p:childTnLst>
                          </p:cTn>
                        </p:par>
                        <p:par>
                          <p:cTn id="51" fill="hold">
                            <p:stCondLst>
                              <p:cond delay="1850"/>
                            </p:stCondLst>
                            <p:childTnLst>
                              <p:par>
                                <p:cTn id="52" presetID="8" presetClass="entr" presetSubtype="32" repeatCount="200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diamond(out)">
                                      <p:cBhvr>
                                        <p:cTn id="54" dur="1000"/>
                                        <p:tgtEl>
                                          <p:spTgt spid="16"/>
                                        </p:tgtEl>
                                      </p:cBhvr>
                                    </p:animEffect>
                                  </p:childTnLst>
                                </p:cTn>
                              </p:par>
                              <p:par>
                                <p:cTn id="55" presetID="8" presetClass="entr" presetSubtype="32" repeatCount="200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diamond(out)">
                                      <p:cBhvr>
                                        <p:cTn id="57" dur="1000"/>
                                        <p:tgtEl>
                                          <p:spTgt spid="17"/>
                                        </p:tgtEl>
                                      </p:cBhvr>
                                    </p:animEffect>
                                  </p:childTnLst>
                                </p:cTn>
                              </p:par>
                              <p:par>
                                <p:cTn id="58" presetID="8" presetClass="entr" presetSubtype="32" repeatCount="200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diamond(out)">
                                      <p:cBhvr>
                                        <p:cTn id="6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8" grpId="2" animBg="1"/>
      <p:bldP spid="46" grpId="0"/>
      <p:bldP spid="16" grpId="0" animBg="1"/>
      <p:bldP spid="19" grpId="0" animBg="1"/>
      <p:bldP spid="19" grpId="1" animBg="1"/>
      <p:bldP spid="19" grpId="2" animBg="1"/>
      <p:bldP spid="21" grpId="0" animBg="1"/>
      <p:bldP spid="21" grpId="1" animBg="1"/>
      <p:bldP spid="21" grpId="2" animBg="1"/>
      <p:bldP spid="22" grpId="0" animBg="1"/>
      <p:bldP spid="22" grpId="1" animBg="1"/>
      <p:bldP spid="22" grpId="2"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深色">
      <a:dk1>
        <a:sysClr val="windowText" lastClr="000000"/>
      </a:dk1>
      <a:lt1>
        <a:sysClr val="window" lastClr="FFFFFF"/>
      </a:lt1>
      <a:dk2>
        <a:srgbClr val="44546A"/>
      </a:dk2>
      <a:lt2>
        <a:srgbClr val="E7E6E6"/>
      </a:lt2>
      <a:accent1>
        <a:srgbClr val="092B6B"/>
      </a:accent1>
      <a:accent2>
        <a:srgbClr val="256090"/>
      </a:accent2>
      <a:accent3>
        <a:srgbClr val="CCE0CD"/>
      </a:accent3>
      <a:accent4>
        <a:srgbClr val="FFC000"/>
      </a:accent4>
      <a:accent5>
        <a:srgbClr val="4472C4"/>
      </a:accent5>
      <a:accent6>
        <a:srgbClr val="70AD47"/>
      </a:accent6>
      <a:hlink>
        <a:srgbClr val="0563C1"/>
      </a:hlink>
      <a:folHlink>
        <a:srgbClr val="954F72"/>
      </a:folHlink>
    </a:clrScheme>
    <a:fontScheme name="华文细黑">
      <a:majorFont>
        <a:latin typeface="华文细黑"/>
        <a:ea typeface="华文细黑"/>
        <a:cs typeface=""/>
      </a:majorFont>
      <a:minorFont>
        <a:latin typeface="华文细黑"/>
        <a:ea typeface="华文细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深色">
      <a:dk1>
        <a:sysClr val="windowText" lastClr="000000"/>
      </a:dk1>
      <a:lt1>
        <a:sysClr val="window" lastClr="FFFFFF"/>
      </a:lt1>
      <a:dk2>
        <a:srgbClr val="44546A"/>
      </a:dk2>
      <a:lt2>
        <a:srgbClr val="E7E6E6"/>
      </a:lt2>
      <a:accent1>
        <a:srgbClr val="092B6B"/>
      </a:accent1>
      <a:accent2>
        <a:srgbClr val="256090"/>
      </a:accent2>
      <a:accent3>
        <a:srgbClr val="CCE0CD"/>
      </a:accent3>
      <a:accent4>
        <a:srgbClr val="FFC000"/>
      </a:accent4>
      <a:accent5>
        <a:srgbClr val="4472C4"/>
      </a:accent5>
      <a:accent6>
        <a:srgbClr val="70AD47"/>
      </a:accent6>
      <a:hlink>
        <a:srgbClr val="0563C1"/>
      </a:hlink>
      <a:folHlink>
        <a:srgbClr val="954F72"/>
      </a:folHlink>
    </a:clrScheme>
    <a:fontScheme name="华文细黑">
      <a:majorFont>
        <a:latin typeface="华文细黑"/>
        <a:ea typeface="华文细黑"/>
        <a:cs typeface=""/>
      </a:majorFont>
      <a:minorFont>
        <a:latin typeface="华文细黑"/>
        <a:ea typeface="华文细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4172</TotalTime>
  <Words>1561</Words>
  <Application>Microsoft Office PowerPoint</Application>
  <PresentationFormat>宽屏</PresentationFormat>
  <Paragraphs>223</Paragraphs>
  <Slides>33</Slides>
  <Notes>1</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33</vt:i4>
      </vt:variant>
    </vt:vector>
  </HeadingPairs>
  <TitlesOfParts>
    <vt:vector size="45" baseType="lpstr">
      <vt:lpstr>Open Sans</vt:lpstr>
      <vt:lpstr>方正小标宋简体</vt:lpstr>
      <vt:lpstr>黑体</vt:lpstr>
      <vt:lpstr>华文细黑</vt:lpstr>
      <vt:lpstr>宋体</vt:lpstr>
      <vt:lpstr>微软雅黑</vt:lpstr>
      <vt:lpstr>造字工房尚黑 G0v1 常规体</vt:lpstr>
      <vt:lpstr>Arial</vt:lpstr>
      <vt:lpstr>Calibri</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CHENYING0907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CHENYING0907</dc:title>
  <dc:creator>CHENYING0907</dc:creator>
  <cp:lastModifiedBy>华 子</cp:lastModifiedBy>
  <cp:revision>249</cp:revision>
  <dcterms:created xsi:type="dcterms:W3CDTF">2016-04-20T05:42:33Z</dcterms:created>
  <dcterms:modified xsi:type="dcterms:W3CDTF">2020-04-17T01:31:48Z</dcterms:modified>
</cp:coreProperties>
</file>